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4552" cy="4114800"/>
          </a:xfrm>
          <a:prstGeom prst="rect">
            <a:avLst/>
          </a:prstGeom>
          <a:solidFill>
            <a:srgbClr val="254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72591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GUARDiA ITSM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72591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 i="0">
                <a:solidFill>
                  <a:srgbClr val="AAC4E8"/>
                </a:solidFill>
              </a:rPr>
              <a:t>개방망(Open Network) 구현 가이드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10725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64748B"/>
                </a:solidFill>
              </a:rPr>
              <a:t>v2.0.0  |  2026-05-30  |  (주)지오정보기술</a:t>
            </a:r>
          </a:p>
        </p:txBody>
      </p:sp>
      <p:sp>
        <p:nvSpPr>
          <p:cNvPr id="7" name="Rectangle 6"/>
          <p:cNvSpPr/>
          <p:nvPr/>
        </p:nvSpPr>
        <p:spPr>
          <a:xfrm>
            <a:off x="2926080" y="4572000"/>
            <a:ext cx="1371600" cy="457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017520" y="46177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HTTPS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0" y="4572000"/>
            <a:ext cx="1371600" cy="4572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63440" y="46177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API Key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17920" y="4572000"/>
            <a:ext cx="137160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46177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CORS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63840" y="4572000"/>
            <a:ext cx="137160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55280" y="461772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Rate Limit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943600"/>
            <a:ext cx="10725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4748B"/>
                </a:solidFill>
              </a:rPr>
              <a:t>AI 기반 레거시 인프라 자율 운영 플랫폼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목차 (Agenda)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28016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146304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3716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개요 및 배경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78308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폐쇄망 vs 개방망 비교, 지원 필요성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7920" y="128016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217920" y="128016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146304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13716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아키텍처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178308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개방망 시스템 구성도, 포트 구성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51460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65760" y="251460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1480" y="269748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26060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구현 내용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301752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신규/수정 파일, CORS 동작 방식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7920" y="251460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251460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63640" y="269748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26060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설치 및 설정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58000" y="301752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.env 설정, SSL 인증서, Nginx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3749039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5760" y="3749039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11480" y="3931919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3840479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외부 API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5840" y="4251959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엔드포인트, API Key 권한, 웹훅 연동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17920" y="3749039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217920" y="3749039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263640" y="3931919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0" y="3840479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보안 설정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0" y="4251959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보안 헤더, 불변 보안 정책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65760" y="498348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365760" y="498348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11480" y="516636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5840" y="507492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테스트 결과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5840" y="54864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10개 항목 전체 통과 (10/10 PASS)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217920" y="4983480"/>
            <a:ext cx="5394960" cy="1005840"/>
          </a:xfrm>
          <a:prstGeom prst="rect">
            <a:avLst/>
          </a:prstGeom>
          <a:solidFill>
            <a:srgbClr val="F0F2F5"/>
          </a:solidFill>
          <a:ln w="9525">
            <a:solidFill>
              <a:srgbClr val="4F6E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217920" y="4983480"/>
            <a:ext cx="548640" cy="100584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263640" y="5166360"/>
            <a:ext cx="457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58000" y="507492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3A6B"/>
                </a:solidFill>
              </a:rPr>
              <a:t>운영 절차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54864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</a:rPr>
              <a:t>모드 전환, 접속 정보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1. 개요 — 개방망 지원 필요성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4114800"/>
                <a:gridCol w="5029200"/>
              </a:tblGrid>
              <a:tr h="522514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폐쇄망 (기본)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개방망 (이 가이드)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접근 범위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내부망 only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인터넷 외부 접근 허용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CORS 정책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localhost 만 허용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지정 외부 도메인 허용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선택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필수 (TLS 1.2/1.3)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API 인증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JWT only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JWT + API Key 추가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외부 LLM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금지 (Ollama only)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금지 유지 (변경 불가)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Rate Limiting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기본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강화 (30 req/min)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5303520"/>
            <a:ext cx="11430000" cy="640080"/>
          </a:xfrm>
          <a:prstGeom prst="rect">
            <a:avLst/>
          </a:prstGeom>
          <a:solidFill>
            <a:srgbClr val="FFF1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5394960"/>
            <a:ext cx="11155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F4444"/>
                </a:solidFill>
              </a:rPr>
              <a:t>⚠  핵심 원칙 유지: 개방망 모드에서도 Ollama(LLM)는 내부 전용. 외부 AI API 절대 사용 금지.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2. 개방망 아키텍처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188720"/>
            <a:ext cx="2560320" cy="9144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2801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외부 클라이언트
(브라우저/메신저봇)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188720"/>
            <a:ext cx="2560320" cy="9144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49040" y="12801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Nginx
(TLS + Rate Limit + 보안헤더)</a:t>
            </a:r>
          </a:p>
        </p:txBody>
      </p:sp>
      <p:sp>
        <p:nvSpPr>
          <p:cNvPr id="8" name="Rectangle 7"/>
          <p:cNvSpPr/>
          <p:nvPr/>
        </p:nvSpPr>
        <p:spPr>
          <a:xfrm>
            <a:off x="7040880" y="1188720"/>
            <a:ext cx="2560320" cy="9144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0" y="128016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GUARDiA ITSM
(FastAPI 8001)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40880" y="2926080"/>
            <a:ext cx="2560320" cy="8229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0" y="301752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PostgreSQL
(내부 전용 5432)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58400" y="2926080"/>
            <a:ext cx="1828800" cy="8229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149840" y="3017520"/>
            <a:ext cx="16459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Ollama LLM
(내부 전용 11434)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146304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</a:rPr>
              <a:t>→ HTTPS (443/8443)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46304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</a:rPr>
              <a:t>→ HTTP 내부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65760" y="3931920"/>
          <a:ext cx="6858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3200400"/>
                <a:gridCol w="2286000"/>
              </a:tblGrid>
              <a:tr h="41148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포트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서비스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외부 접근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80/443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홈페이지 Nginx (HTTPS)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허용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8001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GUARDiA FastAPI (직접)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권장 안 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8443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GUARDiA Nginx (HTTPS, 권장)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허용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5432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PostgreSQL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차단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11434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Ollama LLM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차단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5. 외부 API 엔드포인트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371600"/>
                <a:gridCol w="2286000"/>
                <a:gridCol w="4572000"/>
              </a:tblGrid>
              <a:tr h="418011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엔드포인트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메서드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인증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설명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/api/external/health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없음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헬스체크 (공개)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/api/external/status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없음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시스템 공개 상태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/api/external/keys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JWT (관리자)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API Key 발급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/api/external/sr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API Key (read)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SR 목록 조회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8011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/api/external/sr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API Key (write)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SR 등록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18014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/api/external/webhook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POST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HMAC (선택)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외부 메신저 웹훅 수신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44805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3A6B"/>
                </a:solidFill>
              </a:rPr>
              <a:t>API Key 권한 스코프: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4937760"/>
            <a:ext cx="2560320" cy="7315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498348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read
조회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4937760"/>
            <a:ext cx="2560320" cy="73152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0" y="498348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write
등록/수정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35040" y="4937760"/>
            <a:ext cx="2560320" cy="7315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26480" y="498348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webhook
웹훅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869680" y="4937760"/>
            <a:ext cx="2560320" cy="7315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0" y="498348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admin
전체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2860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</a:rPr>
              <a:t>7. 테스트 결과 — 10/10 PASS ✅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01498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"/>
                <a:gridCol w="3474720"/>
                <a:gridCol w="2286000"/>
                <a:gridCol w="2286000"/>
                <a:gridCol w="1371600"/>
              </a:tblGrid>
              <a:tr h="374072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테스트 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기대값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실제값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결과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T1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HTTP 헬스체크 (8001)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HTTPS 헬스체크 (8443)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홈페이지 HTTPS (443)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200 OK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미인증 API 접근 차단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401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401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T5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CORS 외부 출처 허용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Allow-Origin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헤더 포함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HSTS 헤더 적용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max-age=31536000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적용됨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T7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X-Frame-Options DENY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DENY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DENY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Rate Limiting 설정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zone 확인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1개 zone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74072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T9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공개 시스템 상태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operational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operational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37408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T10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개방망 모드 활성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NETWORK_MODE=open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1E293B"/>
                          </a:solidFill>
                        </a:defRPr>
                      </a:pPr>
                      <a:r>
                        <a:t>PASS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5669280"/>
            <a:ext cx="11430000" cy="7315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576072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</a:rPr>
              <a:t>✅  전체 10개 테스트 모두 통과 (10/10 PASS) — 2026-05-30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FFFFF"/>
                </a:solidFill>
              </a:rPr>
              <a:t>GUARDiA ITSM 개방망 지원 완료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01752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AAC4E8"/>
                </a:solidFill>
              </a:rPr>
              <a:t>HTTP → HTTPS 전환  |  API Key 인증  |  CORS 외부 허용  |  보안 헤더 강화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</a:rPr>
              <a:t>(주)지오정보기술  |  GUARDiA v2.0.0  |  2026-05-30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