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-1097280"/>
            <a:ext cx="4114800" cy="4114800"/>
          </a:xfrm>
          <a:prstGeom prst="ellipse">
            <a:avLst/>
          </a:prstGeom>
          <a:solidFill>
            <a:srgbClr val="1E2761">
              <a:alpha val="40000"/>
            </a:srgbClr>
          </a:solidFill>
          <a:ln w="12700">
            <a:solidFill>
              <a:srgbClr val="1E2761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772400" y="2560320"/>
            <a:ext cx="2286000" cy="2286000"/>
          </a:xfrm>
          <a:prstGeom prst="ellipse">
            <a:avLst/>
          </a:prstGeom>
          <a:solidFill>
            <a:srgbClr val="2E5BBA">
              <a:alpha val="30000"/>
            </a:srgbClr>
          </a:solidFill>
          <a:ln w="12700">
            <a:solidFill>
              <a:srgbClr val="2E5BBA">
                <a:alpha val="3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188720"/>
            <a:ext cx="2011680" cy="347472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18872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2026.05.25 완료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65760" y="1737360"/>
            <a:ext cx="7772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GUARDiA × Paperclip</a:t>
            </a:r>
            <a:endParaRPr lang="en-US" sz="3600" dirty="0"/>
          </a:p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에이전트 구현 보고서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365760" y="315468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1~4 설계·구현·테스트 완료 보고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365760" y="4572000"/>
            <a:ext cx="8412480" cy="0"/>
          </a:xfrm>
          <a:prstGeom prst="line">
            <a:avLst/>
          </a:prstGeom>
          <a:noFill/>
          <a:ln w="12700">
            <a:solidFill>
              <a:srgbClr val="4A90D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466344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8FA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2026.05.25  |  GUARDiA ITSM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73152" cy="448056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0"/>
            <a:ext cx="8686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Phase 3 — 6종 에이전트 역할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28600" y="804672"/>
            <a:ext cx="283464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804672"/>
            <a:ext cx="2834640" cy="45720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28600" y="804672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INCIDENT_TRIAGE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331720" y="804672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EA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매 15분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20040" y="1307592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미배정 장애 자동 분류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320040" y="1783080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severity / category / reason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20040" y="2258568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→ 사람 승인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200400" y="804672"/>
            <a:ext cx="283464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804672"/>
            <a:ext cx="2834640" cy="45720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0" y="804672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KB_CURATOR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303520" y="804672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EA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매시간 정각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3291840" y="1307592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완료 SR → KB 자동 생성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3291840" y="1783080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증상·원인·해결책 초안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3291840" y="2258568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published=False (검토 대기)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172200" y="804672"/>
            <a:ext cx="283464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172200" y="804672"/>
            <a:ext cx="2834640" cy="45720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172200" y="804672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SSL_WATCHER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8275320" y="804672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EA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매일 08:30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263640" y="1307592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SSL 만료 0~30일 서버 감시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6263640" y="1783080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자동 갱신 SR 생성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6263640" y="2258568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7일↓=CRITICAL, 30일↓=HIGH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228600" y="2953512"/>
            <a:ext cx="283464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228600" y="2953512"/>
            <a:ext cx="2834640" cy="457200"/>
          </a:xfrm>
          <a:prstGeom prst="rect">
            <a:avLst/>
          </a:prstGeom>
          <a:solidFill>
            <a:srgbClr val="2E5BBA"/>
          </a:solidFill>
          <a:ln w="12700">
            <a:solidFill>
              <a:srgbClr val="2E5BB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28600" y="2953512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WBS_MONITOR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2331720" y="2953512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EA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매일 08:00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320040" y="3456432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5B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WBS 지연 감지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320040" y="3931920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5B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3일+ 주의, 10일+ CRITICAL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320040" y="4407408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5B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리스크 자동 등록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200400" y="2953512"/>
            <a:ext cx="283464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3200400" y="2953512"/>
            <a:ext cx="2834640" cy="457200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200400" y="2953512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PM_SUGGESTER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303520" y="2953512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EA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매일 09:00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3291840" y="3456432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 미등록 서버 탐지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3291840" y="3931920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권장 점검 일정 제안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3291840" y="4407408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AgentTask 기록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6172200" y="2953512"/>
            <a:ext cx="283464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6172200" y="2953512"/>
            <a:ext cx="2834640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172200" y="2953512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8275320" y="2953512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EA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수동 트리거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6263640" y="3456432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PENDING 태스크 처리</a:t>
            </a:r>
            <a:endParaRPr lang="en-US" sz="1050" dirty="0"/>
          </a:p>
        </p:txBody>
      </p:sp>
      <p:sp>
        <p:nvSpPr>
          <p:cNvPr id="45" name="Text 43"/>
          <p:cNvSpPr/>
          <p:nvPr/>
        </p:nvSpPr>
        <p:spPr>
          <a:xfrm>
            <a:off x="6263640" y="3931920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코드 생성</a:t>
            </a:r>
            <a:endParaRPr lang="en-US" sz="1050" dirty="0"/>
          </a:p>
        </p:txBody>
      </p:sp>
      <p:sp>
        <p:nvSpPr>
          <p:cNvPr id="46" name="Text 44"/>
          <p:cNvSpPr/>
          <p:nvPr/>
        </p:nvSpPr>
        <p:spPr>
          <a:xfrm>
            <a:off x="6263640" y="4407408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CODE_CHANGE → 사람 승인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73152" cy="448056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0"/>
            <a:ext cx="8686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Phase 3 — 하트비트 &amp; 승인 게이트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28600" y="777240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하트비트 사이클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1188720"/>
            <a:ext cx="2743200" cy="548640"/>
          </a:xfrm>
          <a:prstGeom prst="rect">
            <a:avLst/>
          </a:prstGeom>
          <a:solidFill>
            <a:srgbClr val="2E5BBA"/>
          </a:solidFill>
          <a:ln w="12700">
            <a:solidFill>
              <a:srgbClr val="2E5BBA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57200" y="118872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APScheduler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Cron 트리거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1691640" y="1737360"/>
            <a:ext cx="274320" cy="137160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1874520"/>
            <a:ext cx="2743200" cy="54864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57200" y="187452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 = ACTIVE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1691640" y="2423160"/>
            <a:ext cx="274320" cy="137160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2560320"/>
            <a:ext cx="2743200" cy="548640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57200" y="256032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Ollama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health_check()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1691640" y="3108960"/>
            <a:ext cx="274320" cy="137160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3246120"/>
            <a:ext cx="2743200" cy="54864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57200" y="324612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_handler() 실행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1691640" y="3794760"/>
            <a:ext cx="274320" cy="137160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7200" y="3931920"/>
            <a:ext cx="2743200" cy="54864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57200" y="393192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 = IDLE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(완료)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657600" y="777240"/>
            <a:ext cx="5212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승인 게이트 설계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3657600" y="1143000"/>
            <a:ext cx="5212080" cy="1188720"/>
          </a:xfrm>
          <a:prstGeom prst="rect">
            <a:avLst/>
          </a:prstGeom>
          <a:solidFill>
            <a:srgbClr val="F0FDF4"/>
          </a:solidFill>
          <a:ln w="25400">
            <a:solidFill>
              <a:srgbClr val="05966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657600" y="1143000"/>
            <a:ext cx="91440" cy="1188720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822192" y="1188720"/>
            <a:ext cx="4937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AUTO_APPROVED  </a:t>
            </a:r>
            <a:pPr indent="0" marL="0">
              <a:buNone/>
            </a:pPr>
            <a:r>
              <a:rPr lang="en-US" sz="1200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사람 개입 없이 즉시 실행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822192" y="1536192"/>
            <a:ext cx="493776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KB 등록 초안 생성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SSL 갱신 SR 생성  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PM 일정 제안  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WBS 리스크 등록 (일반)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3657600" y="2468880"/>
            <a:ext cx="5212080" cy="1371600"/>
          </a:xfrm>
          <a:prstGeom prst="rect">
            <a:avLst/>
          </a:prstGeom>
          <a:solidFill>
            <a:srgbClr val="FFF7ED"/>
          </a:solidFill>
          <a:ln w="25400">
            <a:solidFill>
              <a:srgbClr val="DC2626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657600" y="2468880"/>
            <a:ext cx="91440" cy="137160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822192" y="2514600"/>
            <a:ext cx="4937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⏳  PENDING  </a:t>
            </a:r>
            <a:pPr indent="0" marL="0">
              <a:buNone/>
            </a:pPr>
            <a:r>
              <a:rPr lang="en-US" sz="1200" dirty="0">
                <a:solidFill>
                  <a:srgbClr val="7C2D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담당자 승인 후 실행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3822192" y="2852928"/>
            <a:ext cx="4937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7C2D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CRITICAL 장애 분류 적용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7C2D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CODE_CHANGE (개발자 에이전트)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7C2D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CRITICAL 리스크 등록 (WBS 10일+ 지연)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7C2D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code_commit / deploy / delete_data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3657600" y="3977640"/>
            <a:ext cx="5212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 테이블 구조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3657600" y="4297680"/>
            <a:ext cx="1645920" cy="64008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3703320" y="4315968"/>
            <a:ext cx="155448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tb_agent_config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8FA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에이전트 설정 · 상태 · 통계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5394960" y="4297680"/>
            <a:ext cx="1645920" cy="64008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5440680" y="4315968"/>
            <a:ext cx="155448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tb_agent_task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8FA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실행된 태스크 · LLM 입출력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7132320" y="4297680"/>
            <a:ext cx="1645920" cy="64008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7178040" y="4315968"/>
            <a:ext cx="155448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tb_agent_approval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8FA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승인 대기·완료 기록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2E5BB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280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365760" y="18288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자율 운영 대시보드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365760" y="30175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agents.html SPA · 실시간 상태 · 승인 워크플로우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73152" cy="448056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0"/>
            <a:ext cx="8686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Phase 4 — 자율 운영 대시보드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28600" y="777240"/>
            <a:ext cx="8686800" cy="4572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777240"/>
            <a:ext cx="8503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접근: </a:t>
            </a:r>
            <a:pPr indent="0" marL="0">
              <a:buNone/>
            </a:pPr>
            <a:r>
              <a:rPr lang="en-US" sz="1200" b="1" dirty="0">
                <a:solidFill>
                  <a:srgbClr val="A3E6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http://localhost:8001/agents</a:t>
            </a:r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자동 갱신: 30초 간격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28600" y="1353312"/>
            <a:ext cx="28346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28600" y="1353312"/>
            <a:ext cx="2834640" cy="3657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28600" y="135331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상태 배너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20040" y="1764792"/>
            <a:ext cx="26517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Ollama 온라인/오프라인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실시간 연결 상태 표시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200400" y="1353312"/>
            <a:ext cx="28346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0" y="1353312"/>
            <a:ext cx="2834640" cy="365760"/>
          </a:xfrm>
          <a:prstGeom prst="rect">
            <a:avLst/>
          </a:prstGeom>
          <a:solidFill>
            <a:srgbClr val="2E5BBA"/>
          </a:solidFill>
          <a:ln w="12700">
            <a:solidFill>
              <a:srgbClr val="2E5BB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00400" y="135331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통계 카드 (5종)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291840" y="1764792"/>
            <a:ext cx="26517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총 에이전트·활성·오늘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태스크·토큰·승인 대기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172200" y="1353312"/>
            <a:ext cx="28346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72200" y="1353312"/>
            <a:ext cx="2834640" cy="36576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172200" y="135331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에이전트 탭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263640" y="1764792"/>
            <a:ext cx="26517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역할 배지 + 상태 펄스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하트비트/정지/재개 버튼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28600" y="3044952"/>
            <a:ext cx="28346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228600" y="3044952"/>
            <a:ext cx="2834640" cy="36576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28600" y="304495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조직도 탭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20040" y="3456432"/>
            <a:ext cx="26517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계층적 트리 렌더링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에이전트 관계 시각화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200400" y="3044952"/>
            <a:ext cx="28346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200400" y="3044952"/>
            <a:ext cx="2834640" cy="36576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00400" y="304495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승인 대기 탭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291840" y="3456432"/>
            <a:ext cx="26517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PENDING 승인 목록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강조 표시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172200" y="3044952"/>
            <a:ext cx="28346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172200" y="3044952"/>
            <a:ext cx="2834640" cy="365760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172200" y="304495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태스크 피드 탭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263640" y="3456432"/>
            <a:ext cx="26517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전체 에이전트 태스크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실시간 피드 통합 뷰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228600" y="4709160"/>
            <a:ext cx="8686800" cy="320040"/>
          </a:xfrm>
          <a:prstGeom prst="rect">
            <a:avLst/>
          </a:prstGeom>
          <a:solidFill>
            <a:srgbClr val="EEF2FF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20040" y="4709160"/>
            <a:ext cx="8503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E5B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 API: 16개 엔드포인트  |  GET·POST·PATCH·DELETE  |  CUSTOMER 역할 전체 차단  |  RBAC 기반 권한 제어</a:t>
            </a:r>
            <a:endParaRPr lang="en-US" sz="10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73152" cy="448056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0"/>
            <a:ext cx="8686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테스트 결과 요약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28600" y="777240"/>
            <a:ext cx="8686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구문 검사 (Python Syntax Check)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28600" y="1143000"/>
            <a:ext cx="2834640" cy="457200"/>
          </a:xfrm>
          <a:prstGeom prst="rect">
            <a:avLst/>
          </a:prstGeom>
          <a:solidFill>
            <a:srgbClr val="F0FDF4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1430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</a:t>
            </a:r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models.py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00400" y="1143000"/>
            <a:ext cx="2834640" cy="457200"/>
          </a:xfrm>
          <a:prstGeom prst="rect">
            <a:avLst/>
          </a:prstGeom>
          <a:solidFill>
            <a:srgbClr val="F0FDF4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91840" y="11430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</a:t>
            </a:r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main.py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172200" y="1143000"/>
            <a:ext cx="2834640" cy="457200"/>
          </a:xfrm>
          <a:prstGeom prst="rect">
            <a:avLst/>
          </a:prstGeom>
          <a:solidFill>
            <a:srgbClr val="F0FDF4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11430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</a:t>
            </a:r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core/llm_client.py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28600" y="1691640"/>
            <a:ext cx="2834640" cy="457200"/>
          </a:xfrm>
          <a:prstGeom prst="rect">
            <a:avLst/>
          </a:prstGeom>
          <a:solidFill>
            <a:srgbClr val="F0FDF4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0040" y="169164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</a:t>
            </a:r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core/agents.py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200400" y="1691640"/>
            <a:ext cx="2834640" cy="457200"/>
          </a:xfrm>
          <a:prstGeom prst="rect">
            <a:avLst/>
          </a:prstGeom>
          <a:solidFill>
            <a:srgbClr val="F0FDF4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91840" y="169164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</a:t>
            </a:r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core/scheduler.py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172200" y="1691640"/>
            <a:ext cx="2834640" cy="457200"/>
          </a:xfrm>
          <a:prstGeom prst="rect">
            <a:avLst/>
          </a:prstGeom>
          <a:solidFill>
            <a:srgbClr val="F0FDF4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63640" y="169164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</a:t>
            </a:r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routers/agents.py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28600" y="2331720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심볼 검증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228600" y="2697480"/>
            <a:ext cx="2103120" cy="475488"/>
          </a:xfrm>
          <a:prstGeom prst="rect">
            <a:avLst/>
          </a:prstGeom>
          <a:solidFill>
            <a:srgbClr val="FFFFFF"/>
          </a:solidFill>
          <a:ln w="25400">
            <a:solidFill>
              <a:srgbClr val="7C3AED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301752" y="2697480"/>
            <a:ext cx="195681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AgentRole enum
</a:t>
            </a:r>
            <a:pPr indent="0" marL="0">
              <a:buNone/>
            </a:pPr>
            <a:r>
              <a:rPr lang="en-US" sz="11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10가지 역할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468880" y="2697480"/>
            <a:ext cx="2103120" cy="475488"/>
          </a:xfrm>
          <a:prstGeom prst="rect">
            <a:avLst/>
          </a:prstGeom>
          <a:solidFill>
            <a:srgbClr val="FFFFFF"/>
          </a:solidFill>
          <a:ln w="25400">
            <a:solidFill>
              <a:srgbClr val="EA580C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2542032" y="2697480"/>
            <a:ext cx="195681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AgentEngine 핸들러
</a:t>
            </a:r>
            <a:pPr indent="0" marL="0">
              <a:buNone/>
            </a:pPr>
            <a:r>
              <a:rPr lang="en-US" sz="11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6개 구현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228600" y="3246120"/>
            <a:ext cx="2103120" cy="475488"/>
          </a:xfrm>
          <a:prstGeom prst="rect">
            <a:avLst/>
          </a:prstGeom>
          <a:solidFill>
            <a:srgbClr val="FFFFFF"/>
          </a:solidFill>
          <a:ln w="25400">
            <a:solidFill>
              <a:srgbClr val="0891B2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301752" y="3246120"/>
            <a:ext cx="195681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OllamaClient 메서드
</a:t>
            </a:r>
            <a:pPr indent="0" marL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7개 구현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2468880" y="3246120"/>
            <a:ext cx="2103120" cy="475488"/>
          </a:xfrm>
          <a:prstGeom prst="rect">
            <a:avLst/>
          </a:prstGeom>
          <a:solidFill>
            <a:srgbClr val="FFFFFF"/>
          </a:solidFill>
          <a:ln w="25400">
            <a:solidFill>
              <a:srgbClr val="2E5BBA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2542032" y="3246120"/>
            <a:ext cx="195681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엔드포인트
</a:t>
            </a:r>
            <a:pPr indent="0" marL="0">
              <a:buNone/>
            </a:pPr>
            <a:r>
              <a:rPr lang="en-US" sz="1100" b="1" dirty="0">
                <a:solidFill>
                  <a:srgbClr val="2E5B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16개 라우터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228600" y="3794760"/>
            <a:ext cx="2103120" cy="475488"/>
          </a:xfrm>
          <a:prstGeom prst="rect">
            <a:avLst/>
          </a:prstGeom>
          <a:solidFill>
            <a:srgbClr val="FFFFFF"/>
          </a:solidFill>
          <a:ln w="25400">
            <a:solidFill>
              <a:srgbClr val="059669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301752" y="3794760"/>
            <a:ext cx="195681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스케줄러 잡
</a:t>
            </a:r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9개 (기존4+신규5)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2468880" y="3794760"/>
            <a:ext cx="2103120" cy="475488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2542032" y="3794760"/>
            <a:ext cx="195681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main.py 라우터
</a:t>
            </a:r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34개 등록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754880" y="233172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스케줄러 잡 (총 9개)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4754880" y="2697480"/>
            <a:ext cx="4114800" cy="246888"/>
          </a:xfrm>
          <a:prstGeom prst="rect">
            <a:avLst/>
          </a:prstGeom>
          <a:solidFill>
            <a:srgbClr val="F4F7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754880" y="2697480"/>
            <a:ext cx="64008" cy="246888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64608" y="2697480"/>
            <a:ext cx="39319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cert_check</a:t>
            </a:r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매일 09:00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754880" y="2971800"/>
            <a:ext cx="4114800" cy="246888"/>
          </a:xfrm>
          <a:prstGeom prst="rect">
            <a:avLst/>
          </a:prstGeom>
          <a:solidFill>
            <a:srgbClr val="F4F7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754880" y="2971800"/>
            <a:ext cx="64008" cy="246888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64608" y="2971800"/>
            <a:ext cx="39319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pm_check</a:t>
            </a:r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매일 09:05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4754880" y="3246120"/>
            <a:ext cx="4114800" cy="246888"/>
          </a:xfrm>
          <a:prstGeom prst="rect">
            <a:avLst/>
          </a:prstGeom>
          <a:solidFill>
            <a:srgbClr val="F4F7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754880" y="3246120"/>
            <a:ext cx="64008" cy="246888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864608" y="3246120"/>
            <a:ext cx="39319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on_call_notify</a:t>
            </a:r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매일 08:55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4754880" y="3520440"/>
            <a:ext cx="4114800" cy="246888"/>
          </a:xfrm>
          <a:prstGeom prst="rect">
            <a:avLst/>
          </a:prstGeom>
          <a:solidFill>
            <a:srgbClr val="F4F7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4754880" y="3520440"/>
            <a:ext cx="64008" cy="246888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864608" y="3520440"/>
            <a:ext cx="39319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batch_cleanup</a:t>
            </a:r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매일 02:00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4754880" y="3794760"/>
            <a:ext cx="4114800" cy="246888"/>
          </a:xfrm>
          <a:prstGeom prst="rect">
            <a:avLst/>
          </a:prstGeom>
          <a:solidFill>
            <a:srgbClr val="F0FDF4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4754880" y="3794760"/>
            <a:ext cx="64008" cy="246888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864608" y="3794760"/>
            <a:ext cx="39319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agent_incident_triage</a:t>
            </a:r>
            <a:pPr indent="0" marL="0">
              <a:buNone/>
            </a:pPr>
            <a:r>
              <a:rPr lang="en-US" sz="95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매 15분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4754880" y="4069080"/>
            <a:ext cx="4114800" cy="246888"/>
          </a:xfrm>
          <a:prstGeom prst="rect">
            <a:avLst/>
          </a:prstGeom>
          <a:solidFill>
            <a:srgbClr val="F0FDF4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4754880" y="4069080"/>
            <a:ext cx="64008" cy="24688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864608" y="4069080"/>
            <a:ext cx="39319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agent_kb_curator</a:t>
            </a:r>
            <a:pPr indent="0" marL="0">
              <a:buNone/>
            </a:pPr>
            <a:r>
              <a:rPr lang="en-US" sz="95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매시간</a:t>
            </a:r>
            <a:endParaRPr lang="en-US" sz="950" dirty="0"/>
          </a:p>
        </p:txBody>
      </p:sp>
      <p:sp>
        <p:nvSpPr>
          <p:cNvPr id="50" name="Shape 48"/>
          <p:cNvSpPr/>
          <p:nvPr/>
        </p:nvSpPr>
        <p:spPr>
          <a:xfrm>
            <a:off x="4754880" y="4343400"/>
            <a:ext cx="4114800" cy="246888"/>
          </a:xfrm>
          <a:prstGeom prst="rect">
            <a:avLst/>
          </a:prstGeom>
          <a:solidFill>
            <a:srgbClr val="F0FDF4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4754880" y="4343400"/>
            <a:ext cx="64008" cy="246888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864608" y="4343400"/>
            <a:ext cx="39319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agent_ssl_watcher</a:t>
            </a:r>
            <a:pPr indent="0" marL="0">
              <a:buNone/>
            </a:pPr>
            <a:r>
              <a:rPr lang="en-US" sz="95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매일 08:30</a:t>
            </a:r>
            <a:endParaRPr lang="en-US" sz="950" dirty="0"/>
          </a:p>
        </p:txBody>
      </p:sp>
      <p:sp>
        <p:nvSpPr>
          <p:cNvPr id="53" name="Shape 51"/>
          <p:cNvSpPr/>
          <p:nvPr/>
        </p:nvSpPr>
        <p:spPr>
          <a:xfrm>
            <a:off x="4754880" y="4617720"/>
            <a:ext cx="4114800" cy="246888"/>
          </a:xfrm>
          <a:prstGeom prst="rect">
            <a:avLst/>
          </a:prstGeom>
          <a:solidFill>
            <a:srgbClr val="F0FDF4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4754880" y="4617720"/>
            <a:ext cx="64008" cy="246888"/>
          </a:xfrm>
          <a:prstGeom prst="rect">
            <a:avLst/>
          </a:prstGeom>
          <a:solidFill>
            <a:srgbClr val="2E5BBA"/>
          </a:solidFill>
          <a:ln w="12700">
            <a:solidFill>
              <a:srgbClr val="2E5BBA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4864608" y="4617720"/>
            <a:ext cx="39319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agent_wbs_monitor</a:t>
            </a:r>
            <a:pPr indent="0" marL="0">
              <a:buNone/>
            </a:pPr>
            <a:r>
              <a:rPr lang="en-US" sz="950" b="1" dirty="0">
                <a:solidFill>
                  <a:srgbClr val="2E5B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매일 08:00</a:t>
            </a:r>
            <a:endParaRPr lang="en-US" sz="950" dirty="0"/>
          </a:p>
        </p:txBody>
      </p:sp>
      <p:sp>
        <p:nvSpPr>
          <p:cNvPr id="56" name="Shape 54"/>
          <p:cNvSpPr/>
          <p:nvPr/>
        </p:nvSpPr>
        <p:spPr>
          <a:xfrm>
            <a:off x="4754880" y="4892040"/>
            <a:ext cx="4114800" cy="246888"/>
          </a:xfrm>
          <a:prstGeom prst="rect">
            <a:avLst/>
          </a:prstGeom>
          <a:solidFill>
            <a:srgbClr val="F0FDF4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4754880" y="4892040"/>
            <a:ext cx="64008" cy="246888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4864608" y="4892040"/>
            <a:ext cx="39319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agent_pm_suggester</a:t>
            </a:r>
            <a:pPr indent="0" marL="0">
              <a:buNone/>
            </a:pPr>
            <a:r>
              <a:rPr lang="en-US" sz="95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매일 09:00</a:t>
            </a:r>
            <a:endParaRPr lang="en-US" sz="9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73152" cy="448056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0"/>
            <a:ext cx="8686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보안 제약사항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28600" y="804672"/>
            <a:ext cx="425196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804672"/>
            <a:ext cx="4251960" cy="384048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28600" y="804672"/>
            <a:ext cx="4251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보안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38328" y="1243584"/>
            <a:ext cx="402336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외부 LLM API 완전 차단 (OpenAI/Claude 등)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Ollama localhost:11434 전용 사용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temperature 0.2 고정 (결정론적 응답)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HTTP 요청 30초 타임아웃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709160" y="804672"/>
            <a:ext cx="425196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09160" y="804672"/>
            <a:ext cx="4251960" cy="384048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09160" y="804672"/>
            <a:ext cx="4251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서버 정보 보호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818888" y="1243584"/>
            <a:ext cx="402336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ip_addr — ServerOut 스키마 미포함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ssh_user — API 응답 절대 미노출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os_pw_enc — AES-256-GCM 암호화 필수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file_path — API 응답 완전 제거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228600" y="2953512"/>
            <a:ext cx="425196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28600" y="2953512"/>
            <a:ext cx="4251960" cy="38404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28600" y="2953512"/>
            <a:ext cx="4251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에이전트 액션 제어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38328" y="3392424"/>
            <a:ext cx="402336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CRITICAL 액션 → 사람 승인 후 실행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위험 명령어 차단: rm -rf /, shutdown, mkfs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fork bomb 패턴 감지 &amp; 차단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경로 순회 방지 (resolve().relative_to)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709160" y="2953512"/>
            <a:ext cx="425196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2953512"/>
            <a:ext cx="4251960" cy="384048"/>
          </a:xfrm>
          <a:prstGeom prst="rect">
            <a:avLst/>
          </a:prstGeom>
          <a:solidFill>
            <a:srgbClr val="2E5BBA"/>
          </a:solidFill>
          <a:ln w="12700">
            <a:solidFill>
              <a:srgbClr val="2E5BB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09160" y="2953512"/>
            <a:ext cx="4251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접근 제어 (RBAC)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818888" y="3392424"/>
            <a:ext cx="402336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CUSTOMER 역할 — 에이전트 API 전체 차단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에이전트 생성/수정/삭제 — ADMIN만 허용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승인 처리 — USER 이상 허용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스택트레이스 — API 응답 노출 금지</a:t>
            </a:r>
            <a:endParaRPr lang="en-US" sz="10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4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73152" cy="448056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0"/>
            <a:ext cx="8686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향후 로드맵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28600" y="804672"/>
            <a:ext cx="160020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804672"/>
            <a:ext cx="1600200" cy="502920"/>
          </a:xfrm>
          <a:prstGeom prst="rect">
            <a:avLst/>
          </a:prstGeom>
          <a:solidFill>
            <a:srgbClr val="2E5BBA"/>
          </a:solidFill>
          <a:ln w="12700">
            <a:solidFill>
              <a:srgbClr val="2E5BB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28600" y="804672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v1.1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20040" y="1371600"/>
            <a:ext cx="1417320" cy="347472"/>
          </a:xfrm>
          <a:prstGeom prst="rect">
            <a:avLst/>
          </a:prstGeom>
          <a:solidFill>
            <a:srgbClr val="2E5BBA">
              <a:alpha val="20000"/>
            </a:srgbClr>
          </a:solidFill>
          <a:ln w="12700">
            <a:solidFill>
              <a:srgbClr val="2E5BB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1371600"/>
            <a:ext cx="1417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Q3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20040" y="1828800"/>
            <a:ext cx="1417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에이전트 간 메시지 전달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11480" y="2468880"/>
            <a:ext cx="123444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2514600"/>
            <a:ext cx="141732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CEO→CTO 위임 워크플로우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태스크 자동 위임 체계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1984248" y="804672"/>
            <a:ext cx="160020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1984248" y="804672"/>
            <a:ext cx="1600200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984248" y="804672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v1.2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2075688" y="1371600"/>
            <a:ext cx="1417320" cy="347472"/>
          </a:xfrm>
          <a:prstGeom prst="rect">
            <a:avLst/>
          </a:prstGeom>
          <a:solidFill>
            <a:srgbClr val="0891B2">
              <a:alpha val="20000"/>
            </a:srgbClr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075688" y="1371600"/>
            <a:ext cx="1417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Q3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075688" y="1828800"/>
            <a:ext cx="1417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에이전트 학습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167128" y="2468880"/>
            <a:ext cx="123444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075688" y="2514600"/>
            <a:ext cx="141732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이전 태스크 기반 파인튜닝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조직 맞춤형 응답 최적화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739896" y="804672"/>
            <a:ext cx="160020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739896" y="804672"/>
            <a:ext cx="1600200" cy="502920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739896" y="804672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v1.3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3831336" y="1371600"/>
            <a:ext cx="1417320" cy="347472"/>
          </a:xfrm>
          <a:prstGeom prst="rect">
            <a:avLst/>
          </a:prstGeom>
          <a:solidFill>
            <a:srgbClr val="059669">
              <a:alpha val="20000"/>
            </a:srgbClr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831336" y="1371600"/>
            <a:ext cx="1417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Q4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831336" y="1828800"/>
            <a:ext cx="1417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멀티모달 지원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922776" y="2468880"/>
            <a:ext cx="123444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831336" y="2514600"/>
            <a:ext cx="141732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스크린샷·로그 이미지 분석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시각 장애 자동 탐지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495544" y="804672"/>
            <a:ext cx="160020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5495544" y="804672"/>
            <a:ext cx="1600200" cy="5029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495544" y="804672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v2.0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5586984" y="1371600"/>
            <a:ext cx="1417320" cy="347472"/>
          </a:xfrm>
          <a:prstGeom prst="rect">
            <a:avLst/>
          </a:prstGeom>
          <a:solidFill>
            <a:srgbClr val="7C3AED">
              <a:alpha val="20000"/>
            </a:srgbClr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586984" y="1371600"/>
            <a:ext cx="1417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 Q1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5586984" y="1828800"/>
            <a:ext cx="1417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에이전트 마켓플레이스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5678424" y="2468880"/>
            <a:ext cx="123444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586984" y="2514600"/>
            <a:ext cx="141732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커뮤니티 에이전트 공유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Plug-in 방식 등록/사용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7251192" y="804672"/>
            <a:ext cx="160020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251192" y="804672"/>
            <a:ext cx="1600200" cy="50292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251192" y="804672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v2.1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7342632" y="1371600"/>
            <a:ext cx="1417320" cy="347472"/>
          </a:xfrm>
          <a:prstGeom prst="rect">
            <a:avLst/>
          </a:prstGeom>
          <a:solidFill>
            <a:srgbClr val="EA580C">
              <a:alpha val="20000"/>
            </a:srgbClr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7342632" y="1371600"/>
            <a:ext cx="1417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 Q1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7342632" y="1828800"/>
            <a:ext cx="1417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엣지 배포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7434072" y="2468880"/>
            <a:ext cx="123444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7342632" y="2514600"/>
            <a:ext cx="141732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경량 모델 (llama3.2:1b)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저사양 서버 지원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228600" y="4663440"/>
            <a:ext cx="8686800" cy="347472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320040" y="4663440"/>
            <a:ext cx="8503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현재 완료: Phase 1~4  |  6종 에이전트  |  16개 API  |  9개 스케줄러 잡  |  자율 운영 대시보드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-1097280"/>
            <a:ext cx="4114800" cy="4114800"/>
          </a:xfrm>
          <a:prstGeom prst="ellipse">
            <a:avLst/>
          </a:prstGeom>
          <a:solidFill>
            <a:srgbClr val="1E2761">
              <a:alpha val="40000"/>
            </a:srgbClr>
          </a:solidFill>
          <a:ln w="12700">
            <a:solidFill>
              <a:srgbClr val="1E2761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772400" y="2560320"/>
            <a:ext cx="2286000" cy="2286000"/>
          </a:xfrm>
          <a:prstGeom prst="ellipse">
            <a:avLst/>
          </a:prstGeom>
          <a:solidFill>
            <a:srgbClr val="2E5BBA">
              <a:alpha val="30000"/>
            </a:srgbClr>
          </a:solidFill>
          <a:ln w="12700">
            <a:solidFill>
              <a:srgbClr val="2E5BBA">
                <a:alpha val="3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188720"/>
            <a:ext cx="2011680" cy="347472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18872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완료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65760" y="1737360"/>
            <a:ext cx="7772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GUARDiA × Paperclip</a:t>
            </a:r>
            <a:endParaRPr lang="en-US" sz="3600" dirty="0"/>
          </a:p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구현 완료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365760" y="315468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1~4 완료  |  온프레미스 AI 자율 운영 체계 구축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365760" y="4572000"/>
            <a:ext cx="8412480" cy="0"/>
          </a:xfrm>
          <a:prstGeom prst="line">
            <a:avLst/>
          </a:prstGeom>
          <a:noFill/>
          <a:ln w="12700">
            <a:solidFill>
              <a:srgbClr val="4A90D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466344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8FA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2026.05.25  |  GUARDiA ITSM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65760" y="3703320"/>
            <a:ext cx="1920240" cy="1188720"/>
          </a:xfrm>
          <a:prstGeom prst="rect">
            <a:avLst/>
          </a:prstGeom>
          <a:solidFill>
            <a:srgbClr val="EA580C">
              <a:alpha val="85000"/>
            </a:srgbClr>
          </a:solidFill>
          <a:ln w="25400">
            <a:solidFill>
              <a:srgbClr val="EA580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373075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365760" y="434340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자율 에이전트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468880" y="3703320"/>
            <a:ext cx="1920240" cy="1188720"/>
          </a:xfrm>
          <a:prstGeom prst="rect">
            <a:avLst/>
          </a:prstGeom>
          <a:solidFill>
            <a:srgbClr val="2E5BBA">
              <a:alpha val="85000"/>
            </a:srgbClr>
          </a:solidFill>
          <a:ln w="25400">
            <a:solidFill>
              <a:srgbClr val="2E5BB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468880" y="373075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2468880" y="434340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 API 엔드포인트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0" y="3703320"/>
            <a:ext cx="1920240" cy="1188720"/>
          </a:xfrm>
          <a:prstGeom prst="rect">
            <a:avLst/>
          </a:prstGeom>
          <a:solidFill>
            <a:srgbClr val="059669">
              <a:alpha val="85000"/>
            </a:srgbClr>
          </a:solidFill>
          <a:ln w="25400">
            <a:solidFill>
              <a:srgbClr val="05966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0" y="373075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4572000" y="434340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스케줄러 잡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675120" y="3703320"/>
            <a:ext cx="1920240" cy="1188720"/>
          </a:xfrm>
          <a:prstGeom prst="rect">
            <a:avLst/>
          </a:prstGeom>
          <a:solidFill>
            <a:srgbClr val="0891B2">
              <a:alpha val="85000"/>
            </a:srgbClr>
          </a:solidFill>
          <a:ln w="25400">
            <a:solidFill>
              <a:srgbClr val="0891B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675120" y="373075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6675120" y="434340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구문 검사 통과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73152" cy="448056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0"/>
            <a:ext cx="8686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목 차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74320" y="804672"/>
            <a:ext cx="41148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804672"/>
            <a:ext cx="502920" cy="822960"/>
          </a:xfrm>
          <a:prstGeom prst="rect">
            <a:avLst/>
          </a:prstGeom>
          <a:solidFill>
            <a:srgbClr val="2E5BBA"/>
          </a:solidFill>
          <a:ln w="12700">
            <a:solidFill>
              <a:srgbClr val="2E5BB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804672"/>
            <a:ext cx="502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41248" y="804672"/>
            <a:ext cx="3474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GUARDiA ITSM 개요 &amp; 배경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274320" y="1810512"/>
            <a:ext cx="41148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74320" y="1810512"/>
            <a:ext cx="502920" cy="82296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1810512"/>
            <a:ext cx="502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41248" y="1810512"/>
            <a:ext cx="3474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Paperclip 프레임워크 소개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274320" y="2816352"/>
            <a:ext cx="41148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74320" y="2816352"/>
            <a:ext cx="502920" cy="8229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74320" y="2816352"/>
            <a:ext cx="502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816352"/>
            <a:ext cx="3474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 — Paperclip 개발 도구 설정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274320" y="3822192"/>
            <a:ext cx="41148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274320" y="3822192"/>
            <a:ext cx="502920" cy="822960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74320" y="3822192"/>
            <a:ext cx="502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41248" y="3822192"/>
            <a:ext cx="3474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 — Ollama 로컬 LLM 구성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4709160" y="804672"/>
            <a:ext cx="41148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709160" y="804672"/>
            <a:ext cx="502920" cy="82296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09160" y="804672"/>
            <a:ext cx="502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5276088" y="804672"/>
            <a:ext cx="3474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 — GUARDiA 에이전트 엔진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709160" y="1810512"/>
            <a:ext cx="41148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09160" y="1810512"/>
            <a:ext cx="502920" cy="822960"/>
          </a:xfrm>
          <a:prstGeom prst="rect">
            <a:avLst/>
          </a:prstGeom>
          <a:solidFill>
            <a:srgbClr val="2E5BBA"/>
          </a:solidFill>
          <a:ln w="12700">
            <a:solidFill>
              <a:srgbClr val="2E5BB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709160" y="1810512"/>
            <a:ext cx="502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5276088" y="1810512"/>
            <a:ext cx="3474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 — 자율 운영 대시보드</a:t>
            </a:r>
            <a:endParaRPr lang="en-US" sz="1250" dirty="0"/>
          </a:p>
        </p:txBody>
      </p:sp>
      <p:sp>
        <p:nvSpPr>
          <p:cNvPr id="29" name="Shape 27"/>
          <p:cNvSpPr/>
          <p:nvPr/>
        </p:nvSpPr>
        <p:spPr>
          <a:xfrm>
            <a:off x="4709160" y="2816352"/>
            <a:ext cx="41148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709160" y="2816352"/>
            <a:ext cx="502920" cy="822960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709160" y="2816352"/>
            <a:ext cx="502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5276088" y="2816352"/>
            <a:ext cx="3474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테스트 결과 요약</a:t>
            </a:r>
            <a:endParaRPr lang="en-US" sz="1250" dirty="0"/>
          </a:p>
        </p:txBody>
      </p:sp>
      <p:sp>
        <p:nvSpPr>
          <p:cNvPr id="33" name="Shape 31"/>
          <p:cNvSpPr/>
          <p:nvPr/>
        </p:nvSpPr>
        <p:spPr>
          <a:xfrm>
            <a:off x="4709160" y="3822192"/>
            <a:ext cx="41148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709160" y="3822192"/>
            <a:ext cx="502920" cy="822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709160" y="3822192"/>
            <a:ext cx="502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5276088" y="3822192"/>
            <a:ext cx="3474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보안 제약사항 &amp; 향후 로드맵</a:t>
            </a:r>
            <a:endParaRPr lang="en-US" sz="1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73152" cy="448056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0"/>
            <a:ext cx="8686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GUARDiA ITSM 개요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28600" y="77724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기존 GUARDiA 기능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28600" y="1188720"/>
            <a:ext cx="4114800" cy="502920"/>
          </a:xfrm>
          <a:prstGeom prst="rect">
            <a:avLst/>
          </a:prstGeom>
          <a:solidFill>
            <a:srgbClr val="F4F7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28600" y="1188720"/>
            <a:ext cx="64008" cy="502920"/>
          </a:xfrm>
          <a:prstGeom prst="rect">
            <a:avLst/>
          </a:prstGeom>
          <a:solidFill>
            <a:srgbClr val="2E5BBA"/>
          </a:solidFill>
          <a:ln w="12700">
            <a:solidFill>
              <a:srgbClr val="2E5BB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18872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SR 접수·처리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서비스 요청 워크플로우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28600" y="1764792"/>
            <a:ext cx="4114800" cy="502920"/>
          </a:xfrm>
          <a:prstGeom prst="rect">
            <a:avLst/>
          </a:prstGeom>
          <a:solidFill>
            <a:srgbClr val="F4F7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28600" y="1764792"/>
            <a:ext cx="64008" cy="502920"/>
          </a:xfrm>
          <a:prstGeom prst="rect">
            <a:avLst/>
          </a:prstGeom>
          <a:solidFill>
            <a:srgbClr val="2E5BBA"/>
          </a:solidFill>
          <a:ln w="12700">
            <a:solidFill>
              <a:srgbClr val="2E5BB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1764792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SSL 인증서 관리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만료 감시 &amp; 갱신 알림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228600" y="2340864"/>
            <a:ext cx="4114800" cy="502920"/>
          </a:xfrm>
          <a:prstGeom prst="rect">
            <a:avLst/>
          </a:prstGeom>
          <a:solidFill>
            <a:srgbClr val="F4F7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28600" y="2340864"/>
            <a:ext cx="64008" cy="502920"/>
          </a:xfrm>
          <a:prstGeom prst="rect">
            <a:avLst/>
          </a:prstGeom>
          <a:solidFill>
            <a:srgbClr val="2E5BBA"/>
          </a:solidFill>
          <a:ln w="12700">
            <a:solidFill>
              <a:srgbClr val="2E5BB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340864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 정기점검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예방 유지보수 일정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228600" y="2916936"/>
            <a:ext cx="4114800" cy="502920"/>
          </a:xfrm>
          <a:prstGeom prst="rect">
            <a:avLst/>
          </a:prstGeom>
          <a:solidFill>
            <a:srgbClr val="F4F7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28600" y="2916936"/>
            <a:ext cx="64008" cy="502920"/>
          </a:xfrm>
          <a:prstGeom prst="rect">
            <a:avLst/>
          </a:prstGeom>
          <a:solidFill>
            <a:srgbClr val="2E5BBA"/>
          </a:solidFill>
          <a:ln w="12700">
            <a:solidFill>
              <a:srgbClr val="2E5BB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2916936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프로젝트 관리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WBS·이슈·리스크·테스트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228600" y="3493008"/>
            <a:ext cx="4114800" cy="502920"/>
          </a:xfrm>
          <a:prstGeom prst="rect">
            <a:avLst/>
          </a:prstGeom>
          <a:solidFill>
            <a:srgbClr val="F4F7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28600" y="3493008"/>
            <a:ext cx="64008" cy="502920"/>
          </a:xfrm>
          <a:prstGeom prst="rect">
            <a:avLst/>
          </a:prstGeom>
          <a:solidFill>
            <a:srgbClr val="2E5BBA"/>
          </a:solidFill>
          <a:ln w="12700">
            <a:solidFill>
              <a:srgbClr val="2E5BB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3493008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CMDB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서버 자산 관리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228600" y="4069080"/>
            <a:ext cx="4114800" cy="502920"/>
          </a:xfrm>
          <a:prstGeom prst="rect">
            <a:avLst/>
          </a:prstGeom>
          <a:solidFill>
            <a:srgbClr val="F4F7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28600" y="4069080"/>
            <a:ext cx="64008" cy="502920"/>
          </a:xfrm>
          <a:prstGeom prst="rect">
            <a:avLst/>
          </a:prstGeom>
          <a:solidFill>
            <a:srgbClr val="2E5BBA"/>
          </a:solidFill>
          <a:ln w="12700">
            <a:solidFill>
              <a:srgbClr val="2E5BB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06908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메신저·알림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내부 커뮤니케이션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434840" y="2286000"/>
            <a:ext cx="320040" cy="54864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407408" y="2286000"/>
            <a:ext cx="37490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추가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46320" y="777240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에이전트 추가 목표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4846320" y="1188720"/>
            <a:ext cx="4023360" cy="777240"/>
          </a:xfrm>
          <a:prstGeom prst="rect">
            <a:avLst/>
          </a:prstGeom>
          <a:solidFill>
            <a:srgbClr val="FFFFFF"/>
          </a:solidFill>
          <a:ln w="25400">
            <a:solidFill>
              <a:srgbClr val="EA580C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846320" y="1188720"/>
            <a:ext cx="91440" cy="77724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010912" y="1188720"/>
            <a:ext cx="3749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반복 업무 자동화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장애 분류, KB 등록, SR 자동 생성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846320" y="2084832"/>
            <a:ext cx="4023360" cy="777240"/>
          </a:xfrm>
          <a:prstGeom prst="rect">
            <a:avLst/>
          </a:prstGeom>
          <a:solidFill>
            <a:srgbClr val="FFFFFF"/>
          </a:solidFill>
          <a:ln w="25400">
            <a:solidFill>
              <a:srgbClr val="2E5BBA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846320" y="2084832"/>
            <a:ext cx="91440" cy="777240"/>
          </a:xfrm>
          <a:prstGeom prst="rect">
            <a:avLst/>
          </a:prstGeom>
          <a:solidFill>
            <a:srgbClr val="2E5BBA"/>
          </a:solidFill>
          <a:ln w="12700">
            <a:solidFill>
              <a:srgbClr val="2E5BB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10912" y="2084832"/>
            <a:ext cx="3749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👁 능동적 모니터링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SSL·WBS·PM 상태를 AI가 주기 감시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846320" y="2980944"/>
            <a:ext cx="4023360" cy="777240"/>
          </a:xfrm>
          <a:prstGeom prst="rect">
            <a:avLst/>
          </a:prstGeom>
          <a:solidFill>
            <a:srgbClr val="FFFFFF"/>
          </a:solidFill>
          <a:ln w="25400">
            <a:solidFill>
              <a:srgbClr val="059669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846320" y="2980944"/>
            <a:ext cx="91440" cy="777240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010912" y="2980944"/>
            <a:ext cx="3749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사람-AI 협업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고위험 액션은 사람 승인 게이트 통과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846320" y="3877056"/>
            <a:ext cx="4023360" cy="777240"/>
          </a:xfrm>
          <a:prstGeom prst="rect">
            <a:avLst/>
          </a:prstGeom>
          <a:solidFill>
            <a:srgbClr val="FFFFFF"/>
          </a:solidFill>
          <a:ln w="25400">
            <a:solidFill>
              <a:srgbClr val="7C3AED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4846320" y="3877056"/>
            <a:ext cx="91440" cy="77724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010912" y="3877056"/>
            <a:ext cx="3749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🔒 완전 온프레미스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Ollama 로컬 LLM, 외부 API 완전 차단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73152" cy="448056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0"/>
            <a:ext cx="8686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Paperclip 프레임워크 소개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28600" y="777240"/>
            <a:ext cx="8686800" cy="658368"/>
          </a:xfrm>
          <a:prstGeom prst="rect">
            <a:avLst/>
          </a:prstGeom>
          <a:solidFill>
            <a:srgbClr val="EEF2FF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777240"/>
            <a:ext cx="85039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5B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Paperclip</a:t>
            </a:r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—  AI 에이전트 오케스트레이션 오픈소스 프레임워크 (github.com/paperclipai/paperclip)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28600" y="1572768"/>
            <a:ext cx="20574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28600" y="1572768"/>
            <a:ext cx="2057400" cy="41148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28600" y="1572768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🏢  조직도 구조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20040" y="2029968"/>
            <a:ext cx="18745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CEO → CTO → 개발자/QA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계층적 에이전트 관리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423160" y="1572768"/>
            <a:ext cx="20574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423160" y="1572768"/>
            <a:ext cx="2057400" cy="411480"/>
          </a:xfrm>
          <a:prstGeom prst="rect">
            <a:avLst/>
          </a:prstGeom>
          <a:solidFill>
            <a:srgbClr val="2E5BBA"/>
          </a:solidFill>
          <a:ln w="12700">
            <a:solidFill>
              <a:srgbClr val="2E5BB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423160" y="1572768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💓  하트비트 시스템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514600" y="2029968"/>
            <a:ext cx="18745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에이전트가 주기적으로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깨어나 작업 수행 후 대기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617720" y="1572768"/>
            <a:ext cx="20574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617720" y="1572768"/>
            <a:ext cx="2057400" cy="41148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617720" y="1572768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이슈 추적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709160" y="2029968"/>
            <a:ext cx="18745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 스타일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태스크/이슈 관리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812280" y="1572768"/>
            <a:ext cx="20574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812280" y="1572768"/>
            <a:ext cx="2057400" cy="41148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812280" y="1572768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🔐  거버넌스 게이트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903720" y="2029968"/>
            <a:ext cx="18745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위험 수준에 따른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사람 승인 워크플로우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228600" y="3474720"/>
            <a:ext cx="8686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GUARDiA 적용 전략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228600" y="3840480"/>
            <a:ext cx="2743200" cy="960120"/>
          </a:xfrm>
          <a:prstGeom prst="rect">
            <a:avLst/>
          </a:prstGeom>
          <a:solidFill>
            <a:srgbClr val="FFFFFF"/>
          </a:solidFill>
          <a:ln w="25400">
            <a:solidFill>
              <a:srgbClr val="7C3AED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320040" y="3840480"/>
            <a:ext cx="256032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개발 시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Paperclip CLI로 에이전트 페르소나 정의 (CEO/CTO/Dev/QA)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3154680" y="3840480"/>
            <a:ext cx="2743200" cy="960120"/>
          </a:xfrm>
          <a:prstGeom prst="rect">
            <a:avLst/>
          </a:prstGeom>
          <a:solidFill>
            <a:srgbClr val="FFFFFF"/>
          </a:solidFill>
          <a:ln w="25400">
            <a:solidFill>
              <a:srgbClr val="2E5BBA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3840480"/>
            <a:ext cx="256032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E5B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런타임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AgentEngine (Python) 내장 — 외부 Paperclip 서버 불필요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6080760" y="3840480"/>
            <a:ext cx="2743200" cy="960120"/>
          </a:xfrm>
          <a:prstGeom prst="rect">
            <a:avLst/>
          </a:prstGeom>
          <a:solidFill>
            <a:srgbClr val="FFFFFF"/>
          </a:solidFill>
          <a:ln w="25400">
            <a:solidFill>
              <a:srgbClr val="DC2626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172200" y="3840480"/>
            <a:ext cx="256032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Ollama localhost:11434 전용 — 외부 LLM API 완전 차단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2E5BB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280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365760" y="18288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Paperclip 개발 도구 설정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365760" y="30175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조직도 구성 · 에이전트 페르소나 · 거버넌스 규칙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73152" cy="448056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0"/>
            <a:ext cx="8686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Phase 1 — Paperclip 개발 도구 설정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28600" y="77724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에이전트 조직도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194560" y="1737360"/>
            <a:ext cx="0" cy="45720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371600" y="2057400"/>
            <a:ext cx="1645920" cy="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371600" y="2057400"/>
            <a:ext cx="0" cy="45720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017520" y="2057400"/>
            <a:ext cx="0" cy="45720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94360" y="2788920"/>
            <a:ext cx="1417320" cy="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94360" y="2788920"/>
            <a:ext cx="0" cy="45720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554480" y="2788920"/>
            <a:ext cx="0" cy="45720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737360" y="1188720"/>
            <a:ext cx="1097280" cy="47548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1737360" y="1188720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CEO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57200" y="2194560"/>
            <a:ext cx="1097280" cy="475488"/>
          </a:xfrm>
          <a:prstGeom prst="rect">
            <a:avLst/>
          </a:prstGeom>
          <a:solidFill>
            <a:srgbClr val="2E5BBA"/>
          </a:solidFill>
          <a:ln w="12700">
            <a:solidFill>
              <a:srgbClr val="2E5BBA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57200" y="2194560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CTO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017520" y="2194560"/>
            <a:ext cx="1097280" cy="47548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3017520" y="2194560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PM_AGENT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0" y="3200400"/>
            <a:ext cx="1097280" cy="475488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0" y="3200400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1097280" y="3200400"/>
            <a:ext cx="1097280" cy="47548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1097280" y="3200400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QA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572000" y="777240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생성 파일 구조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572000" y="1143000"/>
            <a:ext cx="4297680" cy="2926080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709160" y="1234440"/>
            <a:ext cx="402336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A90D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C:\GUARDiA\paperclip\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3E63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├─ paperclip.config.json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│   (조직도 · LLM 설정 · 거버넌스)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3E63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├─ README.md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└─ agents/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3E63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├─ ceo.md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3E63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├─ cto.md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3E63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├─ developer.md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3E63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└─ qa.md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228600" y="3749040"/>
            <a:ext cx="4114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거버넌스 규칙</a:t>
            </a:r>
            <a:endParaRPr lang="en-US" sz="11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28600" y="4069080"/>
          <a:ext cx="41148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828800"/>
              </a:tblGrid>
              <a:tr h="1828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액션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승인 방식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code_commit / deploy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사람 승인 필수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delete_data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CEO 승인 필수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CRITICAL 장애 분류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담당자 승인 필수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 등록 / SSL SR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자동 승인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E5BB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280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365760" y="18288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Ollama 로컬 LLM 설정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365760" y="30175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guardia-agent 커스텀 모델 · 보안 온프레미스 추론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8368"/>
            <a:ext cx="73152" cy="448056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0"/>
            <a:ext cx="8686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Phase 2 — Ollama 로컬 LLM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28600" y="777240"/>
            <a:ext cx="4389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추론 아키텍처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1188720"/>
            <a:ext cx="3474720" cy="502920"/>
          </a:xfrm>
          <a:prstGeom prst="rect">
            <a:avLst/>
          </a:prstGeom>
          <a:solidFill>
            <a:srgbClr val="2E5BBA"/>
          </a:solidFill>
          <a:ln w="12700">
            <a:solidFill>
              <a:srgbClr val="2E5BBA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57200" y="118872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GUARDiA AgentEngine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057400" y="1691640"/>
            <a:ext cx="274320" cy="137160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1828800"/>
            <a:ext cx="3474720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57200" y="182880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OllamaClient (HTTP)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057400" y="2331720"/>
            <a:ext cx="274320" cy="137160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2468880"/>
            <a:ext cx="3474720" cy="502920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57200" y="246888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Ollama Server :11434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057400" y="2971800"/>
            <a:ext cx="274320" cy="137160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3108960"/>
            <a:ext cx="3474720" cy="5029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57200" y="310896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guardia-agent 모델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228600" y="3749040"/>
            <a:ext cx="4114800" cy="822960"/>
          </a:xfrm>
          <a:prstGeom prst="rect">
            <a:avLst/>
          </a:prstGeom>
          <a:solidFill>
            <a:srgbClr val="FEF2F2"/>
          </a:solidFill>
          <a:ln w="25400">
            <a:solidFill>
              <a:srgbClr val="DC262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749040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🔒  외부 LLM API 완전 차단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모든 AI 추론은 localhost:11434 (Ollama) 만 허용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617720" y="777240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guardia-agent 모델 파라미터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617720" y="1143000"/>
            <a:ext cx="4297680" cy="1828800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54880" y="1234440"/>
            <a:ext cx="40233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A3E63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FROM llama3.1:8b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SYSTEM """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GUARDiA ITSM AI 운영 에이전트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한국어 응답 · ITSM 전문화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DC262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외부 API 호출 금지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"""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38BD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PARAMETER temperature 0.2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38BD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PARAMETER num_predict 2048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617720" y="3063240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OllamaClient API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4617720" y="3429000"/>
            <a:ext cx="4297680" cy="347472"/>
          </a:xfrm>
          <a:prstGeom prst="rect">
            <a:avLst/>
          </a:prstGeom>
          <a:solidFill>
            <a:srgbClr val="F4F7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09160" y="3429000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5B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health_check()</a:t>
            </a:r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→  서버 상태 확인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617720" y="3822192"/>
            <a:ext cx="429768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709160" y="3822192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5B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resolve_model(preferred)</a:t>
            </a:r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→  fallback 모델 선택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617720" y="4215384"/>
            <a:ext cx="4297680" cy="347472"/>
          </a:xfrm>
          <a:prstGeom prst="rect">
            <a:avLst/>
          </a:prstGeom>
          <a:solidFill>
            <a:srgbClr val="F4F7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709160" y="4215384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5B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json_generate(prompt)</a:t>
            </a:r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→  JSON 추출 (코드블록 자동 제거)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617720" y="4608576"/>
            <a:ext cx="429768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709160" y="4608576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5B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pull_model(model)</a:t>
            </a:r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→  모델 다운로드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E5BB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280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365760" y="18288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GUARDiA 에이전트 엔진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365760" y="30175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6종 자율 에이전트 · 하트비트 사이클 · 승인 게이트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GUARDiA × Paperclip AI 에이전트 구현 보고서</dc:title>
  <dc:subject>PptxGenJS Presentation</dc:subject>
  <dc:creator>GUARDiA Team</dc:creator>
  <cp:lastModifiedBy>GUARDiA Team</cp:lastModifiedBy>
  <cp:revision>1</cp:revision>
  <dcterms:created xsi:type="dcterms:W3CDTF">2026-05-25T11:48:30Z</dcterms:created>
  <dcterms:modified xsi:type="dcterms:W3CDTF">2026-05-25T11:48:30Z</dcterms:modified>
</cp:coreProperties>
</file>