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7"/>
  </p:notesMasterIdLst>
  <p:sldIdLst>
    <p:sldId id="256" r:id="rId2"/>
    <p:sldId id="510" r:id="rId3"/>
    <p:sldId id="539" r:id="rId4"/>
    <p:sldId id="548" r:id="rId5"/>
    <p:sldId id="547" r:id="rId6"/>
    <p:sldId id="369" r:id="rId7"/>
    <p:sldId id="540" r:id="rId8"/>
    <p:sldId id="541" r:id="rId9"/>
    <p:sldId id="543" r:id="rId10"/>
    <p:sldId id="544" r:id="rId11"/>
    <p:sldId id="545" r:id="rId12"/>
    <p:sldId id="546" r:id="rId13"/>
    <p:sldId id="549" r:id="rId14"/>
    <p:sldId id="550" r:id="rId15"/>
    <p:sldId id="551" r:id="rId16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0099"/>
    <a:srgbClr val="E9EDF4"/>
    <a:srgbClr val="D0D8E8"/>
    <a:srgbClr val="4F81BD"/>
    <a:srgbClr val="7F7F7F"/>
    <a:srgbClr val="8064A2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 autoAdjust="0"/>
    <p:restoredTop sz="93455" autoAdjust="0"/>
  </p:normalViewPr>
  <p:slideViewPr>
    <p:cSldViewPr>
      <p:cViewPr varScale="1">
        <p:scale>
          <a:sx n="103" d="100"/>
          <a:sy n="103" d="100"/>
        </p:scale>
        <p:origin x="2004" y="72"/>
      </p:cViewPr>
      <p:guideLst>
        <p:guide orient="horz" pos="432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294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2D662-3695-49F5-8F8D-A803409FCC15}" type="datetimeFigureOut">
              <a:rPr lang="ko-KR" altLang="en-US" smtClean="0"/>
              <a:t>2026-03-09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EB7A1-50B7-4126-BF5E-780C61DF6E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3409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 레이아웃(yh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B8921071-1B11-4399-9CA9-324E6ED1D0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2480" y="276047"/>
            <a:ext cx="3636000" cy="431775"/>
          </a:xfrm>
          <a:prstGeom prst="rect">
            <a:avLst/>
          </a:prstGeom>
        </p:spPr>
      </p:pic>
      <p:cxnSp>
        <p:nvCxnSpPr>
          <p:cNvPr id="8" name="직선 연결선 7"/>
          <p:cNvCxnSpPr/>
          <p:nvPr userDrawn="1"/>
        </p:nvCxnSpPr>
        <p:spPr>
          <a:xfrm rot="5400000">
            <a:off x="-4950" y="3504371"/>
            <a:ext cx="1247775" cy="3175"/>
          </a:xfrm>
          <a:prstGeom prst="line">
            <a:avLst/>
          </a:prstGeom>
          <a:ln w="12700">
            <a:solidFill>
              <a:srgbClr val="150E4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>
            <a:off x="621885" y="3737734"/>
            <a:ext cx="8629119" cy="4357"/>
          </a:xfrm>
          <a:prstGeom prst="line">
            <a:avLst/>
          </a:prstGeom>
          <a:ln w="19050">
            <a:solidFill>
              <a:srgbClr val="150E4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oogle Shape;26;p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280" y="6021288"/>
            <a:ext cx="1887855" cy="404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4815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 레이아웃2(yh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 userDrawn="1"/>
        </p:nvCxnSpPr>
        <p:spPr>
          <a:xfrm rot="5400000">
            <a:off x="-4950" y="3504371"/>
            <a:ext cx="1247775" cy="3175"/>
          </a:xfrm>
          <a:prstGeom prst="line">
            <a:avLst/>
          </a:prstGeom>
          <a:ln w="12700">
            <a:solidFill>
              <a:srgbClr val="150E4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/>
          <p:cNvCxnSpPr/>
          <p:nvPr userDrawn="1"/>
        </p:nvCxnSpPr>
        <p:spPr>
          <a:xfrm>
            <a:off x="621885" y="3737734"/>
            <a:ext cx="8629119" cy="4357"/>
          </a:xfrm>
          <a:prstGeom prst="line">
            <a:avLst/>
          </a:prstGeom>
          <a:ln w="19050">
            <a:solidFill>
              <a:srgbClr val="150E4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16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 레이아웃(yh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555625" y="1000125"/>
            <a:ext cx="8856663" cy="53975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endParaRPr kumimoji="0" lang="ko-KR" altLang="en-US" kern="1200">
              <a:solidFill>
                <a:prstClr val="black"/>
              </a:solidFill>
              <a:latin typeface="+mn-ea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713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 레이아웃(yh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4808984" y="6610118"/>
            <a:ext cx="314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17A54CD-6B93-49BF-85A5-8812784E4C96}" type="slidenum">
              <a:rPr kumimoji="0" lang="en-US" altLang="ko-KR" sz="800" smtClean="0">
                <a:solidFill>
                  <a:srgbClr val="000000"/>
                </a:solidFill>
                <a:latin typeface="+mn-ea"/>
                <a:ea typeface="+mn-ea"/>
                <a:cs typeface="Arial" charset="0"/>
              </a:rPr>
              <a:pPr/>
              <a:t>‹#›</a:t>
            </a:fld>
            <a:endParaRPr lang="ko-KR" altLang="en-US" sz="800" dirty="0"/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0CD9B4A9-5464-4FFC-9F5F-F08E753B31B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4475" y="692150"/>
            <a:ext cx="9424988" cy="0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522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레이아웃(yh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93"/>
          <p:cNvSpPr>
            <a:spLocks noChangeShapeType="1"/>
          </p:cNvSpPr>
          <p:nvPr userDrawn="1"/>
        </p:nvSpPr>
        <p:spPr bwMode="auto">
          <a:xfrm>
            <a:off x="250825" y="620713"/>
            <a:ext cx="9401175" cy="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12" name="Rectangle 94"/>
          <p:cNvSpPr>
            <a:spLocks noChangeArrowheads="1"/>
          </p:cNvSpPr>
          <p:nvPr userDrawn="1"/>
        </p:nvSpPr>
        <p:spPr bwMode="auto">
          <a:xfrm>
            <a:off x="495300" y="620713"/>
            <a:ext cx="5529263" cy="53975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0" lang="ko-KR" altLang="en-US" dirty="0">
              <a:solidFill>
                <a:prstClr val="black"/>
              </a:solidFill>
              <a:latin typeface="+mn-ea"/>
              <a:ea typeface="+mn-ea"/>
              <a:cs typeface="Tahoma" pitchFamily="34" charset="0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4808984" y="6610118"/>
            <a:ext cx="314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17A54CD-6B93-49BF-85A5-8812784E4C96}" type="slidenum">
              <a:rPr kumimoji="0" lang="en-US" altLang="ko-KR" sz="800" smtClean="0">
                <a:solidFill>
                  <a:srgbClr val="000000"/>
                </a:solidFill>
                <a:latin typeface="+mn-ea"/>
                <a:ea typeface="+mn-ea"/>
                <a:cs typeface="Arial" charset="0"/>
              </a:rPr>
              <a:pPr/>
              <a:t>‹#›</a:t>
            </a:fld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177812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4808984" y="6610118"/>
            <a:ext cx="314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17A54CD-6B93-49BF-85A5-8812784E4C96}" type="slidenum">
              <a:rPr kumimoji="0" lang="en-US" altLang="ko-KR" sz="800" smtClean="0">
                <a:solidFill>
                  <a:srgbClr val="000000"/>
                </a:solidFill>
                <a:latin typeface="+mn-ea"/>
                <a:ea typeface="+mn-ea"/>
                <a:cs typeface="Arial" charset="0"/>
              </a:rPr>
              <a:pPr/>
              <a:t>‹#›</a:t>
            </a:fld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17274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59F7892-6FD8-4FDA-9393-20AD1388AF82}" type="datetime1">
              <a:rPr lang="ko-KR" altLang="en-US" smtClean="0"/>
              <a:t>2026-03-09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41530ED-1826-4894-9215-E77E6A3738C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직사각형 4"/>
          <p:cNvSpPr/>
          <p:nvPr userDrawn="1"/>
        </p:nvSpPr>
        <p:spPr>
          <a:xfrm>
            <a:off x="5209733" y="6610118"/>
            <a:ext cx="314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17A54CD-6B93-49BF-85A5-8812784E4C96}" type="slidenum">
              <a:rPr kumimoji="0" lang="en-US" altLang="ko-KR" sz="800" smtClean="0">
                <a:solidFill>
                  <a:srgbClr val="000000"/>
                </a:solidFill>
                <a:latin typeface="+mn-ea"/>
                <a:ea typeface="+mn-ea"/>
                <a:cs typeface="Arial" charset="0"/>
              </a:rPr>
              <a:pPr/>
              <a:t>‹#›</a:t>
            </a:fld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148679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58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61" r:id="rId6"/>
    <p:sldLayoutId id="2147483662" r:id="rId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mes.sanil.co.kr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192.168.0.64:3000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192.168.0.64:3000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955DB1C-1FC3-E1A6-F6E1-C9BE43C75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504" y="836712"/>
            <a:ext cx="8640960" cy="2056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3600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1100" b="1" dirty="0">
                <a:latin typeface="맑은 고딕" panose="020B0503020000020004" pitchFamily="34" charset="-127"/>
                <a:ea typeface="맑은 고딕" panose="020B0503020000020004" pitchFamily="34" charset="-127"/>
              </a:rPr>
              <a:t>개정이력</a:t>
            </a:r>
            <a:endParaRPr lang="en-US" altLang="ko-KR" sz="1100" b="1" dirty="0"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69A092C-E2BD-C896-EA15-29E656780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504" y="1192977"/>
            <a:ext cx="9145016" cy="106182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900" b="1" dirty="0">
                <a:latin typeface="맑은 고딕" panose="020B0503020000020004" pitchFamily="34" charset="-127"/>
                <a:ea typeface="맑은 고딕" panose="020B0503020000020004" pitchFamily="34" charset="-127"/>
              </a:rPr>
              <a:t>일자</a:t>
            </a:r>
            <a:r>
              <a:rPr lang="en-US" altLang="ko-KR" sz="900" b="1" dirty="0">
                <a:latin typeface="맑은 고딕" panose="020B0503020000020004" pitchFamily="34" charset="-127"/>
                <a:ea typeface="맑은 고딕" panose="020B0503020000020004" pitchFamily="34" charset="-127"/>
              </a:rPr>
              <a:t>	</a:t>
            </a:r>
            <a:r>
              <a:rPr lang="ko-KR" altLang="en-US" sz="900" b="1" dirty="0">
                <a:latin typeface="맑은 고딕" panose="020B0503020000020004" pitchFamily="34" charset="-127"/>
                <a:ea typeface="맑은 고딕" panose="020B0503020000020004" pitchFamily="34" charset="-127"/>
              </a:rPr>
              <a:t>작성자</a:t>
            </a:r>
            <a:r>
              <a:rPr lang="en-US" altLang="ko-KR" sz="900" b="1" dirty="0">
                <a:latin typeface="맑은 고딕" panose="020B0503020000020004" pitchFamily="34" charset="-127"/>
                <a:ea typeface="맑은 고딕" panose="020B0503020000020004" pitchFamily="34" charset="-127"/>
              </a:rPr>
              <a:t>	</a:t>
            </a:r>
            <a:r>
              <a:rPr lang="ko-KR" altLang="en-US" sz="900" b="1" dirty="0">
                <a:latin typeface="맑은 고딕" panose="020B0503020000020004" pitchFamily="34" charset="-127"/>
                <a:ea typeface="맑은 고딕" panose="020B0503020000020004" pitchFamily="34" charset="-127"/>
              </a:rPr>
              <a:t>변경사항</a:t>
            </a:r>
            <a:endParaRPr lang="en-US" altLang="ko-KR" sz="900" b="1" dirty="0">
              <a:latin typeface="맑은 고딕" panose="020B0503020000020004" pitchFamily="34" charset="-127"/>
              <a:ea typeface="맑은 고딕" panose="020B0503020000020004" pitchFamily="34" charset="-127"/>
            </a:endParaRPr>
          </a:p>
          <a:p>
            <a:endParaRPr lang="en-US" altLang="ko-KR" sz="900" dirty="0">
              <a:latin typeface="맑은 고딕" panose="020B0503020000020004" pitchFamily="34" charset="-127"/>
              <a:ea typeface="맑은 고딕" panose="020B0503020000020004" pitchFamily="34" charset="-127"/>
            </a:endParaRPr>
          </a:p>
          <a:p>
            <a:endParaRPr lang="en-US" altLang="ko-KR" sz="900" dirty="0">
              <a:latin typeface="맑은 고딕" panose="020B0503020000020004" pitchFamily="34" charset="-127"/>
              <a:ea typeface="맑은 고딕" panose="020B0503020000020004" pitchFamily="34" charset="-127"/>
            </a:endParaRPr>
          </a:p>
          <a:p>
            <a:r>
              <a:rPr lang="en-US" altLang="ko-KR" sz="900" dirty="0">
                <a:latin typeface="맑은 고딕" panose="020B0503020000020004" pitchFamily="34" charset="-127"/>
                <a:ea typeface="맑은 고딕" panose="020B0503020000020004" pitchFamily="34" charset="-127"/>
              </a:rPr>
              <a:t>26.03.09	</a:t>
            </a:r>
            <a:r>
              <a:rPr lang="ko-KR" altLang="en-US" sz="900" dirty="0">
                <a:latin typeface="맑은 고딕" panose="020B0503020000020004" pitchFamily="34" charset="-127"/>
                <a:ea typeface="맑은 고딕" panose="020B0503020000020004" pitchFamily="34" charset="-127"/>
              </a:rPr>
              <a:t>하일태</a:t>
            </a:r>
            <a:r>
              <a:rPr lang="en-US" altLang="ko-KR" sz="900" dirty="0">
                <a:latin typeface="맑은 고딕" panose="020B0503020000020004" pitchFamily="34" charset="-127"/>
                <a:ea typeface="맑은 고딕" panose="020B0503020000020004" pitchFamily="34" charset="-127"/>
              </a:rPr>
              <a:t>	</a:t>
            </a:r>
            <a:r>
              <a:rPr lang="ko-KR" altLang="en-US" sz="900" dirty="0">
                <a:latin typeface="맑은 고딕" panose="020B0503020000020004" pitchFamily="34" charset="-127"/>
                <a:ea typeface="맑은 고딕" panose="020B0503020000020004" pitchFamily="34" charset="-127"/>
              </a:rPr>
              <a:t>최초작성</a:t>
            </a:r>
            <a:endParaRPr lang="en-US" altLang="ko-KR" sz="900" dirty="0">
              <a:latin typeface="맑은 고딕" panose="020B0503020000020004" pitchFamily="34" charset="-127"/>
              <a:ea typeface="맑은 고딕" panose="020B0503020000020004" pitchFamily="34" charset="-127"/>
            </a:endParaRPr>
          </a:p>
          <a:p>
            <a:endParaRPr lang="en-US" altLang="ko-KR" sz="900" dirty="0">
              <a:latin typeface="맑은 고딕" panose="020B0503020000020004" pitchFamily="34" charset="-127"/>
              <a:ea typeface="맑은 고딕" panose="020B0503020000020004" pitchFamily="34" charset="-127"/>
            </a:endParaRPr>
          </a:p>
          <a:p>
            <a:endParaRPr lang="en-US" altLang="ko-KR" sz="900" dirty="0">
              <a:latin typeface="맑은 고딕" panose="020B0503020000020004" pitchFamily="34" charset="-127"/>
              <a:ea typeface="맑은 고딕" panose="020B0503020000020004" pitchFamily="34" charset="-127"/>
            </a:endParaRPr>
          </a:p>
          <a:p>
            <a:r>
              <a:rPr lang="en-US" altLang="ko-KR" sz="900" dirty="0">
                <a:latin typeface="맑은 고딕" panose="020B0503020000020004" pitchFamily="34" charset="-127"/>
                <a:ea typeface="맑은 고딕" panose="020B0503020000020004" pitchFamily="34" charset="-127"/>
              </a:rPr>
              <a:t>	</a:t>
            </a:r>
            <a:endParaRPr lang="en-US" altLang="ko-KR" sz="9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479DB12-6895-AC25-4A38-E6403FFB4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206952"/>
            <a:ext cx="1188722" cy="36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60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4FCC1-C49A-DA21-E47F-1DAA7A268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3">
            <a:extLst>
              <a:ext uri="{FF2B5EF4-FFF2-40B4-BE49-F238E27FC236}">
                <a16:creationId xmlns:a16="http://schemas.microsoft.com/office/drawing/2014/main" id="{74E9AD01-8940-0770-D3F8-BB8307A7170B}"/>
              </a:ext>
            </a:extLst>
          </p:cNvPr>
          <p:cNvSpPr txBox="1">
            <a:spLocks/>
          </p:cNvSpPr>
          <p:nvPr/>
        </p:nvSpPr>
        <p:spPr bwMode="auto">
          <a:xfrm>
            <a:off x="272477" y="211138"/>
            <a:ext cx="5539283" cy="338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2000" b="1" dirty="0"/>
              <a:t>Jenkins (</a:t>
            </a:r>
            <a:r>
              <a:rPr lang="ko-KR" altLang="en-US" sz="2000" b="1" dirty="0" err="1"/>
              <a:t>넥사크로</a:t>
            </a:r>
            <a:r>
              <a:rPr lang="ko-KR" altLang="en-US" sz="2000" b="1" dirty="0"/>
              <a:t> 빌드</a:t>
            </a:r>
            <a:r>
              <a:rPr lang="en-US" altLang="ko-KR" sz="2000" b="1" dirty="0"/>
              <a:t>)</a:t>
            </a:r>
            <a:endParaRPr lang="ko-KR" altLang="en-US" sz="2000" b="1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7789AB3-C42A-7AA8-F885-DAE755951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492" y="836712"/>
            <a:ext cx="9145016" cy="701730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sz="900" dirty="0"/>
              <a:t>@echo off</a:t>
            </a:r>
          </a:p>
          <a:p>
            <a:r>
              <a:rPr lang="en-US" altLang="ko-KR" sz="900" dirty="0" err="1"/>
              <a:t>setlocal</a:t>
            </a:r>
            <a:endParaRPr lang="en-US" altLang="ko-KR" sz="900" dirty="0"/>
          </a:p>
          <a:p>
            <a:r>
              <a:rPr lang="en-US" altLang="ko-KR" sz="900" dirty="0" err="1"/>
              <a:t>chcp</a:t>
            </a:r>
            <a:r>
              <a:rPr lang="en-US" altLang="ko-KR" sz="900" dirty="0"/>
              <a:t> 949 &gt; </a:t>
            </a:r>
            <a:r>
              <a:rPr lang="en-US" altLang="ko-KR" sz="900" dirty="0" err="1"/>
              <a:t>nul</a:t>
            </a:r>
            <a:endParaRPr lang="en-US" altLang="ko-KR" sz="900" dirty="0"/>
          </a:p>
          <a:p>
            <a:endParaRPr lang="en-US" altLang="ko-KR" sz="900" dirty="0"/>
          </a:p>
          <a:p>
            <a:r>
              <a:rPr lang="en-US" altLang="ko-KR" sz="900" dirty="0">
                <a:highlight>
                  <a:srgbClr val="FFFF00"/>
                </a:highlight>
              </a:rPr>
              <a:t>set "NEXACRO_DEPLOY=C:\Program Files\TOBESOFT\</a:t>
            </a:r>
            <a:r>
              <a:rPr lang="en-US" altLang="ko-KR" sz="900" dirty="0" err="1">
                <a:highlight>
                  <a:srgbClr val="FFFF00"/>
                </a:highlight>
              </a:rPr>
              <a:t>Nexacro</a:t>
            </a:r>
            <a:r>
              <a:rPr lang="en-US" altLang="ko-KR" sz="900" dirty="0">
                <a:highlight>
                  <a:srgbClr val="FFFF00"/>
                </a:highlight>
              </a:rPr>
              <a:t> N\Tools\nexacrodeploy.exe"</a:t>
            </a:r>
          </a:p>
          <a:p>
            <a:endParaRPr lang="en-US" altLang="ko-KR" sz="900" dirty="0"/>
          </a:p>
          <a:p>
            <a:r>
              <a:rPr lang="en-US" altLang="ko-KR" sz="900" dirty="0"/>
              <a:t>cd /d "%WORKSPACE%"</a:t>
            </a:r>
          </a:p>
          <a:p>
            <a:endParaRPr lang="en-US" altLang="ko-KR" sz="900" dirty="0"/>
          </a:p>
          <a:p>
            <a:r>
              <a:rPr lang="en-US" altLang="ko-KR" sz="900" dirty="0"/>
              <a:t>set "XPRJ=%WORKSPACE%\</a:t>
            </a:r>
            <a:r>
              <a:rPr lang="en-US" altLang="ko-KR" sz="900" dirty="0" err="1"/>
              <a:t>nexacro</a:t>
            </a:r>
            <a:r>
              <a:rPr lang="en-US" altLang="ko-KR" sz="900" dirty="0"/>
              <a:t>\</a:t>
            </a:r>
            <a:r>
              <a:rPr lang="en-US" altLang="ko-KR" sz="900" dirty="0" err="1"/>
              <a:t>sanil.xprj</a:t>
            </a:r>
            <a:r>
              <a:rPr lang="en-US" altLang="ko-KR" sz="900" dirty="0"/>
              <a:t>"</a:t>
            </a:r>
          </a:p>
          <a:p>
            <a:r>
              <a:rPr lang="en-US" altLang="ko-KR" sz="900" dirty="0"/>
              <a:t>set "OUT_DIR=%WORKSPACE%\generate\</a:t>
            </a:r>
            <a:r>
              <a:rPr lang="en-US" altLang="ko-KR" sz="900" dirty="0" err="1"/>
              <a:t>sanil</a:t>
            </a:r>
            <a:r>
              <a:rPr lang="en-US" altLang="ko-KR" sz="900" dirty="0"/>
              <a:t>"</a:t>
            </a:r>
          </a:p>
          <a:p>
            <a:r>
              <a:rPr lang="en-US" altLang="ko-KR" sz="900" dirty="0"/>
              <a:t>set "LIB_DIR=%WORKSPACE%\</a:t>
            </a:r>
            <a:r>
              <a:rPr lang="en-US" altLang="ko-KR" sz="900" dirty="0" err="1"/>
              <a:t>nexacro</a:t>
            </a:r>
            <a:r>
              <a:rPr lang="en-US" altLang="ko-KR" sz="900" dirty="0"/>
              <a:t>\</a:t>
            </a:r>
            <a:r>
              <a:rPr lang="en-US" altLang="ko-KR" sz="900" dirty="0" err="1"/>
              <a:t>nexacrolib</a:t>
            </a:r>
            <a:r>
              <a:rPr lang="en-US" altLang="ko-KR" sz="900" dirty="0"/>
              <a:t>"</a:t>
            </a:r>
          </a:p>
          <a:p>
            <a:r>
              <a:rPr lang="en-US" altLang="ko-KR" sz="900" dirty="0"/>
              <a:t>set "WEBROOT=%WORKSPACE%\</a:t>
            </a:r>
            <a:r>
              <a:rPr lang="en-US" altLang="ko-KR" sz="900" dirty="0" err="1"/>
              <a:t>src</a:t>
            </a:r>
            <a:r>
              <a:rPr lang="en-US" altLang="ko-KR" sz="900" dirty="0"/>
              <a:t>\main\webapp"</a:t>
            </a:r>
          </a:p>
          <a:p>
            <a:endParaRPr lang="en-US" altLang="ko-KR" sz="900" dirty="0"/>
          </a:p>
          <a:p>
            <a:r>
              <a:rPr lang="en-US" altLang="ko-KR" sz="900" dirty="0"/>
              <a:t>if not exist "%XPRJ%" (</a:t>
            </a:r>
          </a:p>
          <a:p>
            <a:r>
              <a:rPr lang="en-US" altLang="ko-KR" sz="900" dirty="0"/>
              <a:t>    echo [ERROR] </a:t>
            </a:r>
            <a:r>
              <a:rPr lang="en-US" altLang="ko-KR" sz="900" dirty="0" err="1"/>
              <a:t>xprj</a:t>
            </a:r>
            <a:r>
              <a:rPr lang="en-US" altLang="ko-KR" sz="900" dirty="0"/>
              <a:t> not found: %XPRJ%</a:t>
            </a:r>
          </a:p>
          <a:p>
            <a:r>
              <a:rPr lang="en-US" altLang="ko-KR" sz="900" dirty="0"/>
              <a:t>    exit /b 1</a:t>
            </a:r>
          </a:p>
          <a:p>
            <a:r>
              <a:rPr lang="en-US" altLang="ko-KR" sz="900" dirty="0"/>
              <a:t>)</a:t>
            </a:r>
          </a:p>
          <a:p>
            <a:endParaRPr lang="en-US" altLang="ko-KR" sz="900" dirty="0"/>
          </a:p>
          <a:p>
            <a:r>
              <a:rPr lang="en-US" altLang="ko-KR" sz="900" dirty="0">
                <a:highlight>
                  <a:srgbClr val="FFFF00"/>
                </a:highlight>
              </a:rPr>
              <a:t>echo [STEP1] </a:t>
            </a:r>
            <a:r>
              <a:rPr lang="en-US" altLang="ko-KR" sz="900" dirty="0" err="1">
                <a:highlight>
                  <a:srgbClr val="FFFF00"/>
                </a:highlight>
              </a:rPr>
              <a:t>Nexacro</a:t>
            </a:r>
            <a:r>
              <a:rPr lang="en-US" altLang="ko-KR" sz="900" dirty="0">
                <a:highlight>
                  <a:srgbClr val="FFFF00"/>
                </a:highlight>
              </a:rPr>
              <a:t> build...</a:t>
            </a:r>
          </a:p>
          <a:p>
            <a:r>
              <a:rPr lang="en-US" altLang="ko-KR" sz="900" dirty="0">
                <a:highlight>
                  <a:srgbClr val="FFFF00"/>
                </a:highlight>
              </a:rPr>
              <a:t>"%NEXACRO_DEPLOY%" ^</a:t>
            </a:r>
          </a:p>
          <a:p>
            <a:r>
              <a:rPr lang="en-US" altLang="ko-KR" sz="900" dirty="0">
                <a:highlight>
                  <a:srgbClr val="FFFF00"/>
                </a:highlight>
              </a:rPr>
              <a:t> -P "%XPRJ%" ^</a:t>
            </a:r>
          </a:p>
          <a:p>
            <a:r>
              <a:rPr lang="en-US" altLang="ko-KR" sz="900" dirty="0">
                <a:highlight>
                  <a:srgbClr val="FFFF00"/>
                </a:highlight>
              </a:rPr>
              <a:t> -O "%OUT_DIR%" ^</a:t>
            </a:r>
          </a:p>
          <a:p>
            <a:r>
              <a:rPr lang="en-US" altLang="ko-KR" sz="900" dirty="0">
                <a:highlight>
                  <a:srgbClr val="FFFF00"/>
                </a:highlight>
              </a:rPr>
              <a:t> -B "%LIB_DIR%" ^</a:t>
            </a:r>
          </a:p>
          <a:p>
            <a:r>
              <a:rPr lang="en-US" altLang="ko-KR" sz="900" dirty="0">
                <a:highlight>
                  <a:srgbClr val="FFFF00"/>
                </a:highlight>
              </a:rPr>
              <a:t> -BROWSER </a:t>
            </a:r>
            <a:r>
              <a:rPr lang="en-US" altLang="ko-KR" sz="900" dirty="0" err="1">
                <a:highlight>
                  <a:srgbClr val="FFFF00"/>
                </a:highlight>
              </a:rPr>
              <a:t>Chrome,Safari</a:t>
            </a:r>
            <a:r>
              <a:rPr lang="en-US" altLang="ko-KR" sz="900" dirty="0">
                <a:highlight>
                  <a:srgbClr val="FFFF00"/>
                </a:highlight>
              </a:rPr>
              <a:t> ^</a:t>
            </a:r>
          </a:p>
          <a:p>
            <a:r>
              <a:rPr lang="en-US" altLang="ko-KR" sz="900" dirty="0">
                <a:highlight>
                  <a:srgbClr val="FFFF00"/>
                </a:highlight>
              </a:rPr>
              <a:t> -REGENERATE</a:t>
            </a:r>
          </a:p>
          <a:p>
            <a:endParaRPr lang="en-US" altLang="ko-KR" sz="900" dirty="0"/>
          </a:p>
          <a:p>
            <a:r>
              <a:rPr lang="en-US" altLang="ko-KR" sz="900" dirty="0"/>
              <a:t>if </a:t>
            </a:r>
            <a:r>
              <a:rPr lang="en-US" altLang="ko-KR" sz="900" dirty="0" err="1"/>
              <a:t>errorlevel</a:t>
            </a:r>
            <a:r>
              <a:rPr lang="en-US" altLang="ko-KR" sz="900" dirty="0"/>
              <a:t> 1 exit /b 1</a:t>
            </a:r>
          </a:p>
          <a:p>
            <a:endParaRPr lang="en-US" altLang="ko-KR" sz="900" dirty="0"/>
          </a:p>
          <a:p>
            <a:r>
              <a:rPr lang="en-US" altLang="ko-KR" sz="900" dirty="0" err="1"/>
              <a:t>chcp</a:t>
            </a:r>
            <a:r>
              <a:rPr lang="en-US" altLang="ko-KR" sz="900" dirty="0"/>
              <a:t> 65001 &gt; </a:t>
            </a:r>
            <a:r>
              <a:rPr lang="en-US" altLang="ko-KR" sz="900" dirty="0" err="1"/>
              <a:t>nul</a:t>
            </a:r>
            <a:endParaRPr lang="en-US" altLang="ko-KR" sz="900" dirty="0"/>
          </a:p>
          <a:p>
            <a:r>
              <a:rPr lang="en-US" altLang="ko-KR" sz="900" dirty="0"/>
              <a:t>echo [STEP2] Copy </a:t>
            </a:r>
            <a:r>
              <a:rPr lang="en-US" altLang="ko-KR" sz="900" dirty="0" err="1"/>
              <a:t>Nexacro</a:t>
            </a:r>
            <a:r>
              <a:rPr lang="en-US" altLang="ko-KR" sz="900" dirty="0"/>
              <a:t> build Output to WAR ROOT...</a:t>
            </a:r>
          </a:p>
          <a:p>
            <a:endParaRPr lang="en-US" altLang="ko-KR" sz="900" dirty="0"/>
          </a:p>
          <a:p>
            <a:r>
              <a:rPr lang="en-US" altLang="ko-KR" sz="900" dirty="0">
                <a:highlight>
                  <a:srgbClr val="FFFF00"/>
                </a:highlight>
              </a:rPr>
              <a:t>robocopy "%OUT_DIR%" "%WEBROOT%" /E /XD WEB-INF /R:0 /W:0 /NP</a:t>
            </a:r>
          </a:p>
          <a:p>
            <a:endParaRPr lang="en-US" altLang="ko-KR" sz="900" dirty="0"/>
          </a:p>
          <a:p>
            <a:r>
              <a:rPr lang="en-US" altLang="ko-KR" sz="900" dirty="0"/>
              <a:t>set "RC=%ERRORLEVEL%"</a:t>
            </a:r>
          </a:p>
          <a:p>
            <a:r>
              <a:rPr lang="en-US" altLang="ko-KR" sz="900" dirty="0"/>
              <a:t>echo ROBOCOPY_ERRORLEVEL=%RC%</a:t>
            </a:r>
          </a:p>
          <a:p>
            <a:endParaRPr lang="en-US" altLang="ko-KR" sz="900" dirty="0"/>
          </a:p>
          <a:p>
            <a:r>
              <a:rPr lang="en-US" altLang="ko-KR" sz="900" dirty="0"/>
              <a:t>if %RC% GEQ 8 (</a:t>
            </a:r>
          </a:p>
          <a:p>
            <a:r>
              <a:rPr lang="en-US" altLang="ko-KR" sz="900" dirty="0"/>
              <a:t>  echo [ERROR] robocopy failed.</a:t>
            </a:r>
          </a:p>
          <a:p>
            <a:r>
              <a:rPr lang="en-US" altLang="ko-KR" sz="900" dirty="0"/>
              <a:t>  exit /b 1</a:t>
            </a:r>
          </a:p>
          <a:p>
            <a:r>
              <a:rPr lang="en-US" altLang="ko-KR" sz="900" dirty="0"/>
              <a:t>)</a:t>
            </a:r>
          </a:p>
          <a:p>
            <a:endParaRPr lang="en-US" altLang="ko-KR" sz="900" dirty="0"/>
          </a:p>
          <a:p>
            <a:r>
              <a:rPr lang="en-US" altLang="ko-KR" sz="900" dirty="0"/>
              <a:t>echo [OK] Copy done.</a:t>
            </a:r>
          </a:p>
          <a:p>
            <a:r>
              <a:rPr lang="en-US" altLang="ko-KR" sz="900" dirty="0"/>
              <a:t>exit /b 0</a:t>
            </a:r>
          </a:p>
          <a:p>
            <a:pPr marL="171450" indent="-171450">
              <a:buFontTx/>
              <a:buChar char="-"/>
            </a:pPr>
            <a:endParaRPr lang="en-US" altLang="ko-KR" sz="900" dirty="0"/>
          </a:p>
          <a:p>
            <a:pPr marL="171450" indent="-171450">
              <a:buFontTx/>
              <a:buChar char="-"/>
            </a:pPr>
            <a:endParaRPr lang="en-US" altLang="ko-KR" sz="900" dirty="0"/>
          </a:p>
          <a:p>
            <a:pPr marL="171450" indent="-171450">
              <a:buFontTx/>
              <a:buChar char="-"/>
            </a:pPr>
            <a:endParaRPr lang="en-US" altLang="ko-KR" sz="900" dirty="0"/>
          </a:p>
          <a:p>
            <a:pPr marL="171450" indent="-171450">
              <a:buFontTx/>
              <a:buChar char="-"/>
            </a:pPr>
            <a:endParaRPr lang="en-US" altLang="ko-KR" sz="900" dirty="0"/>
          </a:p>
          <a:p>
            <a:pPr marL="171450" indent="-171450">
              <a:buFontTx/>
              <a:buChar char="-"/>
            </a:pPr>
            <a:endParaRPr lang="en-US" altLang="ko-KR" sz="900" dirty="0"/>
          </a:p>
          <a:p>
            <a:pPr marL="171450" indent="-171450">
              <a:buFontTx/>
              <a:buChar char="-"/>
            </a:pPr>
            <a:endParaRPr lang="en-US" altLang="ko-KR" sz="900" dirty="0"/>
          </a:p>
          <a:p>
            <a:pPr marL="171450" indent="-171450">
              <a:buFontTx/>
              <a:buChar char="-"/>
            </a:pPr>
            <a:endParaRPr lang="en-US" altLang="ko-KR" sz="9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90567F-6DCE-4AB4-919D-B55920679580}"/>
              </a:ext>
            </a:extLst>
          </p:cNvPr>
          <p:cNvSpPr txBox="1"/>
          <p:nvPr/>
        </p:nvSpPr>
        <p:spPr>
          <a:xfrm>
            <a:off x="5601072" y="1412776"/>
            <a:ext cx="35814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>
                <a:solidFill>
                  <a:srgbClr val="FF0000"/>
                </a:solidFill>
              </a:rPr>
              <a:t>개발서버에 설치된 </a:t>
            </a:r>
            <a:r>
              <a:rPr lang="ko-KR" altLang="en-US" sz="900" dirty="0" err="1">
                <a:solidFill>
                  <a:srgbClr val="FF0000"/>
                </a:solidFill>
              </a:rPr>
              <a:t>넥사크로의</a:t>
            </a:r>
            <a:r>
              <a:rPr lang="ko-KR" altLang="en-US" sz="900" dirty="0">
                <a:solidFill>
                  <a:srgbClr val="FF0000"/>
                </a:solidFill>
              </a:rPr>
              <a:t> </a:t>
            </a:r>
            <a:r>
              <a:rPr lang="en-US" altLang="ko-KR" sz="900" dirty="0">
                <a:solidFill>
                  <a:srgbClr val="FF0000"/>
                </a:solidFill>
              </a:rPr>
              <a:t>nexacrodeploy.exe </a:t>
            </a:r>
            <a:r>
              <a:rPr lang="ko-KR" altLang="en-US" sz="900" dirty="0">
                <a:solidFill>
                  <a:srgbClr val="FF0000"/>
                </a:solidFill>
              </a:rPr>
              <a:t>을</a:t>
            </a:r>
            <a:r>
              <a:rPr lang="en-US" altLang="ko-KR" sz="900" dirty="0">
                <a:solidFill>
                  <a:srgbClr val="FF0000"/>
                </a:solidFill>
              </a:rPr>
              <a:t> </a:t>
            </a:r>
            <a:r>
              <a:rPr lang="ko-KR" altLang="en-US" sz="900" dirty="0">
                <a:solidFill>
                  <a:srgbClr val="FF0000"/>
                </a:solidFill>
              </a:rPr>
              <a:t>이용해 빌드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08D952-748F-6709-94C5-4E4154C9FD74}"/>
              </a:ext>
            </a:extLst>
          </p:cNvPr>
          <p:cNvSpPr txBox="1"/>
          <p:nvPr/>
        </p:nvSpPr>
        <p:spPr>
          <a:xfrm>
            <a:off x="2360712" y="3290348"/>
            <a:ext cx="21259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rgbClr val="FF0000"/>
                </a:solidFill>
              </a:rPr>
              <a:t>Take </a:t>
            </a:r>
            <a:r>
              <a:rPr lang="ko-KR" altLang="en-US" sz="900" dirty="0">
                <a:solidFill>
                  <a:srgbClr val="FF0000"/>
                </a:solidFill>
              </a:rPr>
              <a:t>로부터 전달받은 빌드 옵션 적용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AD8C1C-656C-C2B5-42F1-E42FDA04CB7E}"/>
              </a:ext>
            </a:extLst>
          </p:cNvPr>
          <p:cNvSpPr txBox="1"/>
          <p:nvPr/>
        </p:nvSpPr>
        <p:spPr>
          <a:xfrm>
            <a:off x="4304928" y="5085184"/>
            <a:ext cx="41761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err="1">
                <a:solidFill>
                  <a:srgbClr val="FF0000"/>
                </a:solidFill>
              </a:rPr>
              <a:t>넥사크로</a:t>
            </a:r>
            <a:r>
              <a:rPr lang="ko-KR" altLang="en-US" sz="900" dirty="0">
                <a:solidFill>
                  <a:srgbClr val="FF0000"/>
                </a:solidFill>
              </a:rPr>
              <a:t> 빌드 결과물을 </a:t>
            </a:r>
            <a:r>
              <a:rPr lang="en-US" altLang="ko-KR" sz="900" dirty="0">
                <a:solidFill>
                  <a:srgbClr val="FF0000"/>
                </a:solidFill>
              </a:rPr>
              <a:t>war </a:t>
            </a:r>
            <a:r>
              <a:rPr lang="ko-KR" altLang="en-US" sz="900" dirty="0">
                <a:solidFill>
                  <a:srgbClr val="FF0000"/>
                </a:solidFill>
              </a:rPr>
              <a:t>에 포함시키기 위해 </a:t>
            </a:r>
            <a:r>
              <a:rPr lang="en-US" altLang="ko-KR" sz="900" dirty="0" err="1">
                <a:solidFill>
                  <a:srgbClr val="FF0000"/>
                </a:solidFill>
              </a:rPr>
              <a:t>src</a:t>
            </a:r>
            <a:r>
              <a:rPr lang="en-US" altLang="ko-KR" sz="900" dirty="0">
                <a:solidFill>
                  <a:srgbClr val="FF0000"/>
                </a:solidFill>
              </a:rPr>
              <a:t>/main/webapp </a:t>
            </a:r>
            <a:r>
              <a:rPr lang="ko-KR" altLang="en-US" sz="900" dirty="0">
                <a:solidFill>
                  <a:srgbClr val="FF0000"/>
                </a:solidFill>
              </a:rPr>
              <a:t>에 추가함 </a:t>
            </a:r>
          </a:p>
        </p:txBody>
      </p:sp>
    </p:spTree>
    <p:extLst>
      <p:ext uri="{BB962C8B-B14F-4D97-AF65-F5344CB8AC3E}">
        <p14:creationId xmlns:p14="http://schemas.microsoft.com/office/powerpoint/2010/main" val="547692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505FF-F619-253F-407B-EDAAEEC51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3">
            <a:extLst>
              <a:ext uri="{FF2B5EF4-FFF2-40B4-BE49-F238E27FC236}">
                <a16:creationId xmlns:a16="http://schemas.microsoft.com/office/drawing/2014/main" id="{D89E3B2B-9043-A111-4849-AB1FEE6EC9B7}"/>
              </a:ext>
            </a:extLst>
          </p:cNvPr>
          <p:cNvSpPr txBox="1">
            <a:spLocks/>
          </p:cNvSpPr>
          <p:nvPr/>
        </p:nvSpPr>
        <p:spPr bwMode="auto">
          <a:xfrm>
            <a:off x="272477" y="211138"/>
            <a:ext cx="5539283" cy="338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2000" b="1" dirty="0"/>
              <a:t>Jenkins (</a:t>
            </a:r>
            <a:r>
              <a:rPr lang="ko-KR" altLang="en-US" sz="2000" b="1" dirty="0" err="1"/>
              <a:t>백엔드</a:t>
            </a:r>
            <a:r>
              <a:rPr lang="ko-KR" altLang="en-US" sz="2000" b="1" dirty="0"/>
              <a:t> 빌드</a:t>
            </a:r>
            <a:r>
              <a:rPr lang="en-US" altLang="ko-KR" sz="2000" b="1" dirty="0"/>
              <a:t>)</a:t>
            </a:r>
            <a:endParaRPr lang="ko-KR" altLang="en-US" sz="2000" b="1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330CC391-E537-480A-1C17-768BF5E78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492" y="836712"/>
            <a:ext cx="9145016" cy="272382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sz="900" dirty="0"/>
              <a:t>@echo off</a:t>
            </a:r>
          </a:p>
          <a:p>
            <a:r>
              <a:rPr lang="en-US" altLang="ko-KR" sz="900" dirty="0" err="1"/>
              <a:t>setlocal</a:t>
            </a:r>
            <a:endParaRPr lang="en-US" altLang="ko-KR" sz="900" dirty="0"/>
          </a:p>
          <a:p>
            <a:r>
              <a:rPr lang="en-US" altLang="ko-KR" sz="900" dirty="0" err="1"/>
              <a:t>chcp</a:t>
            </a:r>
            <a:r>
              <a:rPr lang="en-US" altLang="ko-KR" sz="900" dirty="0"/>
              <a:t> 949 &gt; </a:t>
            </a:r>
            <a:r>
              <a:rPr lang="en-US" altLang="ko-KR" sz="900" dirty="0" err="1"/>
              <a:t>nul</a:t>
            </a:r>
            <a:endParaRPr lang="en-US" altLang="ko-KR" sz="900" dirty="0"/>
          </a:p>
          <a:p>
            <a:endParaRPr lang="en-US" altLang="ko-KR" sz="900" dirty="0"/>
          </a:p>
          <a:p>
            <a:r>
              <a:rPr lang="en-US" altLang="ko-KR" sz="900" dirty="0"/>
              <a:t>cd /d "%WORKSPACE%"</a:t>
            </a:r>
          </a:p>
          <a:p>
            <a:endParaRPr lang="en-US" altLang="ko-KR" sz="900" dirty="0"/>
          </a:p>
          <a:p>
            <a:r>
              <a:rPr lang="en-US" altLang="ko-KR" sz="900" dirty="0"/>
              <a:t>echo [STEP3] Maven package...</a:t>
            </a:r>
          </a:p>
          <a:p>
            <a:r>
              <a:rPr lang="en-US" altLang="ko-KR" sz="900" dirty="0">
                <a:highlight>
                  <a:srgbClr val="FFFF00"/>
                </a:highlight>
              </a:rPr>
              <a:t>call mvnw.cmd clean package -</a:t>
            </a:r>
            <a:r>
              <a:rPr lang="en-US" altLang="ko-KR" sz="900" dirty="0" err="1">
                <a:highlight>
                  <a:srgbClr val="FFFF00"/>
                </a:highlight>
              </a:rPr>
              <a:t>DskipTests</a:t>
            </a:r>
            <a:r>
              <a:rPr lang="en-US" altLang="ko-KR" sz="900" dirty="0">
                <a:highlight>
                  <a:srgbClr val="FFFF00"/>
                </a:highlight>
              </a:rPr>
              <a:t> -</a:t>
            </a:r>
            <a:r>
              <a:rPr lang="en-US" altLang="ko-KR" sz="900" dirty="0" err="1">
                <a:highlight>
                  <a:srgbClr val="FFFF00"/>
                </a:highlight>
              </a:rPr>
              <a:t>Dspring.profiles.active</a:t>
            </a:r>
            <a:r>
              <a:rPr lang="en-US" altLang="ko-KR" sz="900" dirty="0">
                <a:highlight>
                  <a:srgbClr val="FFFF00"/>
                </a:highlight>
              </a:rPr>
              <a:t>=local -f </a:t>
            </a:r>
            <a:r>
              <a:rPr lang="en-US" altLang="ko-KR" sz="900" dirty="0">
                <a:solidFill>
                  <a:srgbClr val="FF0000"/>
                </a:solidFill>
                <a:highlight>
                  <a:srgbClr val="FFFF00"/>
                </a:highlight>
              </a:rPr>
              <a:t>pom.xml</a:t>
            </a:r>
          </a:p>
          <a:p>
            <a:r>
              <a:rPr lang="en-US" altLang="ko-KR" sz="900" dirty="0"/>
              <a:t>if </a:t>
            </a:r>
            <a:r>
              <a:rPr lang="en-US" altLang="ko-KR" sz="900" dirty="0" err="1"/>
              <a:t>errorlevel</a:t>
            </a:r>
            <a:r>
              <a:rPr lang="en-US" altLang="ko-KR" sz="900" dirty="0"/>
              <a:t> 1 exit /b 1</a:t>
            </a:r>
          </a:p>
          <a:p>
            <a:endParaRPr lang="en-US" altLang="ko-KR" sz="900" dirty="0"/>
          </a:p>
          <a:p>
            <a:r>
              <a:rPr lang="en-US" altLang="ko-KR" sz="900" dirty="0"/>
              <a:t>echo [OK] WAR created:</a:t>
            </a:r>
          </a:p>
          <a:p>
            <a:r>
              <a:rPr lang="en-US" altLang="ko-KR" sz="900" dirty="0" err="1"/>
              <a:t>dir</a:t>
            </a:r>
            <a:r>
              <a:rPr lang="en-US" altLang="ko-KR" sz="900" dirty="0"/>
              <a:t> /b target\*.war</a:t>
            </a:r>
          </a:p>
          <a:p>
            <a:r>
              <a:rPr lang="en-US" altLang="ko-KR" sz="900" dirty="0"/>
              <a:t>exit /b 0</a:t>
            </a:r>
          </a:p>
          <a:p>
            <a:pPr marL="171450" indent="-171450">
              <a:buFontTx/>
              <a:buChar char="-"/>
            </a:pPr>
            <a:endParaRPr lang="en-US" altLang="ko-KR" sz="900" dirty="0"/>
          </a:p>
          <a:p>
            <a:pPr marL="171450" indent="-171450">
              <a:buFontTx/>
              <a:buChar char="-"/>
            </a:pPr>
            <a:endParaRPr lang="en-US" altLang="ko-KR" sz="900" dirty="0"/>
          </a:p>
          <a:p>
            <a:pPr marL="171450" indent="-171450">
              <a:buFontTx/>
              <a:buChar char="-"/>
            </a:pPr>
            <a:endParaRPr lang="en-US" altLang="ko-KR" sz="900" dirty="0"/>
          </a:p>
          <a:p>
            <a:pPr marL="171450" indent="-171450">
              <a:buFontTx/>
              <a:buChar char="-"/>
            </a:pPr>
            <a:endParaRPr lang="en-US" altLang="ko-KR" sz="900" dirty="0"/>
          </a:p>
          <a:p>
            <a:pPr marL="171450" indent="-171450">
              <a:buFontTx/>
              <a:buChar char="-"/>
            </a:pPr>
            <a:endParaRPr lang="en-US" altLang="ko-KR" sz="900" dirty="0"/>
          </a:p>
          <a:p>
            <a:pPr marL="171450" indent="-171450">
              <a:buFontTx/>
              <a:buChar char="-"/>
            </a:pPr>
            <a:endParaRPr lang="en-US" altLang="ko-KR" sz="9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A05052-0459-B7FE-D1DC-0526B1BFE98B}"/>
              </a:ext>
            </a:extLst>
          </p:cNvPr>
          <p:cNvSpPr txBox="1"/>
          <p:nvPr/>
        </p:nvSpPr>
        <p:spPr>
          <a:xfrm>
            <a:off x="4470467" y="2083207"/>
            <a:ext cx="264527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>
                <a:solidFill>
                  <a:srgbClr val="FF0000"/>
                </a:solidFill>
              </a:rPr>
              <a:t>개발소스에 포함된 </a:t>
            </a:r>
            <a:r>
              <a:rPr lang="en-US" altLang="ko-KR" sz="900" dirty="0">
                <a:solidFill>
                  <a:srgbClr val="FF0000"/>
                </a:solidFill>
              </a:rPr>
              <a:t>mvnw.cmd</a:t>
            </a:r>
            <a:r>
              <a:rPr lang="ko-KR" altLang="en-US" sz="900" dirty="0">
                <a:solidFill>
                  <a:srgbClr val="FF0000"/>
                </a:solidFill>
              </a:rPr>
              <a:t>를 통해 빌드함</a:t>
            </a:r>
            <a:endParaRPr lang="en-US" altLang="ko-KR" sz="900" dirty="0">
              <a:solidFill>
                <a:srgbClr val="FF0000"/>
              </a:solidFill>
            </a:endParaRPr>
          </a:p>
          <a:p>
            <a:r>
              <a:rPr lang="ko-KR" altLang="en-US" sz="900" dirty="0">
                <a:solidFill>
                  <a:srgbClr val="FF0000"/>
                </a:solidFill>
              </a:rPr>
              <a:t>개발서버에 별도로 </a:t>
            </a:r>
            <a:r>
              <a:rPr lang="en-US" altLang="ko-KR" sz="900" dirty="0">
                <a:solidFill>
                  <a:srgbClr val="FF0000"/>
                </a:solidFill>
              </a:rPr>
              <a:t>maven </a:t>
            </a:r>
            <a:r>
              <a:rPr lang="ko-KR" altLang="en-US" sz="900" dirty="0">
                <a:solidFill>
                  <a:srgbClr val="FF0000"/>
                </a:solidFill>
              </a:rPr>
              <a:t>설치하지 않음</a:t>
            </a:r>
            <a:endParaRPr lang="en-US" altLang="ko-KR" sz="900" dirty="0">
              <a:solidFill>
                <a:srgbClr val="FF0000"/>
              </a:solidFill>
            </a:endParaRPr>
          </a:p>
          <a:p>
            <a:endParaRPr lang="en-US" altLang="ko-KR" sz="900" dirty="0">
              <a:solidFill>
                <a:srgbClr val="FF0000"/>
              </a:solidFill>
            </a:endParaRPr>
          </a:p>
          <a:p>
            <a:r>
              <a:rPr lang="ko-KR" altLang="en-US" sz="900" dirty="0">
                <a:solidFill>
                  <a:srgbClr val="FF0000"/>
                </a:solidFill>
              </a:rPr>
              <a:t>개발환경 </a:t>
            </a:r>
            <a:r>
              <a:rPr lang="en-US" altLang="ko-KR" sz="900" dirty="0">
                <a:solidFill>
                  <a:srgbClr val="FF0000"/>
                </a:solidFill>
              </a:rPr>
              <a:t>: pom.xml</a:t>
            </a:r>
          </a:p>
          <a:p>
            <a:r>
              <a:rPr lang="ko-KR" altLang="en-US" sz="900" dirty="0">
                <a:solidFill>
                  <a:srgbClr val="FF0000"/>
                </a:solidFill>
              </a:rPr>
              <a:t>운영환경 </a:t>
            </a:r>
            <a:r>
              <a:rPr lang="en-US" altLang="ko-KR" sz="900" dirty="0">
                <a:solidFill>
                  <a:srgbClr val="FF0000"/>
                </a:solidFill>
              </a:rPr>
              <a:t>: pom_prod.xml (DB</a:t>
            </a:r>
            <a:r>
              <a:rPr lang="ko-KR" altLang="en-US" sz="900" dirty="0" err="1">
                <a:solidFill>
                  <a:srgbClr val="FF0000"/>
                </a:solidFill>
              </a:rPr>
              <a:t>설정등</a:t>
            </a:r>
            <a:r>
              <a:rPr lang="ko-KR" altLang="en-US" sz="900" dirty="0">
                <a:solidFill>
                  <a:srgbClr val="FF0000"/>
                </a:solidFill>
              </a:rPr>
              <a:t> 변경 필요</a:t>
            </a:r>
            <a:r>
              <a:rPr lang="en-US" altLang="ko-KR" sz="900" dirty="0">
                <a:solidFill>
                  <a:srgbClr val="FF0000"/>
                </a:solidFill>
              </a:rPr>
              <a:t>)</a:t>
            </a:r>
            <a:endParaRPr lang="ko-KR" alt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91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4BB0E-7956-2A01-5174-E2B0F5E38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3">
            <a:extLst>
              <a:ext uri="{FF2B5EF4-FFF2-40B4-BE49-F238E27FC236}">
                <a16:creationId xmlns:a16="http://schemas.microsoft.com/office/drawing/2014/main" id="{A9293E04-8444-A6EB-5374-0C7CD92E62A5}"/>
              </a:ext>
            </a:extLst>
          </p:cNvPr>
          <p:cNvSpPr txBox="1">
            <a:spLocks/>
          </p:cNvSpPr>
          <p:nvPr/>
        </p:nvSpPr>
        <p:spPr bwMode="auto">
          <a:xfrm>
            <a:off x="272477" y="211138"/>
            <a:ext cx="5539283" cy="338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2000" b="1" dirty="0"/>
              <a:t>Jenkins (</a:t>
            </a:r>
            <a:r>
              <a:rPr lang="ko-KR" altLang="en-US" sz="2000" b="1" dirty="0"/>
              <a:t>배포 </a:t>
            </a:r>
            <a:r>
              <a:rPr lang="en-US" altLang="ko-KR" sz="2000" b="1" dirty="0"/>
              <a:t>DEV)</a:t>
            </a:r>
            <a:endParaRPr lang="ko-KR" altLang="en-US" sz="2000" b="1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EA31FF29-FB7B-6178-AB1D-253927AF2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492" y="836712"/>
            <a:ext cx="9145016" cy="535531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sz="600" dirty="0"/>
              <a:t>@echo off</a:t>
            </a:r>
          </a:p>
          <a:p>
            <a:r>
              <a:rPr lang="en-US" altLang="ko-KR" sz="600" dirty="0" err="1"/>
              <a:t>setlocal</a:t>
            </a:r>
            <a:endParaRPr lang="en-US" altLang="ko-KR" sz="600" dirty="0"/>
          </a:p>
          <a:p>
            <a:r>
              <a:rPr lang="en-US" altLang="ko-KR" sz="600" dirty="0" err="1"/>
              <a:t>chcp</a:t>
            </a:r>
            <a:r>
              <a:rPr lang="en-US" altLang="ko-KR" sz="600" dirty="0"/>
              <a:t> 65001 &gt; </a:t>
            </a:r>
            <a:r>
              <a:rPr lang="en-US" altLang="ko-KR" sz="600" dirty="0" err="1"/>
              <a:t>nul</a:t>
            </a:r>
            <a:endParaRPr lang="en-US" altLang="ko-KR" sz="600" dirty="0"/>
          </a:p>
          <a:p>
            <a:endParaRPr lang="en-US" altLang="ko-KR" sz="600" dirty="0"/>
          </a:p>
          <a:p>
            <a:r>
              <a:rPr lang="en-US" altLang="ko-KR" sz="600" dirty="0"/>
              <a:t>set "TOMCAT_SERVICE=Tomcat9"</a:t>
            </a:r>
          </a:p>
          <a:p>
            <a:r>
              <a:rPr lang="en-US" altLang="ko-KR" sz="600" dirty="0"/>
              <a:t>set "CATALINA_HOME=C:\Program Files\Apache Software Foundation\Tomcat 9.0"</a:t>
            </a:r>
          </a:p>
          <a:p>
            <a:r>
              <a:rPr lang="en-US" altLang="ko-KR" sz="600" dirty="0"/>
              <a:t>set "WEBAPPS=%CATALINA_HOME%\webapps"</a:t>
            </a:r>
          </a:p>
          <a:p>
            <a:r>
              <a:rPr lang="en-US" altLang="ko-KR" sz="600" dirty="0"/>
              <a:t>set "ROOT_WAR=%WEBAPPS%\</a:t>
            </a:r>
            <a:r>
              <a:rPr lang="en-US" altLang="ko-KR" sz="600" dirty="0" err="1"/>
              <a:t>ROOT.war</a:t>
            </a:r>
            <a:r>
              <a:rPr lang="en-US" altLang="ko-KR" sz="600" dirty="0"/>
              <a:t>"</a:t>
            </a:r>
          </a:p>
          <a:p>
            <a:r>
              <a:rPr lang="en-US" altLang="ko-KR" sz="600" dirty="0"/>
              <a:t>set "ROOT_DIR=%WEBAPPS%\ROOT"</a:t>
            </a:r>
          </a:p>
          <a:p>
            <a:endParaRPr lang="en-US" altLang="ko-KR" sz="600" dirty="0"/>
          </a:p>
          <a:p>
            <a:r>
              <a:rPr lang="en-US" altLang="ko-KR" sz="600" dirty="0"/>
              <a:t>cd /d "%WORKSPACE%"</a:t>
            </a:r>
          </a:p>
          <a:p>
            <a:r>
              <a:rPr lang="en-US" altLang="ko-KR" sz="600" dirty="0"/>
              <a:t>set "BUILT_WAR=%WORKSPACE%\target\</a:t>
            </a:r>
            <a:r>
              <a:rPr lang="en-US" altLang="ko-KR" sz="600" dirty="0" err="1"/>
              <a:t>uxbooster-sample.war</a:t>
            </a:r>
            <a:r>
              <a:rPr lang="en-US" altLang="ko-KR" sz="600" dirty="0"/>
              <a:t>"</a:t>
            </a:r>
          </a:p>
          <a:p>
            <a:endParaRPr lang="en-US" altLang="ko-KR" sz="600" dirty="0"/>
          </a:p>
          <a:p>
            <a:r>
              <a:rPr lang="en-US" altLang="ko-KR" sz="600" dirty="0"/>
              <a:t>echo [INFO] WORKSPACE=%WORKSPACE%</a:t>
            </a:r>
          </a:p>
          <a:p>
            <a:r>
              <a:rPr lang="en-US" altLang="ko-KR" sz="600" dirty="0"/>
              <a:t>echo [INFO] Built WAR = "%BUILT_WAR%"</a:t>
            </a:r>
          </a:p>
          <a:p>
            <a:r>
              <a:rPr lang="en-US" altLang="ko-KR" sz="600" dirty="0"/>
              <a:t>echo [INFO] WEBAPPS=%WEBAPPS%</a:t>
            </a:r>
          </a:p>
          <a:p>
            <a:endParaRPr lang="en-US" altLang="ko-KR" sz="600" dirty="0"/>
          </a:p>
          <a:p>
            <a:r>
              <a:rPr lang="en-US" altLang="ko-KR" sz="600" dirty="0"/>
              <a:t>if not exist "%BUILT_WAR%" (</a:t>
            </a:r>
          </a:p>
          <a:p>
            <a:r>
              <a:rPr lang="en-US" altLang="ko-KR" sz="600" dirty="0"/>
              <a:t>  echo [ERROR] WAR not found: "%BUILT_WAR%"</a:t>
            </a:r>
          </a:p>
          <a:p>
            <a:r>
              <a:rPr lang="en-US" altLang="ko-KR" sz="600" dirty="0"/>
              <a:t>  </a:t>
            </a:r>
            <a:r>
              <a:rPr lang="en-US" altLang="ko-KR" sz="600" dirty="0" err="1"/>
              <a:t>dir</a:t>
            </a:r>
            <a:r>
              <a:rPr lang="en-US" altLang="ko-KR" sz="600" dirty="0"/>
              <a:t> /b "%WORKSPACE%\target\"</a:t>
            </a:r>
          </a:p>
          <a:p>
            <a:r>
              <a:rPr lang="en-US" altLang="ko-KR" sz="600" dirty="0"/>
              <a:t>  exit /b 1</a:t>
            </a:r>
          </a:p>
          <a:p>
            <a:r>
              <a:rPr lang="en-US" altLang="ko-KR" sz="600" dirty="0"/>
              <a:t>)</a:t>
            </a:r>
          </a:p>
          <a:p>
            <a:endParaRPr lang="en-US" altLang="ko-KR" sz="600" dirty="0"/>
          </a:p>
          <a:p>
            <a:r>
              <a:rPr lang="en-US" altLang="ko-KR" sz="600" dirty="0"/>
              <a:t>if not exist "%WEBAPPS%" (</a:t>
            </a:r>
          </a:p>
          <a:p>
            <a:r>
              <a:rPr lang="en-US" altLang="ko-KR" sz="600" dirty="0"/>
              <a:t>  echo [ERROR] Tomcat webapps not found: "%WEBAPPS%"</a:t>
            </a:r>
          </a:p>
          <a:p>
            <a:r>
              <a:rPr lang="en-US" altLang="ko-KR" sz="600" dirty="0"/>
              <a:t>  </a:t>
            </a:r>
            <a:r>
              <a:rPr lang="en-US" altLang="ko-KR" sz="600" dirty="0" err="1"/>
              <a:t>dir</a:t>
            </a:r>
            <a:r>
              <a:rPr lang="en-US" altLang="ko-KR" sz="600" dirty="0"/>
              <a:t> /b "%CATALINA_HOME%"</a:t>
            </a:r>
          </a:p>
          <a:p>
            <a:r>
              <a:rPr lang="en-US" altLang="ko-KR" sz="600" dirty="0"/>
              <a:t>  exit /b 1</a:t>
            </a:r>
          </a:p>
          <a:p>
            <a:r>
              <a:rPr lang="en-US" altLang="ko-KR" sz="600" dirty="0"/>
              <a:t>)</a:t>
            </a:r>
          </a:p>
          <a:p>
            <a:endParaRPr lang="en-US" altLang="ko-KR" sz="600" dirty="0"/>
          </a:p>
          <a:p>
            <a:r>
              <a:rPr lang="en-US" altLang="ko-KR" sz="600" dirty="0"/>
              <a:t>echo [STEP] Stop Tomcat service: %TOMCAT_SERVICE%</a:t>
            </a:r>
          </a:p>
          <a:p>
            <a:r>
              <a:rPr lang="en-US" altLang="ko-KR" sz="600" dirty="0" err="1"/>
              <a:t>sc</a:t>
            </a:r>
            <a:r>
              <a:rPr lang="en-US" altLang="ko-KR" sz="600" dirty="0"/>
              <a:t> query "%TOMCAT_SERVICE%" | </a:t>
            </a:r>
            <a:r>
              <a:rPr lang="en-US" altLang="ko-KR" sz="600" dirty="0" err="1"/>
              <a:t>findstr</a:t>
            </a:r>
            <a:r>
              <a:rPr lang="en-US" altLang="ko-KR" sz="600" dirty="0"/>
              <a:t> /I "RUNNING" &gt;</a:t>
            </a:r>
            <a:r>
              <a:rPr lang="en-US" altLang="ko-KR" sz="600" dirty="0" err="1"/>
              <a:t>nul</a:t>
            </a:r>
            <a:endParaRPr lang="en-US" altLang="ko-KR" sz="600" dirty="0"/>
          </a:p>
          <a:p>
            <a:r>
              <a:rPr lang="en-US" altLang="ko-KR" sz="600" dirty="0"/>
              <a:t>if %ERRORLEVEL%==0 (</a:t>
            </a:r>
          </a:p>
          <a:p>
            <a:r>
              <a:rPr lang="en-US" altLang="ko-KR" sz="600" dirty="0"/>
              <a:t>  net stop "%TOMCAT_SERVICE%"</a:t>
            </a:r>
          </a:p>
          <a:p>
            <a:r>
              <a:rPr lang="en-US" altLang="ko-KR" sz="600" dirty="0"/>
              <a:t>  if </a:t>
            </a:r>
            <a:r>
              <a:rPr lang="en-US" altLang="ko-KR" sz="600" dirty="0" err="1"/>
              <a:t>errorlevel</a:t>
            </a:r>
            <a:r>
              <a:rPr lang="en-US" altLang="ko-KR" sz="600" dirty="0"/>
              <a:t> 1 exit /b 1</a:t>
            </a:r>
          </a:p>
          <a:p>
            <a:r>
              <a:rPr lang="en-US" altLang="ko-KR" sz="600" dirty="0"/>
              <a:t>) else (</a:t>
            </a:r>
          </a:p>
          <a:p>
            <a:r>
              <a:rPr lang="en-US" altLang="ko-KR" sz="600" dirty="0"/>
              <a:t>  echo [INFO] Tomcat already stopped. skip stop.</a:t>
            </a:r>
          </a:p>
          <a:p>
            <a:r>
              <a:rPr lang="en-US" altLang="ko-KR" sz="600" dirty="0"/>
              <a:t>)</a:t>
            </a:r>
          </a:p>
          <a:p>
            <a:endParaRPr lang="en-US" altLang="ko-KR" sz="600" dirty="0"/>
          </a:p>
          <a:p>
            <a:r>
              <a:rPr lang="en-US" altLang="ko-KR" sz="600" dirty="0"/>
              <a:t>echo [STEP] Remove old ROOT app</a:t>
            </a:r>
          </a:p>
          <a:p>
            <a:r>
              <a:rPr lang="en-US" altLang="ko-KR" sz="600" dirty="0"/>
              <a:t>if exist "%ROOT_WAR%" del /f /q "%ROOT_WAR%"</a:t>
            </a:r>
          </a:p>
          <a:p>
            <a:r>
              <a:rPr lang="en-US" altLang="ko-KR" sz="600" dirty="0"/>
              <a:t>if exist "%ROOT_DIR%" </a:t>
            </a:r>
            <a:r>
              <a:rPr lang="en-US" altLang="ko-KR" sz="600" dirty="0" err="1"/>
              <a:t>rmdir</a:t>
            </a:r>
            <a:r>
              <a:rPr lang="en-US" altLang="ko-KR" sz="600" dirty="0"/>
              <a:t> /s /q "%ROOT_DIR%"</a:t>
            </a:r>
          </a:p>
          <a:p>
            <a:endParaRPr lang="en-US" altLang="ko-KR" sz="600" dirty="0"/>
          </a:p>
          <a:p>
            <a:r>
              <a:rPr lang="en-US" altLang="ko-KR" sz="600" dirty="0"/>
              <a:t>echo [STEP] Copy new </a:t>
            </a:r>
            <a:r>
              <a:rPr lang="en-US" altLang="ko-KR" sz="600" dirty="0" err="1"/>
              <a:t>ROOT.war</a:t>
            </a:r>
            <a:endParaRPr lang="en-US" altLang="ko-KR" sz="600" dirty="0"/>
          </a:p>
          <a:p>
            <a:r>
              <a:rPr lang="en-US" altLang="ko-KR" sz="600" dirty="0"/>
              <a:t>copy /y "%BUILT_WAR%" "%ROOT_WAR%"</a:t>
            </a:r>
          </a:p>
          <a:p>
            <a:r>
              <a:rPr lang="en-US" altLang="ko-KR" sz="600" dirty="0"/>
              <a:t>if </a:t>
            </a:r>
            <a:r>
              <a:rPr lang="en-US" altLang="ko-KR" sz="600" dirty="0" err="1"/>
              <a:t>errorlevel</a:t>
            </a:r>
            <a:r>
              <a:rPr lang="en-US" altLang="ko-KR" sz="600" dirty="0"/>
              <a:t> 1 (</a:t>
            </a:r>
          </a:p>
          <a:p>
            <a:r>
              <a:rPr lang="en-US" altLang="ko-KR" sz="600" dirty="0"/>
              <a:t>  echo [ERROR] Failed to copy war to "%ROOT_WAR%"</a:t>
            </a:r>
          </a:p>
          <a:p>
            <a:r>
              <a:rPr lang="en-US" altLang="ko-KR" sz="600" dirty="0"/>
              <a:t>  exit /b 1</a:t>
            </a:r>
          </a:p>
          <a:p>
            <a:r>
              <a:rPr lang="en-US" altLang="ko-KR" sz="600" dirty="0"/>
              <a:t>)</a:t>
            </a:r>
          </a:p>
          <a:p>
            <a:endParaRPr lang="en-US" altLang="ko-KR" sz="600" dirty="0"/>
          </a:p>
          <a:p>
            <a:endParaRPr lang="en-US" altLang="ko-KR" sz="600" dirty="0"/>
          </a:p>
          <a:p>
            <a:r>
              <a:rPr lang="en-US" altLang="ko-KR" sz="600" dirty="0"/>
              <a:t>echo [STEP] Start Tomcat service: %TOMCAT_SERVICE%</a:t>
            </a:r>
          </a:p>
          <a:p>
            <a:r>
              <a:rPr lang="en-US" altLang="ko-KR" sz="600" dirty="0"/>
              <a:t>net start "%TOMCAT_SERVICE%"</a:t>
            </a:r>
          </a:p>
          <a:p>
            <a:r>
              <a:rPr lang="en-US" altLang="ko-KR" sz="600" dirty="0"/>
              <a:t>if </a:t>
            </a:r>
            <a:r>
              <a:rPr lang="en-US" altLang="ko-KR" sz="600" dirty="0" err="1"/>
              <a:t>errorlevel</a:t>
            </a:r>
            <a:r>
              <a:rPr lang="en-US" altLang="ko-KR" sz="600" dirty="0"/>
              <a:t> 1 exit /b 1</a:t>
            </a:r>
          </a:p>
          <a:p>
            <a:endParaRPr lang="en-US" altLang="ko-KR" sz="600" dirty="0"/>
          </a:p>
          <a:p>
            <a:r>
              <a:rPr lang="en-US" altLang="ko-KR" sz="600" dirty="0"/>
              <a:t>echo [OK] Deploy done.</a:t>
            </a:r>
          </a:p>
          <a:p>
            <a:r>
              <a:rPr lang="en-US" altLang="ko-KR" sz="600" dirty="0"/>
              <a:t>exit /b 0</a:t>
            </a:r>
          </a:p>
          <a:p>
            <a:pPr marL="171450" indent="-171450">
              <a:buFontTx/>
              <a:buChar char="-"/>
            </a:pPr>
            <a:endParaRPr lang="en-US" altLang="ko-KR" sz="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90C4DD-C475-0F6A-DAF6-06BDE8B9D7D1}"/>
              </a:ext>
            </a:extLst>
          </p:cNvPr>
          <p:cNvSpPr txBox="1"/>
          <p:nvPr/>
        </p:nvSpPr>
        <p:spPr>
          <a:xfrm>
            <a:off x="3266325" y="3429000"/>
            <a:ext cx="1072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err="1">
                <a:solidFill>
                  <a:srgbClr val="FF0000"/>
                </a:solidFill>
              </a:rPr>
              <a:t>톰캣</a:t>
            </a:r>
            <a:r>
              <a:rPr lang="ko-KR" altLang="en-US" sz="900" dirty="0">
                <a:solidFill>
                  <a:srgbClr val="FF0000"/>
                </a:solidFill>
              </a:rPr>
              <a:t> 서비스 중지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B68DE0-97C2-E2A7-35F3-ECB8ACD8530C}"/>
              </a:ext>
            </a:extLst>
          </p:cNvPr>
          <p:cNvSpPr txBox="1"/>
          <p:nvPr/>
        </p:nvSpPr>
        <p:spPr>
          <a:xfrm>
            <a:off x="3257362" y="4221088"/>
            <a:ext cx="27430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>
                <a:solidFill>
                  <a:srgbClr val="FF0000"/>
                </a:solidFill>
              </a:rPr>
              <a:t>기존 </a:t>
            </a:r>
            <a:r>
              <a:rPr lang="ko-KR" altLang="en-US" sz="900" dirty="0" err="1">
                <a:solidFill>
                  <a:srgbClr val="FF0000"/>
                </a:solidFill>
              </a:rPr>
              <a:t>사용중이던</a:t>
            </a:r>
            <a:r>
              <a:rPr lang="ko-KR" altLang="en-US" sz="900" dirty="0">
                <a:solidFill>
                  <a:srgbClr val="FF0000"/>
                </a:solidFill>
              </a:rPr>
              <a:t> </a:t>
            </a:r>
            <a:r>
              <a:rPr lang="en-US" altLang="ko-KR" sz="900" dirty="0" err="1">
                <a:solidFill>
                  <a:srgbClr val="FF0000"/>
                </a:solidFill>
              </a:rPr>
              <a:t>ROOT.war</a:t>
            </a:r>
            <a:r>
              <a:rPr lang="en-US" altLang="ko-KR" sz="900" dirty="0">
                <a:solidFill>
                  <a:srgbClr val="FF0000"/>
                </a:solidFill>
              </a:rPr>
              <a:t>, ROOT </a:t>
            </a:r>
            <a:r>
              <a:rPr lang="ko-KR" altLang="en-US" sz="900" dirty="0">
                <a:solidFill>
                  <a:srgbClr val="FF0000"/>
                </a:solidFill>
              </a:rPr>
              <a:t>디렉토리 제거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E7BB27-CEED-4501-86B5-D1FB54FE5E0A}"/>
              </a:ext>
            </a:extLst>
          </p:cNvPr>
          <p:cNvSpPr txBox="1"/>
          <p:nvPr/>
        </p:nvSpPr>
        <p:spPr>
          <a:xfrm>
            <a:off x="3259621" y="5373216"/>
            <a:ext cx="11128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err="1">
                <a:solidFill>
                  <a:srgbClr val="FF0000"/>
                </a:solidFill>
              </a:rPr>
              <a:t>톰캣</a:t>
            </a:r>
            <a:r>
              <a:rPr lang="ko-KR" altLang="en-US" sz="900" dirty="0">
                <a:solidFill>
                  <a:srgbClr val="FF0000"/>
                </a:solidFill>
              </a:rPr>
              <a:t> 서비스 시작 </a:t>
            </a:r>
          </a:p>
        </p:txBody>
      </p:sp>
    </p:spTree>
    <p:extLst>
      <p:ext uri="{BB962C8B-B14F-4D97-AF65-F5344CB8AC3E}">
        <p14:creationId xmlns:p14="http://schemas.microsoft.com/office/powerpoint/2010/main" val="161315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ADDEB04-68F2-F96C-1B61-071D1049F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96" y="908720"/>
            <a:ext cx="3957051" cy="5146682"/>
          </a:xfrm>
          <a:prstGeom prst="rect">
            <a:avLst/>
          </a:prstGeom>
        </p:spPr>
      </p:pic>
      <p:sp>
        <p:nvSpPr>
          <p:cNvPr id="4" name="제목 13">
            <a:extLst>
              <a:ext uri="{FF2B5EF4-FFF2-40B4-BE49-F238E27FC236}">
                <a16:creationId xmlns:a16="http://schemas.microsoft.com/office/drawing/2014/main" id="{1E8B5916-619D-DB17-4FA1-85D619026370}"/>
              </a:ext>
            </a:extLst>
          </p:cNvPr>
          <p:cNvSpPr txBox="1">
            <a:spLocks/>
          </p:cNvSpPr>
          <p:nvPr/>
        </p:nvSpPr>
        <p:spPr bwMode="auto">
          <a:xfrm>
            <a:off x="272477" y="211138"/>
            <a:ext cx="5539283" cy="338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2000" b="1" dirty="0"/>
              <a:t>Jenkins (</a:t>
            </a:r>
            <a:r>
              <a:rPr lang="ko-KR" altLang="en-US" sz="2000" b="1" dirty="0"/>
              <a:t>배포 히스토리</a:t>
            </a:r>
            <a:r>
              <a:rPr lang="en-US" altLang="ko-KR" sz="2000" b="1" dirty="0"/>
              <a:t>)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67408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EE5B4-8AED-A1C2-3194-92C59C753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3">
            <a:extLst>
              <a:ext uri="{FF2B5EF4-FFF2-40B4-BE49-F238E27FC236}">
                <a16:creationId xmlns:a16="http://schemas.microsoft.com/office/drawing/2014/main" id="{708CF06E-255F-5663-67F7-8361A78F2366}"/>
              </a:ext>
            </a:extLst>
          </p:cNvPr>
          <p:cNvSpPr txBox="1">
            <a:spLocks/>
          </p:cNvSpPr>
          <p:nvPr/>
        </p:nvSpPr>
        <p:spPr bwMode="auto">
          <a:xfrm>
            <a:off x="272477" y="211138"/>
            <a:ext cx="5539283" cy="338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2000" b="1" dirty="0"/>
              <a:t>Jenkins (</a:t>
            </a:r>
            <a:r>
              <a:rPr lang="ko-KR" altLang="en-US" sz="2000" b="1" dirty="0"/>
              <a:t>배포 </a:t>
            </a:r>
            <a:r>
              <a:rPr lang="en-US" altLang="ko-KR" sz="2000" b="1" dirty="0"/>
              <a:t>Console Output)</a:t>
            </a:r>
            <a:endParaRPr lang="ko-KR" altLang="en-US" sz="2000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B2137FB-7F03-EEFD-3EF7-224F94DC8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50" y="908720"/>
            <a:ext cx="6756953" cy="458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93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9AB1C-54F0-8070-D677-9EE9EDDBE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3">
            <a:extLst>
              <a:ext uri="{FF2B5EF4-FFF2-40B4-BE49-F238E27FC236}">
                <a16:creationId xmlns:a16="http://schemas.microsoft.com/office/drawing/2014/main" id="{535D2BC1-F5CF-FF0F-55E1-844C6CF70AF6}"/>
              </a:ext>
            </a:extLst>
          </p:cNvPr>
          <p:cNvSpPr txBox="1">
            <a:spLocks/>
          </p:cNvSpPr>
          <p:nvPr/>
        </p:nvSpPr>
        <p:spPr bwMode="auto">
          <a:xfrm>
            <a:off x="272477" y="211138"/>
            <a:ext cx="5539283" cy="338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2000" b="1" dirty="0"/>
              <a:t>Jenkins (</a:t>
            </a:r>
            <a:r>
              <a:rPr lang="ko-KR" altLang="en-US" sz="2000" b="1" dirty="0"/>
              <a:t>배포 </a:t>
            </a:r>
            <a:r>
              <a:rPr lang="en-US" altLang="ko-KR" sz="2000" b="1" dirty="0"/>
              <a:t>Console Output)</a:t>
            </a:r>
            <a:endParaRPr lang="ko-KR" altLang="en-US" sz="2000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CAE057F-0CE5-9B0A-12FD-AC62B5A4E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50" y="908720"/>
            <a:ext cx="6756953" cy="458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3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F11E0-42FB-0856-38F0-2826DBC8A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>
            <a:extLst>
              <a:ext uri="{FF2B5EF4-FFF2-40B4-BE49-F238E27FC236}">
                <a16:creationId xmlns:a16="http://schemas.microsoft.com/office/drawing/2014/main" id="{AF5D9058-810B-C619-2253-71356C4E7411}"/>
              </a:ext>
            </a:extLst>
          </p:cNvPr>
          <p:cNvSpPr txBox="1">
            <a:spLocks/>
          </p:cNvSpPr>
          <p:nvPr/>
        </p:nvSpPr>
        <p:spPr>
          <a:xfrm>
            <a:off x="920551" y="1052736"/>
            <a:ext cx="8489523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800" b="1" dirty="0"/>
              <a:t>산일전기</a:t>
            </a:r>
            <a:r>
              <a:rPr lang="en-US" altLang="ko-KR" sz="1800" b="1" dirty="0"/>
              <a:t>(</a:t>
            </a:r>
            <a:r>
              <a:rPr lang="ko-KR" altLang="ko-KR" sz="1800" b="1" dirty="0"/>
              <a:t>주</a:t>
            </a:r>
            <a:r>
              <a:rPr lang="en-US" altLang="ko-KR" sz="1800" b="1" dirty="0"/>
              <a:t>) </a:t>
            </a:r>
            <a:r>
              <a:rPr lang="ko-KR" altLang="ko-KR" sz="1800" b="1" dirty="0"/>
              <a:t>차세대</a:t>
            </a:r>
            <a:r>
              <a:rPr lang="ko-KR" altLang="en-US" sz="1800" b="1" dirty="0"/>
              <a:t>인사</a:t>
            </a:r>
            <a:r>
              <a:rPr lang="ko-KR" altLang="ko-KR" sz="1800" b="1" dirty="0"/>
              <a:t> </a:t>
            </a:r>
            <a:r>
              <a:rPr lang="ko-KR" altLang="en-US" sz="1800" b="1" dirty="0"/>
              <a:t>인프라 구축 </a:t>
            </a:r>
            <a:r>
              <a:rPr lang="en-US" altLang="ko-KR" sz="1800" b="1" dirty="0"/>
              <a:t>CI/CD </a:t>
            </a:r>
            <a:r>
              <a:rPr lang="ko-KR" altLang="en-US" sz="1800" b="1" dirty="0"/>
              <a:t>구축의 건</a:t>
            </a:r>
            <a:endParaRPr lang="ko-KR" altLang="ko-KR" sz="1800" dirty="0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782E3C8-F5E6-5B94-88FF-C9E4712BCBD1}"/>
              </a:ext>
            </a:extLst>
          </p:cNvPr>
          <p:cNvCxnSpPr/>
          <p:nvPr/>
        </p:nvCxnSpPr>
        <p:spPr>
          <a:xfrm rot="5400000">
            <a:off x="154121" y="3504372"/>
            <a:ext cx="1247775" cy="3175"/>
          </a:xfrm>
          <a:prstGeom prst="line">
            <a:avLst/>
          </a:prstGeom>
          <a:ln w="12700">
            <a:solidFill>
              <a:srgbClr val="150E4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F6AA4C76-8338-7712-8A9B-27F2C1DAA5EC}"/>
              </a:ext>
            </a:extLst>
          </p:cNvPr>
          <p:cNvCxnSpPr/>
          <p:nvPr/>
        </p:nvCxnSpPr>
        <p:spPr>
          <a:xfrm>
            <a:off x="780956" y="3737735"/>
            <a:ext cx="8629119" cy="4357"/>
          </a:xfrm>
          <a:prstGeom prst="line">
            <a:avLst/>
          </a:prstGeom>
          <a:ln w="19050">
            <a:solidFill>
              <a:srgbClr val="150E4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1">
            <a:extLst>
              <a:ext uri="{FF2B5EF4-FFF2-40B4-BE49-F238E27FC236}">
                <a16:creationId xmlns:a16="http://schemas.microsoft.com/office/drawing/2014/main" id="{436D462F-8215-22AF-339F-82FAFE556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441" y="3041778"/>
            <a:ext cx="66864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산일전기 차세대 인프라 구축</a:t>
            </a:r>
            <a:r>
              <a:rPr lang="en-US" altLang="ko-KR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(MES)</a:t>
            </a:r>
            <a:endParaRPr lang="ko-KR" altLang="en-US" sz="32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1CECD872-BE72-2860-86E9-2345539D8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451" y="3861048"/>
            <a:ext cx="14975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CI/CD 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구축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04BCAB02-2C79-999A-0465-4709A026C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89241"/>
            <a:ext cx="91440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latinLnBrk="1"/>
            <a:r>
              <a:rPr kumimoji="1" lang="ko-KR" altLang="en-US" sz="1700" b="1" dirty="0" err="1">
                <a:latin typeface="+mj-ea"/>
                <a:ea typeface="+mj-ea"/>
              </a:rPr>
              <a:t>아이티스톤</a:t>
            </a:r>
            <a:endParaRPr kumimoji="1" lang="en-US" altLang="ko-KR" sz="1700" b="1" dirty="0">
              <a:latin typeface="+mj-ea"/>
              <a:ea typeface="+mj-ea"/>
            </a:endParaRPr>
          </a:p>
          <a:p>
            <a:pPr algn="ctr" latinLnBrk="1"/>
            <a:r>
              <a:rPr kumimoji="1" lang="en-US" altLang="ko-KR" sz="1700" b="1" dirty="0">
                <a:latin typeface="+mj-ea"/>
                <a:ea typeface="+mj-ea"/>
              </a:rPr>
              <a:t>2026.03.09.</a:t>
            </a:r>
            <a:endParaRPr kumimoji="1" lang="ko-KR" altLang="en-US" sz="1700" b="1" dirty="0">
              <a:latin typeface="+mj-ea"/>
              <a:ea typeface="+mj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EFA8C87-8BEA-670F-9CBA-03C4283EA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142445"/>
            <a:ext cx="1188722" cy="36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70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44A11-6DE8-4479-885D-E2480A9D9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3">
            <a:extLst>
              <a:ext uri="{FF2B5EF4-FFF2-40B4-BE49-F238E27FC236}">
                <a16:creationId xmlns:a16="http://schemas.microsoft.com/office/drawing/2014/main" id="{B65480D3-2C43-7D89-EF4E-D071E7B55BED}"/>
              </a:ext>
            </a:extLst>
          </p:cNvPr>
          <p:cNvSpPr txBox="1">
            <a:spLocks/>
          </p:cNvSpPr>
          <p:nvPr/>
        </p:nvSpPr>
        <p:spPr bwMode="auto">
          <a:xfrm>
            <a:off x="272477" y="211138"/>
            <a:ext cx="5539283" cy="338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2000" b="1" dirty="0"/>
              <a:t>Web/Was </a:t>
            </a:r>
            <a:r>
              <a:rPr lang="ko-KR" altLang="en-US" sz="2000" b="1" dirty="0"/>
              <a:t>구성도 </a:t>
            </a:r>
            <a:r>
              <a:rPr lang="en-US" altLang="ko-KR" sz="2000" b="1" dirty="0"/>
              <a:t>(</a:t>
            </a:r>
            <a:r>
              <a:rPr lang="ko-KR" altLang="en-US" sz="2000" b="1" dirty="0" err="1"/>
              <a:t>개발계</a:t>
            </a:r>
            <a:r>
              <a:rPr lang="en-US" altLang="ko-KR" sz="2000" b="1" dirty="0"/>
              <a:t>, 192.168.0.64)</a:t>
            </a:r>
            <a:endParaRPr lang="ko-KR" altLang="en-US" sz="2000" b="1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DDB1968-CD81-7DAA-7FF2-A46F2DC70816}"/>
              </a:ext>
            </a:extLst>
          </p:cNvPr>
          <p:cNvSpPr/>
          <p:nvPr/>
        </p:nvSpPr>
        <p:spPr>
          <a:xfrm>
            <a:off x="1885793" y="2471015"/>
            <a:ext cx="1549898" cy="41662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Apache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8C401E2-311F-975A-23F8-AEDFBD29698F}"/>
              </a:ext>
            </a:extLst>
          </p:cNvPr>
          <p:cNvSpPr txBox="1"/>
          <p:nvPr/>
        </p:nvSpPr>
        <p:spPr>
          <a:xfrm>
            <a:off x="812277" y="4146305"/>
            <a:ext cx="4307589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/>
              <a:t>C:\Program Files\Apache Software Foundation\Tomcat 9.0\webapps\ROOT</a:t>
            </a:r>
          </a:p>
          <a:p>
            <a:endParaRPr lang="en-US" altLang="ko-KR" sz="900" dirty="0"/>
          </a:p>
          <a:p>
            <a:endParaRPr lang="en-US" altLang="ko-KR" sz="900" dirty="0"/>
          </a:p>
          <a:p>
            <a:r>
              <a:rPr lang="ko-KR" altLang="en-US" sz="900" dirty="0"/>
              <a:t>아래의 소스를 </a:t>
            </a:r>
            <a:r>
              <a:rPr lang="en-US" altLang="ko-KR" sz="900" dirty="0"/>
              <a:t>tomcat</a:t>
            </a:r>
            <a:r>
              <a:rPr lang="ko-KR" altLang="en-US" sz="900" dirty="0"/>
              <a:t>에서 동시에 서비스 합니다</a:t>
            </a:r>
            <a:r>
              <a:rPr lang="en-US" altLang="ko-KR" sz="90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altLang="ko-KR" sz="900" dirty="0"/>
              <a:t>Frontend (</a:t>
            </a:r>
            <a:r>
              <a:rPr lang="ko-KR" altLang="en-US" sz="900" dirty="0" err="1"/>
              <a:t>넥사크로</a:t>
            </a:r>
            <a:r>
              <a:rPr lang="en-US" altLang="ko-KR" sz="900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altLang="ko-KR" sz="900" dirty="0"/>
              <a:t>Backend (Spring)</a:t>
            </a:r>
          </a:p>
          <a:p>
            <a:endParaRPr lang="en-US" altLang="ko-KR" sz="900" dirty="0"/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C4612491-8C78-CD48-811F-E9879C14A15F}"/>
              </a:ext>
            </a:extLst>
          </p:cNvPr>
          <p:cNvSpPr/>
          <p:nvPr/>
        </p:nvSpPr>
        <p:spPr>
          <a:xfrm>
            <a:off x="1892397" y="3695151"/>
            <a:ext cx="1543294" cy="41662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tomcat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77" name="자유형: 도형 76">
            <a:extLst>
              <a:ext uri="{FF2B5EF4-FFF2-40B4-BE49-F238E27FC236}">
                <a16:creationId xmlns:a16="http://schemas.microsoft.com/office/drawing/2014/main" id="{5B6927D9-67B4-38E1-3198-FAFEC09A5EAA}"/>
              </a:ext>
            </a:extLst>
          </p:cNvPr>
          <p:cNvSpPr/>
          <p:nvPr/>
        </p:nvSpPr>
        <p:spPr>
          <a:xfrm>
            <a:off x="2737272" y="1701458"/>
            <a:ext cx="1956834" cy="753533"/>
          </a:xfrm>
          <a:custGeom>
            <a:avLst/>
            <a:gdLst>
              <a:gd name="csX0" fmla="*/ 1308100 w 1308100"/>
              <a:gd name="csY0" fmla="*/ 0 h 753533"/>
              <a:gd name="csX1" fmla="*/ 283633 w 1308100"/>
              <a:gd name="csY1" fmla="*/ 270933 h 753533"/>
              <a:gd name="csX2" fmla="*/ 0 w 1308100"/>
              <a:gd name="csY2" fmla="*/ 753533 h 75353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1308100" h="753533">
                <a:moveTo>
                  <a:pt x="1308100" y="0"/>
                </a:moveTo>
                <a:cubicBezTo>
                  <a:pt x="904875" y="72672"/>
                  <a:pt x="501650" y="145344"/>
                  <a:pt x="283633" y="270933"/>
                </a:cubicBezTo>
                <a:cubicBezTo>
                  <a:pt x="65616" y="396522"/>
                  <a:pt x="32808" y="575027"/>
                  <a:pt x="0" y="753533"/>
                </a:cubicBezTo>
              </a:path>
            </a:pathLst>
          </a:custGeom>
          <a:noFill/>
          <a:ln w="12700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</a:rPr>
              <a:t>https://192.168.0.68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cxnSp>
        <p:nvCxnSpPr>
          <p:cNvPr id="79" name="직선 화살표 연결선 78">
            <a:extLst>
              <a:ext uri="{FF2B5EF4-FFF2-40B4-BE49-F238E27FC236}">
                <a16:creationId xmlns:a16="http://schemas.microsoft.com/office/drawing/2014/main" id="{8C7A1A68-8589-5F05-0E98-F103801A3A60}"/>
              </a:ext>
            </a:extLst>
          </p:cNvPr>
          <p:cNvCxnSpPr/>
          <p:nvPr/>
        </p:nvCxnSpPr>
        <p:spPr>
          <a:xfrm>
            <a:off x="2684485" y="2903063"/>
            <a:ext cx="0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916FA7FC-BD32-9BCC-5FEB-C58D4293EE49}"/>
              </a:ext>
            </a:extLst>
          </p:cNvPr>
          <p:cNvSpPr txBox="1"/>
          <p:nvPr/>
        </p:nvSpPr>
        <p:spPr>
          <a:xfrm>
            <a:off x="2720752" y="3140968"/>
            <a:ext cx="1377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proxy </a:t>
            </a:r>
          </a:p>
          <a:p>
            <a:r>
              <a:rPr lang="en-US" altLang="ko-KR" sz="1000" dirty="0"/>
              <a:t>http://127.0.0.1:8080</a:t>
            </a:r>
            <a:endParaRPr lang="ko-KR" altLang="en-US" sz="1000" dirty="0"/>
          </a:p>
        </p:txBody>
      </p:sp>
      <p:pic>
        <p:nvPicPr>
          <p:cNvPr id="84" name="그림 83">
            <a:extLst>
              <a:ext uri="{FF2B5EF4-FFF2-40B4-BE49-F238E27FC236}">
                <a16:creationId xmlns:a16="http://schemas.microsoft.com/office/drawing/2014/main" id="{BBEFB305-84E2-610E-9FA5-19A970393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056" y="3122296"/>
            <a:ext cx="4191646" cy="3516719"/>
          </a:xfrm>
          <a:prstGeom prst="rect">
            <a:avLst/>
          </a:prstGeom>
        </p:spPr>
      </p:pic>
      <p:sp>
        <p:nvSpPr>
          <p:cNvPr id="88" name="타원 87">
            <a:extLst>
              <a:ext uri="{FF2B5EF4-FFF2-40B4-BE49-F238E27FC236}">
                <a16:creationId xmlns:a16="http://schemas.microsoft.com/office/drawing/2014/main" id="{AF477E13-0BDC-902B-7B96-2276E18A413D}"/>
              </a:ext>
            </a:extLst>
          </p:cNvPr>
          <p:cNvSpPr/>
          <p:nvPr/>
        </p:nvSpPr>
        <p:spPr>
          <a:xfrm>
            <a:off x="2648744" y="3618115"/>
            <a:ext cx="72008" cy="64835"/>
          </a:xfrm>
          <a:prstGeom prst="ellipse">
            <a:avLst/>
          </a:prstGeom>
          <a:ln w="9525"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BB9B8ED-7C5E-EA09-2096-38DB15DD2A30}"/>
              </a:ext>
            </a:extLst>
          </p:cNvPr>
          <p:cNvSpPr txBox="1"/>
          <p:nvPr/>
        </p:nvSpPr>
        <p:spPr>
          <a:xfrm>
            <a:off x="2279606" y="3502699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rgbClr val="C00000"/>
                </a:solidFill>
              </a:rPr>
              <a:t>8080</a:t>
            </a:r>
            <a:endParaRPr lang="ko-KR" altLang="en-US" sz="900" dirty="0">
              <a:solidFill>
                <a:srgbClr val="C00000"/>
              </a:solidFill>
            </a:endParaRPr>
          </a:p>
        </p:txBody>
      </p:sp>
      <p:sp>
        <p:nvSpPr>
          <p:cNvPr id="90" name="타원 89">
            <a:extLst>
              <a:ext uri="{FF2B5EF4-FFF2-40B4-BE49-F238E27FC236}">
                <a16:creationId xmlns:a16="http://schemas.microsoft.com/office/drawing/2014/main" id="{C4A73255-3834-EF72-7334-671F2108338E}"/>
              </a:ext>
            </a:extLst>
          </p:cNvPr>
          <p:cNvSpPr/>
          <p:nvPr/>
        </p:nvSpPr>
        <p:spPr>
          <a:xfrm>
            <a:off x="2643188" y="2415170"/>
            <a:ext cx="72008" cy="64835"/>
          </a:xfrm>
          <a:prstGeom prst="ellipse">
            <a:avLst/>
          </a:prstGeom>
          <a:ln w="9525"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0873D59-D8BF-C4AB-8780-B37CFCC0DEB9}"/>
              </a:ext>
            </a:extLst>
          </p:cNvPr>
          <p:cNvSpPr txBox="1"/>
          <p:nvPr/>
        </p:nvSpPr>
        <p:spPr>
          <a:xfrm>
            <a:off x="2338170" y="2277089"/>
            <a:ext cx="377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rgbClr val="C00000"/>
                </a:solidFill>
              </a:rPr>
              <a:t>443</a:t>
            </a:r>
            <a:endParaRPr lang="ko-KR" altLang="en-US" sz="9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39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60DF9-8C39-DA57-1200-EBC6987A1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3">
            <a:extLst>
              <a:ext uri="{FF2B5EF4-FFF2-40B4-BE49-F238E27FC236}">
                <a16:creationId xmlns:a16="http://schemas.microsoft.com/office/drawing/2014/main" id="{58FABDCA-76F4-87A2-7A15-A59D89D3FC24}"/>
              </a:ext>
            </a:extLst>
          </p:cNvPr>
          <p:cNvSpPr txBox="1">
            <a:spLocks/>
          </p:cNvSpPr>
          <p:nvPr/>
        </p:nvSpPr>
        <p:spPr bwMode="auto">
          <a:xfrm>
            <a:off x="272477" y="211138"/>
            <a:ext cx="8064899" cy="338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2000" b="1" dirty="0"/>
              <a:t>Web/Was </a:t>
            </a:r>
            <a:r>
              <a:rPr lang="ko-KR" altLang="en-US" sz="2000" b="1" dirty="0"/>
              <a:t>구성도 </a:t>
            </a:r>
            <a:r>
              <a:rPr lang="en-US" altLang="ko-KR" sz="2000" b="1" dirty="0"/>
              <a:t>(</a:t>
            </a:r>
            <a:r>
              <a:rPr lang="ko-KR" altLang="en-US" sz="2000" b="1" dirty="0" err="1"/>
              <a:t>운영계</a:t>
            </a:r>
            <a:r>
              <a:rPr lang="en-US" altLang="ko-KR" sz="2000" b="1" dirty="0"/>
              <a:t>, 192.168.0.61, 192.168.0.62)</a:t>
            </a:r>
            <a:endParaRPr lang="ko-KR" altLang="en-US" sz="2000" b="1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C525C82-C40D-105F-E38C-DF68F32CBD41}"/>
              </a:ext>
            </a:extLst>
          </p:cNvPr>
          <p:cNvSpPr/>
          <p:nvPr/>
        </p:nvSpPr>
        <p:spPr>
          <a:xfrm>
            <a:off x="2066076" y="3356992"/>
            <a:ext cx="1549898" cy="41662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Apache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5CE0DEF7-70AB-9A4A-D628-E2A24A5B8D01}"/>
              </a:ext>
            </a:extLst>
          </p:cNvPr>
          <p:cNvSpPr/>
          <p:nvPr/>
        </p:nvSpPr>
        <p:spPr>
          <a:xfrm>
            <a:off x="2072680" y="4581128"/>
            <a:ext cx="1543294" cy="41662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tomcat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77" name="자유형: 도형 76">
            <a:extLst>
              <a:ext uri="{FF2B5EF4-FFF2-40B4-BE49-F238E27FC236}">
                <a16:creationId xmlns:a16="http://schemas.microsoft.com/office/drawing/2014/main" id="{EECF1B8A-1C9D-D0B2-5136-427D5F45ED84}"/>
              </a:ext>
            </a:extLst>
          </p:cNvPr>
          <p:cNvSpPr/>
          <p:nvPr/>
        </p:nvSpPr>
        <p:spPr>
          <a:xfrm>
            <a:off x="4953000" y="1227483"/>
            <a:ext cx="2232248" cy="753533"/>
          </a:xfrm>
          <a:custGeom>
            <a:avLst/>
            <a:gdLst>
              <a:gd name="csX0" fmla="*/ 1308100 w 1308100"/>
              <a:gd name="csY0" fmla="*/ 0 h 753533"/>
              <a:gd name="csX1" fmla="*/ 283633 w 1308100"/>
              <a:gd name="csY1" fmla="*/ 270933 h 753533"/>
              <a:gd name="csX2" fmla="*/ 0 w 1308100"/>
              <a:gd name="csY2" fmla="*/ 753533 h 75353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1308100" h="753533">
                <a:moveTo>
                  <a:pt x="1308100" y="0"/>
                </a:moveTo>
                <a:cubicBezTo>
                  <a:pt x="904875" y="72672"/>
                  <a:pt x="501650" y="145344"/>
                  <a:pt x="283633" y="270933"/>
                </a:cubicBezTo>
                <a:cubicBezTo>
                  <a:pt x="65616" y="396522"/>
                  <a:pt x="32808" y="575027"/>
                  <a:pt x="0" y="753533"/>
                </a:cubicBezTo>
              </a:path>
            </a:pathLst>
          </a:custGeom>
          <a:noFill/>
          <a:ln w="12700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  <a:hlinkClick r:id="rId2"/>
              </a:rPr>
              <a:t>https://mes.sanil.co.kr</a:t>
            </a:r>
            <a:r>
              <a:rPr lang="ko-KR" altLang="en-US" sz="1000" dirty="0">
                <a:solidFill>
                  <a:schemeClr val="tx1"/>
                </a:solidFill>
              </a:rPr>
              <a:t> </a:t>
            </a:r>
            <a:r>
              <a:rPr lang="en-US" altLang="ko-KR" sz="1000" dirty="0">
                <a:solidFill>
                  <a:schemeClr val="tx1"/>
                </a:solidFill>
              </a:rPr>
              <a:t>(</a:t>
            </a:r>
            <a:r>
              <a:rPr lang="ko-KR" altLang="en-US" sz="1000" dirty="0">
                <a:solidFill>
                  <a:schemeClr val="tx1"/>
                </a:solidFill>
              </a:rPr>
              <a:t>확인필요</a:t>
            </a:r>
            <a:r>
              <a:rPr lang="en-US" altLang="ko-KR" sz="1000" dirty="0">
                <a:solidFill>
                  <a:schemeClr val="tx1"/>
                </a:solidFill>
              </a:rPr>
              <a:t>)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cxnSp>
        <p:nvCxnSpPr>
          <p:cNvPr id="79" name="직선 화살표 연결선 78">
            <a:extLst>
              <a:ext uri="{FF2B5EF4-FFF2-40B4-BE49-F238E27FC236}">
                <a16:creationId xmlns:a16="http://schemas.microsoft.com/office/drawing/2014/main" id="{2ACAA5C7-DB6D-26B8-15E5-F324931FF6A6}"/>
              </a:ext>
            </a:extLst>
          </p:cNvPr>
          <p:cNvCxnSpPr/>
          <p:nvPr/>
        </p:nvCxnSpPr>
        <p:spPr>
          <a:xfrm>
            <a:off x="2864768" y="3789040"/>
            <a:ext cx="0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98E17A61-9023-5089-7236-A294D3C6545E}"/>
              </a:ext>
            </a:extLst>
          </p:cNvPr>
          <p:cNvSpPr txBox="1"/>
          <p:nvPr/>
        </p:nvSpPr>
        <p:spPr>
          <a:xfrm>
            <a:off x="2897849" y="4109010"/>
            <a:ext cx="1377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proxy </a:t>
            </a:r>
          </a:p>
          <a:p>
            <a:r>
              <a:rPr lang="en-US" altLang="ko-KR" sz="1000" dirty="0"/>
              <a:t>http://127.0.0.1:8080</a:t>
            </a:r>
            <a:endParaRPr lang="ko-KR" altLang="en-US" sz="1000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9B2F8B3-2C75-D35D-359B-082F3AAF1738}"/>
              </a:ext>
            </a:extLst>
          </p:cNvPr>
          <p:cNvSpPr/>
          <p:nvPr/>
        </p:nvSpPr>
        <p:spPr>
          <a:xfrm>
            <a:off x="4106043" y="2017020"/>
            <a:ext cx="1549898" cy="41662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VIP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2FE88A5-19B0-6A29-E4DD-53F36999D4C8}"/>
              </a:ext>
            </a:extLst>
          </p:cNvPr>
          <p:cNvSpPr/>
          <p:nvPr/>
        </p:nvSpPr>
        <p:spPr>
          <a:xfrm>
            <a:off x="6080868" y="3284984"/>
            <a:ext cx="1549898" cy="41662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Apache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B188FEB-8692-6B9A-81D5-AEA00774D898}"/>
              </a:ext>
            </a:extLst>
          </p:cNvPr>
          <p:cNvSpPr/>
          <p:nvPr/>
        </p:nvSpPr>
        <p:spPr>
          <a:xfrm>
            <a:off x="6087472" y="4509120"/>
            <a:ext cx="1543294" cy="41662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tomcat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67BA07B5-4D87-0B06-AD89-9436961B59C4}"/>
              </a:ext>
            </a:extLst>
          </p:cNvPr>
          <p:cNvCxnSpPr/>
          <p:nvPr/>
        </p:nvCxnSpPr>
        <p:spPr>
          <a:xfrm>
            <a:off x="6879560" y="3717032"/>
            <a:ext cx="0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28F22F0-A98E-CFDB-69C2-9C517291496E}"/>
              </a:ext>
            </a:extLst>
          </p:cNvPr>
          <p:cNvSpPr txBox="1"/>
          <p:nvPr/>
        </p:nvSpPr>
        <p:spPr>
          <a:xfrm>
            <a:off x="6912641" y="4037002"/>
            <a:ext cx="1377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proxy </a:t>
            </a:r>
          </a:p>
          <a:p>
            <a:r>
              <a:rPr lang="en-US" altLang="ko-KR" sz="1000" dirty="0"/>
              <a:t>http://127.0.0.1:8080</a:t>
            </a:r>
            <a:endParaRPr lang="ko-KR" altLang="en-US" sz="1000" dirty="0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EFA5A333-12D1-1D24-C755-B74571D1945E}"/>
              </a:ext>
            </a:extLst>
          </p:cNvPr>
          <p:cNvCxnSpPr>
            <a:cxnSpLocks/>
          </p:cNvCxnSpPr>
          <p:nvPr/>
        </p:nvCxnSpPr>
        <p:spPr>
          <a:xfrm flipH="1">
            <a:off x="2864768" y="2433646"/>
            <a:ext cx="1656184" cy="851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2C22C46-1397-2333-1076-FF52B98EF582}"/>
              </a:ext>
            </a:extLst>
          </p:cNvPr>
          <p:cNvSpPr txBox="1"/>
          <p:nvPr/>
        </p:nvSpPr>
        <p:spPr>
          <a:xfrm>
            <a:off x="920552" y="3328663"/>
            <a:ext cx="11176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dirty="0">
                <a:solidFill>
                  <a:srgbClr val="C00000"/>
                </a:solidFill>
              </a:rPr>
              <a:t>192.168.0.61</a:t>
            </a:r>
            <a:endParaRPr lang="ko-KR" altLang="en-US" sz="1300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856237-05D4-C781-DF64-A0A16A6F0938}"/>
              </a:ext>
            </a:extLst>
          </p:cNvPr>
          <p:cNvSpPr txBox="1"/>
          <p:nvPr/>
        </p:nvSpPr>
        <p:spPr>
          <a:xfrm>
            <a:off x="7723818" y="3235571"/>
            <a:ext cx="11176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dirty="0">
                <a:solidFill>
                  <a:srgbClr val="C00000"/>
                </a:solidFill>
              </a:rPr>
              <a:t>192.168.0.62</a:t>
            </a:r>
            <a:endParaRPr lang="ko-KR" altLang="en-US" sz="1300" dirty="0">
              <a:solidFill>
                <a:srgbClr val="C00000"/>
              </a:solidFill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4291268C-5CF0-6578-6D96-81A54F267A45}"/>
              </a:ext>
            </a:extLst>
          </p:cNvPr>
          <p:cNvSpPr/>
          <p:nvPr/>
        </p:nvSpPr>
        <p:spPr>
          <a:xfrm>
            <a:off x="2792760" y="3320337"/>
            <a:ext cx="72008" cy="64835"/>
          </a:xfrm>
          <a:prstGeom prst="ellipse">
            <a:avLst/>
          </a:prstGeom>
          <a:ln w="9525"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D5E3CE-F5E5-3234-8F70-B5CAAF644E8F}"/>
              </a:ext>
            </a:extLst>
          </p:cNvPr>
          <p:cNvSpPr txBox="1"/>
          <p:nvPr/>
        </p:nvSpPr>
        <p:spPr>
          <a:xfrm>
            <a:off x="2484008" y="3154453"/>
            <a:ext cx="377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rgbClr val="C00000"/>
                </a:solidFill>
              </a:rPr>
              <a:t>443</a:t>
            </a:r>
            <a:endParaRPr lang="ko-KR" altLang="en-US" sz="900" dirty="0">
              <a:solidFill>
                <a:srgbClr val="C00000"/>
              </a:solidFill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68FFF06-F668-D8FE-73AF-FA2355701863}"/>
              </a:ext>
            </a:extLst>
          </p:cNvPr>
          <p:cNvSpPr/>
          <p:nvPr/>
        </p:nvSpPr>
        <p:spPr>
          <a:xfrm>
            <a:off x="6807552" y="3211352"/>
            <a:ext cx="72008" cy="64835"/>
          </a:xfrm>
          <a:prstGeom prst="ellipse">
            <a:avLst/>
          </a:prstGeom>
          <a:ln w="9525"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8103F6-2F3C-D47D-4C07-AFCBD5070155}"/>
              </a:ext>
            </a:extLst>
          </p:cNvPr>
          <p:cNvSpPr txBox="1"/>
          <p:nvPr/>
        </p:nvSpPr>
        <p:spPr>
          <a:xfrm>
            <a:off x="6807552" y="3054152"/>
            <a:ext cx="377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rgbClr val="C00000"/>
                </a:solidFill>
              </a:rPr>
              <a:t>443</a:t>
            </a:r>
            <a:endParaRPr lang="ko-KR" altLang="en-US" sz="900" dirty="0">
              <a:solidFill>
                <a:srgbClr val="C00000"/>
              </a:solidFill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E7AA633C-6C4E-EBE2-C10D-826102DFB76F}"/>
              </a:ext>
            </a:extLst>
          </p:cNvPr>
          <p:cNvSpPr/>
          <p:nvPr/>
        </p:nvSpPr>
        <p:spPr>
          <a:xfrm>
            <a:off x="2809301" y="4503262"/>
            <a:ext cx="72008" cy="64835"/>
          </a:xfrm>
          <a:prstGeom prst="ellipse">
            <a:avLst/>
          </a:prstGeom>
          <a:ln w="9525"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DB05C9-7F3A-E0B0-1E73-6A4EC887C46C}"/>
              </a:ext>
            </a:extLst>
          </p:cNvPr>
          <p:cNvSpPr txBox="1"/>
          <p:nvPr/>
        </p:nvSpPr>
        <p:spPr>
          <a:xfrm>
            <a:off x="2440163" y="4387846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rgbClr val="C00000"/>
                </a:solidFill>
              </a:rPr>
              <a:t>8080</a:t>
            </a:r>
            <a:endParaRPr lang="ko-KR" altLang="en-US" sz="900" dirty="0">
              <a:solidFill>
                <a:srgbClr val="C00000"/>
              </a:solidFill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D58F8CF6-E59D-B086-3864-9DC5EA722B38}"/>
              </a:ext>
            </a:extLst>
          </p:cNvPr>
          <p:cNvSpPr/>
          <p:nvPr/>
        </p:nvSpPr>
        <p:spPr>
          <a:xfrm>
            <a:off x="6824093" y="4424123"/>
            <a:ext cx="72008" cy="64835"/>
          </a:xfrm>
          <a:prstGeom prst="ellipse">
            <a:avLst/>
          </a:prstGeom>
          <a:ln w="9525"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C031B7-2E40-C782-616E-A866FDC95569}"/>
              </a:ext>
            </a:extLst>
          </p:cNvPr>
          <p:cNvSpPr txBox="1"/>
          <p:nvPr/>
        </p:nvSpPr>
        <p:spPr>
          <a:xfrm>
            <a:off x="6454955" y="4308707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rgbClr val="C00000"/>
                </a:solidFill>
              </a:rPr>
              <a:t>8080</a:t>
            </a:r>
            <a:endParaRPr lang="ko-KR" altLang="en-US" sz="9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9788B6-D340-C850-94EB-AE75BD2AF60B}"/>
              </a:ext>
            </a:extLst>
          </p:cNvPr>
          <p:cNvSpPr txBox="1"/>
          <p:nvPr/>
        </p:nvSpPr>
        <p:spPr>
          <a:xfrm>
            <a:off x="2440163" y="5515759"/>
            <a:ext cx="816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Active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6B7705-F230-E7E0-1994-496B0919AFC2}"/>
              </a:ext>
            </a:extLst>
          </p:cNvPr>
          <p:cNvSpPr txBox="1"/>
          <p:nvPr/>
        </p:nvSpPr>
        <p:spPr>
          <a:xfrm>
            <a:off x="6504452" y="5363924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Standby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6098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5ED54-F507-59FA-6652-EC3804C25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3">
            <a:extLst>
              <a:ext uri="{FF2B5EF4-FFF2-40B4-BE49-F238E27FC236}">
                <a16:creationId xmlns:a16="http://schemas.microsoft.com/office/drawing/2014/main" id="{289602E1-8608-C537-7649-84AEAB2A1714}"/>
              </a:ext>
            </a:extLst>
          </p:cNvPr>
          <p:cNvSpPr txBox="1">
            <a:spLocks/>
          </p:cNvSpPr>
          <p:nvPr/>
        </p:nvSpPr>
        <p:spPr bwMode="auto">
          <a:xfrm>
            <a:off x="272477" y="211138"/>
            <a:ext cx="5539283" cy="338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2000" b="1" dirty="0"/>
              <a:t>CI/CD </a:t>
            </a:r>
            <a:r>
              <a:rPr lang="ko-KR" altLang="en-US" sz="2000" b="1" dirty="0"/>
              <a:t>구성도 </a:t>
            </a:r>
            <a:r>
              <a:rPr lang="en-US" altLang="ko-KR" sz="2000" b="1" dirty="0"/>
              <a:t>(</a:t>
            </a:r>
            <a:r>
              <a:rPr lang="ko-KR" altLang="en-US" sz="2000" b="1" dirty="0" err="1"/>
              <a:t>개발계</a:t>
            </a:r>
            <a:r>
              <a:rPr lang="en-US" altLang="ko-KR" sz="2000" b="1" dirty="0"/>
              <a:t>, </a:t>
            </a:r>
            <a:r>
              <a:rPr lang="ko-KR" altLang="en-US" sz="2000" b="1" dirty="0" err="1"/>
              <a:t>운영계</a:t>
            </a:r>
            <a:r>
              <a:rPr lang="ko-KR" altLang="en-US" sz="2000" b="1" dirty="0"/>
              <a:t> 공통</a:t>
            </a:r>
            <a:r>
              <a:rPr lang="en-US" altLang="ko-KR" sz="2000" b="1" dirty="0"/>
              <a:t>)</a:t>
            </a:r>
            <a:endParaRPr lang="ko-KR" altLang="en-US" sz="2000" b="1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CCEEA2A-CE21-EDC9-8591-90345519AA8E}"/>
              </a:ext>
            </a:extLst>
          </p:cNvPr>
          <p:cNvSpPr/>
          <p:nvPr/>
        </p:nvSpPr>
        <p:spPr>
          <a:xfrm>
            <a:off x="4190760" y="1353805"/>
            <a:ext cx="1391524" cy="416626"/>
          </a:xfrm>
          <a:prstGeom prst="rect">
            <a:avLst/>
          </a:prstGeom>
          <a:solidFill>
            <a:schemeClr val="bg2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>
                <a:solidFill>
                  <a:sysClr val="windowText" lastClr="000000"/>
                </a:solidFill>
              </a:rPr>
              <a:t>Gitea</a:t>
            </a:r>
            <a:endParaRPr lang="en-US" altLang="ko-KR" dirty="0">
              <a:solidFill>
                <a:sysClr val="windowText" lastClr="000000"/>
              </a:solidFill>
            </a:endParaRPr>
          </a:p>
          <a:p>
            <a:pPr algn="ctr"/>
            <a:r>
              <a:rPr lang="en-US" altLang="ko-KR" sz="1000" dirty="0">
                <a:solidFill>
                  <a:sysClr val="windowText" lastClr="000000"/>
                </a:solidFill>
              </a:rPr>
              <a:t>192.168.0.64</a:t>
            </a:r>
            <a:endParaRPr lang="ko-KR" alt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9A17323-15CB-D137-AA96-17E994D84689}"/>
              </a:ext>
            </a:extLst>
          </p:cNvPr>
          <p:cNvSpPr/>
          <p:nvPr/>
        </p:nvSpPr>
        <p:spPr>
          <a:xfrm>
            <a:off x="4090717" y="2228021"/>
            <a:ext cx="1595236" cy="416626"/>
          </a:xfrm>
          <a:prstGeom prst="rect">
            <a:avLst/>
          </a:prstGeom>
          <a:solidFill>
            <a:schemeClr val="bg2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>
                <a:solidFill>
                  <a:sysClr val="windowText" lastClr="000000"/>
                </a:solidFill>
              </a:rPr>
              <a:t>jenkins</a:t>
            </a:r>
            <a:endParaRPr lang="ko-KR" alt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B86497B1-E3B6-408A-FF47-9A38F9533174}"/>
              </a:ext>
            </a:extLst>
          </p:cNvPr>
          <p:cNvCxnSpPr/>
          <p:nvPr/>
        </p:nvCxnSpPr>
        <p:spPr>
          <a:xfrm>
            <a:off x="4810797" y="931877"/>
            <a:ext cx="0" cy="421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A06D09D-05CA-B8C4-D1E7-564749B73EA7}"/>
              </a:ext>
            </a:extLst>
          </p:cNvPr>
          <p:cNvSpPr/>
          <p:nvPr/>
        </p:nvSpPr>
        <p:spPr>
          <a:xfrm>
            <a:off x="2726282" y="6180726"/>
            <a:ext cx="1549898" cy="416626"/>
          </a:xfrm>
          <a:prstGeom prst="rect">
            <a:avLst/>
          </a:prstGeom>
          <a:solidFill>
            <a:srgbClr val="0070C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tomcat</a:t>
            </a:r>
          </a:p>
          <a:p>
            <a:pPr algn="ctr"/>
            <a:r>
              <a:rPr lang="en-US" altLang="ko-KR" sz="900" dirty="0">
                <a:solidFill>
                  <a:schemeClr val="bg1"/>
                </a:solidFill>
              </a:rPr>
              <a:t>192.168.0.64</a:t>
            </a:r>
            <a:endParaRPr lang="ko-KR" altLang="en-US" sz="9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EC5C1D-4D4F-3923-2929-8874C7226043}"/>
              </a:ext>
            </a:extLst>
          </p:cNvPr>
          <p:cNvSpPr txBox="1"/>
          <p:nvPr/>
        </p:nvSpPr>
        <p:spPr>
          <a:xfrm>
            <a:off x="4810797" y="859869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rgbClr val="C00000"/>
                </a:solidFill>
              </a:rPr>
              <a:t>소스 </a:t>
            </a:r>
            <a:r>
              <a:rPr lang="en-US" altLang="ko-KR" sz="1000" dirty="0">
                <a:solidFill>
                  <a:srgbClr val="C00000"/>
                </a:solidFill>
              </a:rPr>
              <a:t>push</a:t>
            </a:r>
            <a:endParaRPr lang="ko-KR" altLang="en-US" sz="1000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6AF73B-9219-D9E7-B581-8CEBAEB01B84}"/>
              </a:ext>
            </a:extLst>
          </p:cNvPr>
          <p:cNvSpPr txBox="1"/>
          <p:nvPr/>
        </p:nvSpPr>
        <p:spPr>
          <a:xfrm>
            <a:off x="3151744" y="3308141"/>
            <a:ext cx="5180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00" dirty="0"/>
              <a:t>개발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D66641-E9A3-075A-A242-679EBD7F4CA4}"/>
              </a:ext>
            </a:extLst>
          </p:cNvPr>
          <p:cNvSpPr txBox="1"/>
          <p:nvPr/>
        </p:nvSpPr>
        <p:spPr>
          <a:xfrm>
            <a:off x="1642445" y="3308141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>
                <a:solidFill>
                  <a:srgbClr val="C00000"/>
                </a:solidFill>
              </a:rPr>
              <a:t>개발용 </a:t>
            </a:r>
            <a:r>
              <a:rPr lang="en-US" altLang="ko-KR" sz="900" dirty="0">
                <a:solidFill>
                  <a:srgbClr val="C00000"/>
                </a:solidFill>
              </a:rPr>
              <a:t>: dev</a:t>
            </a:r>
          </a:p>
          <a:p>
            <a:r>
              <a:rPr lang="ko-KR" altLang="en-US" sz="900" dirty="0">
                <a:solidFill>
                  <a:srgbClr val="C00000"/>
                </a:solidFill>
              </a:rPr>
              <a:t>운영용 </a:t>
            </a:r>
            <a:r>
              <a:rPr lang="en-US" altLang="ko-KR" sz="900" dirty="0">
                <a:solidFill>
                  <a:srgbClr val="C00000"/>
                </a:solidFill>
              </a:rPr>
              <a:t>: main</a:t>
            </a:r>
            <a:endParaRPr lang="ko-KR" altLang="en-US" sz="900" dirty="0">
              <a:solidFill>
                <a:srgbClr val="C00000"/>
              </a:solidFill>
            </a:endParaRPr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90104F33-0355-5A81-DA34-AB898250DB25}"/>
              </a:ext>
            </a:extLst>
          </p:cNvPr>
          <p:cNvCxnSpPr/>
          <p:nvPr/>
        </p:nvCxnSpPr>
        <p:spPr>
          <a:xfrm>
            <a:off x="3452230" y="3600337"/>
            <a:ext cx="0" cy="421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연결선: 꺾임 28">
            <a:extLst>
              <a:ext uri="{FF2B5EF4-FFF2-40B4-BE49-F238E27FC236}">
                <a16:creationId xmlns:a16="http://schemas.microsoft.com/office/drawing/2014/main" id="{906BDC54-6C25-B1A9-4445-E55420DA3288}"/>
              </a:ext>
            </a:extLst>
          </p:cNvPr>
          <p:cNvCxnSpPr>
            <a:cxnSpLocks/>
          </p:cNvCxnSpPr>
          <p:nvPr/>
        </p:nvCxnSpPr>
        <p:spPr>
          <a:xfrm rot="5400000">
            <a:off x="3724802" y="2206974"/>
            <a:ext cx="543705" cy="140976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2147CABD-EBE5-DFBE-0E39-52B38C77A104}"/>
              </a:ext>
            </a:extLst>
          </p:cNvPr>
          <p:cNvSpPr txBox="1"/>
          <p:nvPr/>
        </p:nvSpPr>
        <p:spPr>
          <a:xfrm>
            <a:off x="344488" y="6206215"/>
            <a:ext cx="230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rgbClr val="C00000"/>
                </a:solidFill>
              </a:rPr>
              <a:t>1. </a:t>
            </a:r>
            <a:r>
              <a:rPr lang="ko-KR" altLang="en-US" sz="900" dirty="0" err="1">
                <a:solidFill>
                  <a:srgbClr val="C00000"/>
                </a:solidFill>
              </a:rPr>
              <a:t>넥사크로</a:t>
            </a:r>
            <a:r>
              <a:rPr lang="ko-KR" altLang="en-US" sz="900" dirty="0">
                <a:solidFill>
                  <a:srgbClr val="C00000"/>
                </a:solidFill>
              </a:rPr>
              <a:t> 빌드 결과물을 </a:t>
            </a:r>
            <a:r>
              <a:rPr lang="en-US" altLang="ko-KR" sz="900" dirty="0">
                <a:solidFill>
                  <a:srgbClr val="C00000"/>
                </a:solidFill>
              </a:rPr>
              <a:t>war</a:t>
            </a:r>
            <a:r>
              <a:rPr lang="ko-KR" altLang="en-US" sz="900" dirty="0">
                <a:solidFill>
                  <a:srgbClr val="C00000"/>
                </a:solidFill>
              </a:rPr>
              <a:t>에 포함</a:t>
            </a:r>
            <a:endParaRPr lang="en-US" altLang="ko-KR" sz="900" dirty="0">
              <a:solidFill>
                <a:srgbClr val="C00000"/>
              </a:solidFill>
            </a:endParaRPr>
          </a:p>
          <a:p>
            <a:r>
              <a:rPr lang="en-US" altLang="ko-KR" sz="900" dirty="0">
                <a:solidFill>
                  <a:srgbClr val="C00000"/>
                </a:solidFill>
              </a:rPr>
              <a:t>2. </a:t>
            </a:r>
            <a:r>
              <a:rPr lang="ko-KR" altLang="en-US" sz="900" dirty="0" err="1">
                <a:solidFill>
                  <a:srgbClr val="C00000"/>
                </a:solidFill>
              </a:rPr>
              <a:t>톰캣</a:t>
            </a:r>
            <a:r>
              <a:rPr lang="ko-KR" altLang="en-US" sz="900" dirty="0">
                <a:solidFill>
                  <a:srgbClr val="C00000"/>
                </a:solidFill>
              </a:rPr>
              <a:t> 중지 </a:t>
            </a:r>
            <a:r>
              <a:rPr lang="en-US" altLang="ko-KR" sz="900" dirty="0">
                <a:solidFill>
                  <a:srgbClr val="C00000"/>
                </a:solidFill>
              </a:rPr>
              <a:t>-&gt;</a:t>
            </a:r>
            <a:r>
              <a:rPr lang="ko-KR" altLang="en-US" sz="900" dirty="0">
                <a:solidFill>
                  <a:srgbClr val="C00000"/>
                </a:solidFill>
              </a:rPr>
              <a:t> </a:t>
            </a:r>
            <a:r>
              <a:rPr lang="en-US" altLang="ko-KR" sz="900" dirty="0">
                <a:solidFill>
                  <a:srgbClr val="C00000"/>
                </a:solidFill>
              </a:rPr>
              <a:t>war </a:t>
            </a:r>
            <a:r>
              <a:rPr lang="ko-KR" altLang="en-US" sz="900" dirty="0">
                <a:solidFill>
                  <a:srgbClr val="C00000"/>
                </a:solidFill>
              </a:rPr>
              <a:t>교체 </a:t>
            </a:r>
            <a:r>
              <a:rPr lang="en-US" altLang="ko-KR" sz="900" dirty="0">
                <a:solidFill>
                  <a:srgbClr val="C00000"/>
                </a:solidFill>
              </a:rPr>
              <a:t>-&gt; </a:t>
            </a:r>
            <a:r>
              <a:rPr lang="ko-KR" altLang="en-US" sz="900" dirty="0" err="1">
                <a:solidFill>
                  <a:srgbClr val="C00000"/>
                </a:solidFill>
              </a:rPr>
              <a:t>톰캣</a:t>
            </a:r>
            <a:r>
              <a:rPr lang="ko-KR" altLang="en-US" sz="900" dirty="0">
                <a:solidFill>
                  <a:srgbClr val="C00000"/>
                </a:solidFill>
              </a:rPr>
              <a:t> </a:t>
            </a:r>
            <a:r>
              <a:rPr lang="ko-KR" altLang="en-US" sz="900" dirty="0" err="1">
                <a:solidFill>
                  <a:srgbClr val="C00000"/>
                </a:solidFill>
              </a:rPr>
              <a:t>재기동</a:t>
            </a:r>
            <a:endParaRPr lang="ko-KR" altLang="en-US" sz="900" dirty="0">
              <a:solidFill>
                <a:srgbClr val="C00000"/>
              </a:solidFill>
            </a:endParaRP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D38EA862-F69F-EFCA-8051-971D40EBCF7F}"/>
              </a:ext>
            </a:extLst>
          </p:cNvPr>
          <p:cNvCxnSpPr/>
          <p:nvPr/>
        </p:nvCxnSpPr>
        <p:spPr>
          <a:xfrm flipV="1">
            <a:off x="4561102" y="1770431"/>
            <a:ext cx="0" cy="457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D3F6684-9C48-90A4-5824-C29064CBE430}"/>
              </a:ext>
            </a:extLst>
          </p:cNvPr>
          <p:cNvSpPr txBox="1"/>
          <p:nvPr/>
        </p:nvSpPr>
        <p:spPr>
          <a:xfrm>
            <a:off x="4501805" y="1827340"/>
            <a:ext cx="1394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C00000"/>
                </a:solidFill>
              </a:rPr>
              <a:t>Job </a:t>
            </a:r>
            <a:r>
              <a:rPr lang="ko-KR" altLang="en-US" sz="1000" dirty="0" err="1">
                <a:solidFill>
                  <a:srgbClr val="C00000"/>
                </a:solidFill>
              </a:rPr>
              <a:t>실행시</a:t>
            </a:r>
            <a:r>
              <a:rPr lang="ko-KR" altLang="en-US" sz="1000" dirty="0">
                <a:solidFill>
                  <a:srgbClr val="C00000"/>
                </a:solidFill>
              </a:rPr>
              <a:t> 소스</a:t>
            </a:r>
            <a:r>
              <a:rPr lang="en-US" altLang="ko-KR" sz="1000" dirty="0">
                <a:solidFill>
                  <a:srgbClr val="C00000"/>
                </a:solidFill>
              </a:rPr>
              <a:t> pull</a:t>
            </a:r>
            <a:endParaRPr lang="ko-KR" altLang="en-US" sz="1000" dirty="0">
              <a:solidFill>
                <a:srgbClr val="C00000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F899257-4228-3D12-A89E-66B1861725BB}"/>
              </a:ext>
            </a:extLst>
          </p:cNvPr>
          <p:cNvSpPr/>
          <p:nvPr/>
        </p:nvSpPr>
        <p:spPr>
          <a:xfrm>
            <a:off x="2680948" y="3188352"/>
            <a:ext cx="1595236" cy="416626"/>
          </a:xfrm>
          <a:prstGeom prst="rect">
            <a:avLst/>
          </a:prstGeom>
          <a:solidFill>
            <a:schemeClr val="bg2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개발배포</a:t>
            </a:r>
            <a:r>
              <a:rPr lang="en-US" altLang="ko-KR" sz="1500" dirty="0">
                <a:solidFill>
                  <a:sysClr val="windowText" lastClr="000000"/>
                </a:solidFill>
              </a:rPr>
              <a:t>(dev)</a:t>
            </a:r>
            <a:endParaRPr lang="ko-KR" altLang="en-US" sz="1500" dirty="0">
              <a:solidFill>
                <a:sysClr val="windowText" lastClr="000000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C65E6F4D-6520-3A6E-C894-8F87CA7D948D}"/>
              </a:ext>
            </a:extLst>
          </p:cNvPr>
          <p:cNvSpPr/>
          <p:nvPr/>
        </p:nvSpPr>
        <p:spPr>
          <a:xfrm>
            <a:off x="5073497" y="3183711"/>
            <a:ext cx="1595236" cy="416626"/>
          </a:xfrm>
          <a:prstGeom prst="rect">
            <a:avLst/>
          </a:prstGeom>
          <a:solidFill>
            <a:schemeClr val="bg2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운영배포</a:t>
            </a:r>
            <a:r>
              <a:rPr lang="en-US" altLang="ko-KR" sz="1500" dirty="0">
                <a:solidFill>
                  <a:sysClr val="windowText" lastClr="000000"/>
                </a:solidFill>
              </a:rPr>
              <a:t>(main)</a:t>
            </a:r>
            <a:endParaRPr lang="ko-KR" altLang="en-US" sz="1500" dirty="0">
              <a:solidFill>
                <a:sysClr val="windowText" lastClr="000000"/>
              </a:solidFill>
            </a:endParaRPr>
          </a:p>
        </p:txBody>
      </p:sp>
      <p:cxnSp>
        <p:nvCxnSpPr>
          <p:cNvPr id="24" name="연결선: 꺾임 23">
            <a:extLst>
              <a:ext uri="{FF2B5EF4-FFF2-40B4-BE49-F238E27FC236}">
                <a16:creationId xmlns:a16="http://schemas.microsoft.com/office/drawing/2014/main" id="{14BE78A7-C14E-1459-A6BB-23D442EA5C8C}"/>
              </a:ext>
            </a:extLst>
          </p:cNvPr>
          <p:cNvCxnSpPr>
            <a:cxnSpLocks/>
          </p:cNvCxnSpPr>
          <p:nvPr/>
        </p:nvCxnSpPr>
        <p:spPr>
          <a:xfrm rot="16200000" flipH="1">
            <a:off x="5206660" y="2415748"/>
            <a:ext cx="539064" cy="98278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C2A2E617-E41A-9E8F-7271-3AF234343AC3}"/>
              </a:ext>
            </a:extLst>
          </p:cNvPr>
          <p:cNvCxnSpPr/>
          <p:nvPr/>
        </p:nvCxnSpPr>
        <p:spPr>
          <a:xfrm>
            <a:off x="5896739" y="3600337"/>
            <a:ext cx="0" cy="421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628315BD-306A-8DF1-1FA0-826775DDB4BC}"/>
              </a:ext>
            </a:extLst>
          </p:cNvPr>
          <p:cNvSpPr/>
          <p:nvPr/>
        </p:nvSpPr>
        <p:spPr>
          <a:xfrm>
            <a:off x="2680950" y="4022574"/>
            <a:ext cx="1595232" cy="3869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>
                <a:solidFill>
                  <a:sysClr val="windowText" lastClr="000000"/>
                </a:solidFill>
              </a:rPr>
              <a:t>프론트엔드</a:t>
            </a:r>
            <a:r>
              <a:rPr lang="ko-KR" altLang="en-US" sz="1100" dirty="0">
                <a:solidFill>
                  <a:sysClr val="windowText" lastClr="000000"/>
                </a:solidFill>
              </a:rPr>
              <a:t> 빌드</a:t>
            </a:r>
            <a:endParaRPr lang="en-US" altLang="ko-KR" sz="1100" dirty="0">
              <a:solidFill>
                <a:sysClr val="windowText" lastClr="000000"/>
              </a:solidFill>
            </a:endParaRPr>
          </a:p>
          <a:p>
            <a:pPr algn="ctr"/>
            <a:r>
              <a:rPr lang="en-US" altLang="ko-KR" sz="1100" dirty="0">
                <a:solidFill>
                  <a:sysClr val="windowText" lastClr="000000"/>
                </a:solidFill>
              </a:rPr>
              <a:t>(</a:t>
            </a:r>
            <a:r>
              <a:rPr lang="ko-KR" altLang="en-US" sz="1100" dirty="0" err="1">
                <a:solidFill>
                  <a:sysClr val="windowText" lastClr="000000"/>
                </a:solidFill>
              </a:rPr>
              <a:t>넥사크로</a:t>
            </a:r>
            <a:r>
              <a:rPr lang="en-US" altLang="ko-KR" sz="1100" dirty="0">
                <a:solidFill>
                  <a:sysClr val="windowText" lastClr="000000"/>
                </a:solidFill>
              </a:rPr>
              <a:t>)</a:t>
            </a:r>
            <a:endParaRPr lang="ko-KR" altLang="en-US" sz="1100" dirty="0">
              <a:solidFill>
                <a:sysClr val="windowText" lastClr="000000"/>
              </a:solidFill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3F54ABBA-E153-D3B2-71F6-108294022B51}"/>
              </a:ext>
            </a:extLst>
          </p:cNvPr>
          <p:cNvSpPr/>
          <p:nvPr/>
        </p:nvSpPr>
        <p:spPr>
          <a:xfrm>
            <a:off x="2680948" y="4640809"/>
            <a:ext cx="1595232" cy="3645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>
                <a:solidFill>
                  <a:sysClr val="windowText" lastClr="000000"/>
                </a:solidFill>
              </a:rPr>
              <a:t>백엔드</a:t>
            </a:r>
            <a:r>
              <a:rPr lang="ko-KR" altLang="en-US" sz="1100" dirty="0">
                <a:solidFill>
                  <a:sysClr val="windowText" lastClr="000000"/>
                </a:solidFill>
              </a:rPr>
              <a:t> 빌드</a:t>
            </a:r>
            <a:endParaRPr lang="en-US" altLang="ko-KR" sz="1100" dirty="0">
              <a:solidFill>
                <a:sysClr val="windowText" lastClr="000000"/>
              </a:solidFill>
            </a:endParaRPr>
          </a:p>
          <a:p>
            <a:pPr algn="ctr"/>
            <a:r>
              <a:rPr lang="en-US" altLang="ko-KR" sz="1100" dirty="0">
                <a:solidFill>
                  <a:sysClr val="windowText" lastClr="000000"/>
                </a:solidFill>
              </a:rPr>
              <a:t>(war)</a:t>
            </a:r>
            <a:endParaRPr lang="ko-KR" altLang="en-US" sz="1100" dirty="0">
              <a:solidFill>
                <a:sysClr val="windowText" lastClr="000000"/>
              </a:solidFill>
            </a:endParaRPr>
          </a:p>
        </p:txBody>
      </p: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B2487DC4-D179-6DB9-6C14-A9403518ABFB}"/>
              </a:ext>
            </a:extLst>
          </p:cNvPr>
          <p:cNvCxnSpPr>
            <a:stCxn id="31" idx="2"/>
            <a:endCxn id="34" idx="0"/>
          </p:cNvCxnSpPr>
          <p:nvPr/>
        </p:nvCxnSpPr>
        <p:spPr>
          <a:xfrm flipH="1">
            <a:off x="3478564" y="4409507"/>
            <a:ext cx="2" cy="231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93A99706-D1F6-7DDF-1802-99E31CDAFBAF}"/>
              </a:ext>
            </a:extLst>
          </p:cNvPr>
          <p:cNvSpPr/>
          <p:nvPr/>
        </p:nvSpPr>
        <p:spPr>
          <a:xfrm>
            <a:off x="2680948" y="5229358"/>
            <a:ext cx="1595232" cy="3645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ysClr val="windowText" lastClr="000000"/>
                </a:solidFill>
              </a:rPr>
              <a:t>배포</a:t>
            </a:r>
          </a:p>
        </p:txBody>
      </p: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0AF6AF8E-BD89-E4E7-66A9-A98E7957E3EF}"/>
              </a:ext>
            </a:extLst>
          </p:cNvPr>
          <p:cNvCxnSpPr>
            <a:stCxn id="34" idx="2"/>
            <a:endCxn id="43" idx="0"/>
          </p:cNvCxnSpPr>
          <p:nvPr/>
        </p:nvCxnSpPr>
        <p:spPr>
          <a:xfrm>
            <a:off x="3478564" y="5005324"/>
            <a:ext cx="0" cy="224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0A904754-F8EB-2D74-DF16-3838B4546263}"/>
              </a:ext>
            </a:extLst>
          </p:cNvPr>
          <p:cNvCxnSpPr/>
          <p:nvPr/>
        </p:nvCxnSpPr>
        <p:spPr>
          <a:xfrm>
            <a:off x="3478564" y="5635459"/>
            <a:ext cx="0" cy="495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717575FA-C52C-9C89-C1A0-EBE18B428ABD}"/>
              </a:ext>
            </a:extLst>
          </p:cNvPr>
          <p:cNvSpPr/>
          <p:nvPr/>
        </p:nvSpPr>
        <p:spPr>
          <a:xfrm>
            <a:off x="4664968" y="6192094"/>
            <a:ext cx="1302612" cy="416626"/>
          </a:xfrm>
          <a:prstGeom prst="rect">
            <a:avLst/>
          </a:prstGeom>
          <a:solidFill>
            <a:srgbClr val="0070C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tomcat1</a:t>
            </a:r>
          </a:p>
          <a:p>
            <a:pPr algn="ctr"/>
            <a:r>
              <a:rPr lang="en-US" altLang="ko-KR" sz="900" dirty="0">
                <a:solidFill>
                  <a:schemeClr val="bg1"/>
                </a:solidFill>
              </a:rPr>
              <a:t>192.168.0.61</a:t>
            </a:r>
            <a:endParaRPr lang="ko-KR" altLang="en-US" sz="9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3B2EA91-1D2A-BF48-6F94-8E2029BC6195}"/>
              </a:ext>
            </a:extLst>
          </p:cNvPr>
          <p:cNvSpPr txBox="1"/>
          <p:nvPr/>
        </p:nvSpPr>
        <p:spPr>
          <a:xfrm>
            <a:off x="7435124" y="6124876"/>
            <a:ext cx="239360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rgbClr val="C00000"/>
                </a:solidFill>
              </a:rPr>
              <a:t>1. </a:t>
            </a:r>
            <a:r>
              <a:rPr lang="ko-KR" altLang="en-US" sz="900" dirty="0" err="1">
                <a:solidFill>
                  <a:srgbClr val="C00000"/>
                </a:solidFill>
              </a:rPr>
              <a:t>넥사크로</a:t>
            </a:r>
            <a:r>
              <a:rPr lang="ko-KR" altLang="en-US" sz="900" dirty="0">
                <a:solidFill>
                  <a:srgbClr val="C00000"/>
                </a:solidFill>
              </a:rPr>
              <a:t> 빌드 결과물을 </a:t>
            </a:r>
            <a:r>
              <a:rPr lang="en-US" altLang="ko-KR" sz="900" dirty="0">
                <a:solidFill>
                  <a:srgbClr val="C00000"/>
                </a:solidFill>
              </a:rPr>
              <a:t>war</a:t>
            </a:r>
            <a:r>
              <a:rPr lang="ko-KR" altLang="en-US" sz="900" dirty="0">
                <a:solidFill>
                  <a:srgbClr val="C00000"/>
                </a:solidFill>
              </a:rPr>
              <a:t>에 포함</a:t>
            </a:r>
            <a:endParaRPr lang="en-US" altLang="ko-KR" sz="900" dirty="0">
              <a:solidFill>
                <a:srgbClr val="C00000"/>
              </a:solidFill>
            </a:endParaRPr>
          </a:p>
          <a:p>
            <a:r>
              <a:rPr lang="en-US" altLang="ko-KR" sz="900" dirty="0">
                <a:solidFill>
                  <a:srgbClr val="C00000"/>
                </a:solidFill>
              </a:rPr>
              <a:t>2. </a:t>
            </a:r>
            <a:r>
              <a:rPr lang="en-US" altLang="ko-KR" sz="900" dirty="0" err="1">
                <a:solidFill>
                  <a:srgbClr val="C00000"/>
                </a:solidFill>
              </a:rPr>
              <a:t>Openssh</a:t>
            </a:r>
            <a:r>
              <a:rPr lang="ko-KR" altLang="en-US" sz="900" dirty="0">
                <a:solidFill>
                  <a:srgbClr val="C00000"/>
                </a:solidFill>
              </a:rPr>
              <a:t> 로 </a:t>
            </a:r>
            <a:r>
              <a:rPr lang="en-US" altLang="ko-KR" sz="900" dirty="0">
                <a:solidFill>
                  <a:srgbClr val="C00000"/>
                </a:solidFill>
              </a:rPr>
              <a:t>war </a:t>
            </a:r>
            <a:r>
              <a:rPr lang="ko-KR" altLang="en-US" sz="900" dirty="0">
                <a:solidFill>
                  <a:srgbClr val="C00000"/>
                </a:solidFill>
              </a:rPr>
              <a:t>파일 전달 </a:t>
            </a:r>
            <a:r>
              <a:rPr lang="en-US" altLang="ko-KR" sz="900" dirty="0">
                <a:solidFill>
                  <a:srgbClr val="C00000"/>
                </a:solidFill>
              </a:rPr>
              <a:t>(</a:t>
            </a:r>
            <a:r>
              <a:rPr lang="ko-KR" altLang="en-US" sz="900" dirty="0">
                <a:solidFill>
                  <a:srgbClr val="C00000"/>
                </a:solidFill>
              </a:rPr>
              <a:t>포트 </a:t>
            </a:r>
            <a:r>
              <a:rPr lang="en-US" altLang="ko-KR" sz="900" dirty="0">
                <a:solidFill>
                  <a:srgbClr val="C00000"/>
                </a:solidFill>
              </a:rPr>
              <a:t>22022)</a:t>
            </a:r>
          </a:p>
          <a:p>
            <a:r>
              <a:rPr lang="en-US" altLang="ko-KR" sz="900" dirty="0">
                <a:solidFill>
                  <a:srgbClr val="C00000"/>
                </a:solidFill>
              </a:rPr>
              <a:t>3. </a:t>
            </a:r>
            <a:r>
              <a:rPr lang="ko-KR" altLang="en-US" sz="900" dirty="0" err="1">
                <a:solidFill>
                  <a:srgbClr val="C00000"/>
                </a:solidFill>
              </a:rPr>
              <a:t>톰캣</a:t>
            </a:r>
            <a:r>
              <a:rPr lang="ko-KR" altLang="en-US" sz="900" dirty="0">
                <a:solidFill>
                  <a:srgbClr val="C00000"/>
                </a:solidFill>
              </a:rPr>
              <a:t> 중지 </a:t>
            </a:r>
            <a:r>
              <a:rPr lang="en-US" altLang="ko-KR" sz="900" dirty="0">
                <a:solidFill>
                  <a:srgbClr val="C00000"/>
                </a:solidFill>
              </a:rPr>
              <a:t>-&gt;</a:t>
            </a:r>
            <a:r>
              <a:rPr lang="ko-KR" altLang="en-US" sz="900" dirty="0">
                <a:solidFill>
                  <a:srgbClr val="C00000"/>
                </a:solidFill>
              </a:rPr>
              <a:t> </a:t>
            </a:r>
            <a:r>
              <a:rPr lang="en-US" altLang="ko-KR" sz="900" dirty="0">
                <a:solidFill>
                  <a:srgbClr val="C00000"/>
                </a:solidFill>
              </a:rPr>
              <a:t>war </a:t>
            </a:r>
            <a:r>
              <a:rPr lang="ko-KR" altLang="en-US" sz="900" dirty="0">
                <a:solidFill>
                  <a:srgbClr val="C00000"/>
                </a:solidFill>
              </a:rPr>
              <a:t>교체 </a:t>
            </a:r>
            <a:r>
              <a:rPr lang="en-US" altLang="ko-KR" sz="900" dirty="0">
                <a:solidFill>
                  <a:srgbClr val="C00000"/>
                </a:solidFill>
              </a:rPr>
              <a:t>-&gt; </a:t>
            </a:r>
            <a:r>
              <a:rPr lang="ko-KR" altLang="en-US" sz="900" dirty="0" err="1">
                <a:solidFill>
                  <a:srgbClr val="C00000"/>
                </a:solidFill>
              </a:rPr>
              <a:t>톰캣</a:t>
            </a:r>
            <a:r>
              <a:rPr lang="ko-KR" altLang="en-US" sz="900" dirty="0">
                <a:solidFill>
                  <a:srgbClr val="C00000"/>
                </a:solidFill>
              </a:rPr>
              <a:t> </a:t>
            </a:r>
            <a:r>
              <a:rPr lang="ko-KR" altLang="en-US" sz="900" dirty="0" err="1">
                <a:solidFill>
                  <a:srgbClr val="C00000"/>
                </a:solidFill>
              </a:rPr>
              <a:t>재기동</a:t>
            </a:r>
            <a:endParaRPr lang="ko-KR" altLang="en-US" sz="900" dirty="0">
              <a:solidFill>
                <a:srgbClr val="C00000"/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F3D5D1A-78C4-FF3A-5877-53FEE17D36F2}"/>
              </a:ext>
            </a:extLst>
          </p:cNvPr>
          <p:cNvSpPr/>
          <p:nvPr/>
        </p:nvSpPr>
        <p:spPr>
          <a:xfrm>
            <a:off x="5068896" y="4029643"/>
            <a:ext cx="1595232" cy="3869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>
                <a:solidFill>
                  <a:sysClr val="windowText" lastClr="000000"/>
                </a:solidFill>
              </a:rPr>
              <a:t>프론트엔드</a:t>
            </a:r>
            <a:r>
              <a:rPr lang="ko-KR" altLang="en-US" sz="1100" dirty="0">
                <a:solidFill>
                  <a:sysClr val="windowText" lastClr="000000"/>
                </a:solidFill>
              </a:rPr>
              <a:t> 빌드</a:t>
            </a:r>
            <a:endParaRPr lang="en-US" altLang="ko-KR" sz="1100" dirty="0">
              <a:solidFill>
                <a:sysClr val="windowText" lastClr="000000"/>
              </a:solidFill>
            </a:endParaRPr>
          </a:p>
          <a:p>
            <a:pPr algn="ctr"/>
            <a:r>
              <a:rPr lang="en-US" altLang="ko-KR" sz="1100" dirty="0">
                <a:solidFill>
                  <a:sysClr val="windowText" lastClr="000000"/>
                </a:solidFill>
              </a:rPr>
              <a:t>(</a:t>
            </a:r>
            <a:r>
              <a:rPr lang="ko-KR" altLang="en-US" sz="1100" dirty="0" err="1">
                <a:solidFill>
                  <a:sysClr val="windowText" lastClr="000000"/>
                </a:solidFill>
              </a:rPr>
              <a:t>넥사크로</a:t>
            </a:r>
            <a:r>
              <a:rPr lang="en-US" altLang="ko-KR" sz="1100" dirty="0">
                <a:solidFill>
                  <a:sysClr val="windowText" lastClr="000000"/>
                </a:solidFill>
              </a:rPr>
              <a:t>)</a:t>
            </a:r>
            <a:endParaRPr lang="ko-KR" altLang="en-US" sz="1100" dirty="0">
              <a:solidFill>
                <a:sysClr val="windowText" lastClr="000000"/>
              </a:solidFill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2C3CC93E-208A-CA03-A1D0-C5849574C1F6}"/>
              </a:ext>
            </a:extLst>
          </p:cNvPr>
          <p:cNvSpPr/>
          <p:nvPr/>
        </p:nvSpPr>
        <p:spPr>
          <a:xfrm>
            <a:off x="5068894" y="4647878"/>
            <a:ext cx="1595232" cy="3645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>
                <a:solidFill>
                  <a:sysClr val="windowText" lastClr="000000"/>
                </a:solidFill>
              </a:rPr>
              <a:t>백엔드</a:t>
            </a:r>
            <a:r>
              <a:rPr lang="ko-KR" altLang="en-US" sz="1100" dirty="0">
                <a:solidFill>
                  <a:sysClr val="windowText" lastClr="000000"/>
                </a:solidFill>
              </a:rPr>
              <a:t> 빌드</a:t>
            </a:r>
            <a:endParaRPr lang="en-US" altLang="ko-KR" sz="1100" dirty="0">
              <a:solidFill>
                <a:sysClr val="windowText" lastClr="000000"/>
              </a:solidFill>
            </a:endParaRPr>
          </a:p>
          <a:p>
            <a:pPr algn="ctr"/>
            <a:r>
              <a:rPr lang="en-US" altLang="ko-KR" sz="1100" dirty="0">
                <a:solidFill>
                  <a:sysClr val="windowText" lastClr="000000"/>
                </a:solidFill>
              </a:rPr>
              <a:t>(war)</a:t>
            </a:r>
            <a:endParaRPr lang="ko-KR" altLang="en-US" sz="1100" dirty="0">
              <a:solidFill>
                <a:sysClr val="windowText" lastClr="000000"/>
              </a:solidFill>
            </a:endParaRPr>
          </a:p>
        </p:txBody>
      </p: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FEEADA14-385B-A86D-4121-26A7A35C8F88}"/>
              </a:ext>
            </a:extLst>
          </p:cNvPr>
          <p:cNvCxnSpPr>
            <a:stCxn id="51" idx="2"/>
            <a:endCxn id="52" idx="0"/>
          </p:cNvCxnSpPr>
          <p:nvPr/>
        </p:nvCxnSpPr>
        <p:spPr>
          <a:xfrm flipH="1">
            <a:off x="5866510" y="4416576"/>
            <a:ext cx="2" cy="231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65101302-7BB0-C0C9-8718-2377C32E3EEC}"/>
              </a:ext>
            </a:extLst>
          </p:cNvPr>
          <p:cNvSpPr/>
          <p:nvPr/>
        </p:nvSpPr>
        <p:spPr>
          <a:xfrm>
            <a:off x="5068894" y="5236427"/>
            <a:ext cx="1595232" cy="3645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ysClr val="windowText" lastClr="000000"/>
                </a:solidFill>
              </a:rPr>
              <a:t>배포</a:t>
            </a:r>
          </a:p>
        </p:txBody>
      </p:sp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48970AB4-6863-49A3-35D7-E28B09807010}"/>
              </a:ext>
            </a:extLst>
          </p:cNvPr>
          <p:cNvCxnSpPr>
            <a:stCxn id="52" idx="2"/>
            <a:endCxn id="55" idx="0"/>
          </p:cNvCxnSpPr>
          <p:nvPr/>
        </p:nvCxnSpPr>
        <p:spPr>
          <a:xfrm>
            <a:off x="5866510" y="5012393"/>
            <a:ext cx="0" cy="224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화살표 연결선 60">
            <a:extLst>
              <a:ext uri="{FF2B5EF4-FFF2-40B4-BE49-F238E27FC236}">
                <a16:creationId xmlns:a16="http://schemas.microsoft.com/office/drawing/2014/main" id="{0091373D-214D-A655-535A-9058C9864E5C}"/>
              </a:ext>
            </a:extLst>
          </p:cNvPr>
          <p:cNvCxnSpPr>
            <a:cxnSpLocks/>
          </p:cNvCxnSpPr>
          <p:nvPr/>
        </p:nvCxnSpPr>
        <p:spPr>
          <a:xfrm>
            <a:off x="5866510" y="5635458"/>
            <a:ext cx="0" cy="385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C2D33D8D-E037-4116-EAE5-100619CE13E2}"/>
              </a:ext>
            </a:extLst>
          </p:cNvPr>
          <p:cNvSpPr/>
          <p:nvPr/>
        </p:nvSpPr>
        <p:spPr>
          <a:xfrm>
            <a:off x="6105128" y="6180726"/>
            <a:ext cx="1302612" cy="416626"/>
          </a:xfrm>
          <a:prstGeom prst="rect">
            <a:avLst/>
          </a:prstGeom>
          <a:solidFill>
            <a:srgbClr val="0070C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tomcat2</a:t>
            </a:r>
          </a:p>
          <a:p>
            <a:pPr algn="ctr"/>
            <a:r>
              <a:rPr lang="en-US" altLang="ko-KR" sz="900" dirty="0">
                <a:solidFill>
                  <a:schemeClr val="bg1"/>
                </a:solidFill>
              </a:rPr>
              <a:t>192.168.0.62</a:t>
            </a:r>
            <a:endParaRPr lang="ko-KR" altLang="en-US" sz="900" dirty="0">
              <a:solidFill>
                <a:schemeClr val="bg1"/>
              </a:solidFill>
            </a:endParaRPr>
          </a:p>
        </p:txBody>
      </p:sp>
      <p:cxnSp>
        <p:nvCxnSpPr>
          <p:cNvPr id="70" name="직선 연결선 69">
            <a:extLst>
              <a:ext uri="{FF2B5EF4-FFF2-40B4-BE49-F238E27FC236}">
                <a16:creationId xmlns:a16="http://schemas.microsoft.com/office/drawing/2014/main" id="{9B41A745-6359-DD85-0DD7-DFD526275E6B}"/>
              </a:ext>
            </a:extLst>
          </p:cNvPr>
          <p:cNvCxnSpPr>
            <a:cxnSpLocks/>
          </p:cNvCxnSpPr>
          <p:nvPr/>
        </p:nvCxnSpPr>
        <p:spPr>
          <a:xfrm>
            <a:off x="5241032" y="6021288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화살표 연결선 74">
            <a:extLst>
              <a:ext uri="{FF2B5EF4-FFF2-40B4-BE49-F238E27FC236}">
                <a16:creationId xmlns:a16="http://schemas.microsoft.com/office/drawing/2014/main" id="{DF31F9EC-2919-0CC2-02EF-1B9CF0D58981}"/>
              </a:ext>
            </a:extLst>
          </p:cNvPr>
          <p:cNvCxnSpPr/>
          <p:nvPr/>
        </p:nvCxnSpPr>
        <p:spPr>
          <a:xfrm>
            <a:off x="5241032" y="6021288"/>
            <a:ext cx="0" cy="159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화살표 연결선 75">
            <a:extLst>
              <a:ext uri="{FF2B5EF4-FFF2-40B4-BE49-F238E27FC236}">
                <a16:creationId xmlns:a16="http://schemas.microsoft.com/office/drawing/2014/main" id="{3C3BF8FE-54BE-75E9-E77B-D1F88452869A}"/>
              </a:ext>
            </a:extLst>
          </p:cNvPr>
          <p:cNvCxnSpPr/>
          <p:nvPr/>
        </p:nvCxnSpPr>
        <p:spPr>
          <a:xfrm>
            <a:off x="6609184" y="6021288"/>
            <a:ext cx="0" cy="159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29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AF81C-D265-4E5D-8FE0-895738DA3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3">
            <a:extLst>
              <a:ext uri="{FF2B5EF4-FFF2-40B4-BE49-F238E27FC236}">
                <a16:creationId xmlns:a16="http://schemas.microsoft.com/office/drawing/2014/main" id="{1744DE1F-BED7-5F0E-2B4C-CF1550E98939}"/>
              </a:ext>
            </a:extLst>
          </p:cNvPr>
          <p:cNvSpPr txBox="1">
            <a:spLocks/>
          </p:cNvSpPr>
          <p:nvPr/>
        </p:nvSpPr>
        <p:spPr bwMode="auto">
          <a:xfrm>
            <a:off x="272477" y="211138"/>
            <a:ext cx="5539283" cy="338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2000" b="1" dirty="0" err="1"/>
              <a:t>Gitea</a:t>
            </a:r>
            <a:endParaRPr lang="ko-KR" altLang="en-US" sz="2000" b="1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9FA2E92B-713A-C863-6086-3A0C170BB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492" y="836712"/>
            <a:ext cx="9145016" cy="609397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/>
              <a:t>설치 서버 </a:t>
            </a:r>
            <a:r>
              <a:rPr lang="en-US" altLang="ko-KR" sz="1200" dirty="0"/>
              <a:t>: 192.168.0.64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/>
              <a:t>설치 위치 </a:t>
            </a:r>
            <a:r>
              <a:rPr lang="en-US" altLang="ko-KR" sz="1200" dirty="0"/>
              <a:t>: C:\Gitea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/>
              <a:t>동작 방식 </a:t>
            </a:r>
            <a:r>
              <a:rPr lang="en-US" altLang="ko-KR" sz="1200" dirty="0"/>
              <a:t>: </a:t>
            </a:r>
            <a:r>
              <a:rPr lang="ko-KR" altLang="en-US" sz="1200" dirty="0"/>
              <a:t>윈도우 서비스 등록</a:t>
            </a: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200" dirty="0"/>
              <a:t>SSL : C:\Gitea\SSL </a:t>
            </a:r>
            <a:r>
              <a:rPr lang="ko-KR" altLang="en-US" sz="1200" dirty="0"/>
              <a:t>디렉토리에 사설 인증서 적용함 </a:t>
            </a: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200" dirty="0"/>
              <a:t>URL : </a:t>
            </a:r>
            <a:r>
              <a:rPr lang="en-US" altLang="ko-KR" sz="1200" dirty="0">
                <a:hlinkClick r:id="rId2"/>
              </a:rPr>
              <a:t>https://192.168.0.64:3000/</a:t>
            </a: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/>
              <a:t>관리자 계정 </a:t>
            </a:r>
            <a:r>
              <a:rPr lang="en-US" altLang="ko-KR" sz="1200" dirty="0"/>
              <a:t>: admin / </a:t>
            </a:r>
            <a:r>
              <a:rPr lang="ko-KR" altLang="en-US" sz="1200" dirty="0"/>
              <a:t>산일</a:t>
            </a:r>
            <a:r>
              <a:rPr lang="en-US" altLang="ko-KR" sz="1200" dirty="0"/>
              <a:t>1!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200" dirty="0" err="1"/>
              <a:t>gitea</a:t>
            </a:r>
            <a:r>
              <a:rPr lang="en-US" altLang="ko-KR" sz="1200" dirty="0"/>
              <a:t> </a:t>
            </a:r>
            <a:r>
              <a:rPr lang="ko-KR" altLang="en-US" sz="1200" dirty="0"/>
              <a:t>라는 윈도우 계정 생성함 </a:t>
            </a: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200" dirty="0"/>
              <a:t>MSSQL : 127.0.0.1/</a:t>
            </a:r>
            <a:r>
              <a:rPr lang="en-US" altLang="ko-KR" sz="1200" dirty="0" err="1"/>
              <a:t>gitea</a:t>
            </a:r>
            <a:r>
              <a:rPr lang="en-US" altLang="ko-KR" sz="1200" dirty="0"/>
              <a:t>  (</a:t>
            </a:r>
            <a:r>
              <a:rPr lang="en-US" altLang="ko-KR" sz="1200" dirty="0" err="1"/>
              <a:t>gitea</a:t>
            </a:r>
            <a:r>
              <a:rPr lang="en-US" altLang="ko-KR" sz="1200" dirty="0"/>
              <a:t> / </a:t>
            </a:r>
            <a:r>
              <a:rPr lang="ko-KR" altLang="en-US" sz="1200" dirty="0"/>
              <a:t>산일</a:t>
            </a:r>
            <a:r>
              <a:rPr lang="en-US" altLang="ko-KR" sz="1200"/>
              <a:t>1!)</a:t>
            </a: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buFontTx/>
              <a:buChar char="-"/>
            </a:pPr>
            <a:endParaRPr lang="en-US" altLang="ko-KR" sz="1200" dirty="0"/>
          </a:p>
          <a:p>
            <a:pPr marL="171450" indent="-171450">
              <a:buFontTx/>
              <a:buChar char="-"/>
            </a:pPr>
            <a:endParaRPr lang="en-US" altLang="ko-KR" sz="1200" dirty="0"/>
          </a:p>
          <a:p>
            <a:pPr marL="171450" indent="-171450">
              <a:buFontTx/>
              <a:buChar char="-"/>
            </a:pPr>
            <a:endParaRPr lang="en-US" altLang="ko-KR" sz="1200" dirty="0"/>
          </a:p>
          <a:p>
            <a:pPr marL="171450" indent="-171450">
              <a:buFontTx/>
              <a:buChar char="-"/>
            </a:pPr>
            <a:endParaRPr lang="en-US" altLang="ko-KR" sz="12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D088B1A-8710-9733-20FF-E8E3E96EB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63" y="3400400"/>
            <a:ext cx="4209561" cy="335699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2BFF47F-E9DD-E872-4244-404D192DA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955280"/>
            <a:ext cx="3891339" cy="332532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5A4A416-B5F2-A89E-6704-E22C170232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2999" y="906546"/>
            <a:ext cx="3314897" cy="187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36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14C1E-535A-67B6-025B-3DE8D0AB8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3">
            <a:extLst>
              <a:ext uri="{FF2B5EF4-FFF2-40B4-BE49-F238E27FC236}">
                <a16:creationId xmlns:a16="http://schemas.microsoft.com/office/drawing/2014/main" id="{3432A837-34B5-8402-563E-3B1BDC446C5B}"/>
              </a:ext>
            </a:extLst>
          </p:cNvPr>
          <p:cNvSpPr txBox="1">
            <a:spLocks/>
          </p:cNvSpPr>
          <p:nvPr/>
        </p:nvSpPr>
        <p:spPr bwMode="auto">
          <a:xfrm>
            <a:off x="272477" y="211138"/>
            <a:ext cx="5539283" cy="338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2000" b="1" dirty="0" err="1"/>
              <a:t>Gitea</a:t>
            </a:r>
            <a:endParaRPr lang="ko-KR" altLang="en-US" sz="2000" b="1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BAB3D880-3EB1-33E6-3031-CEDE795D5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492" y="836712"/>
            <a:ext cx="9145016" cy="553997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200" dirty="0"/>
              <a:t>MES </a:t>
            </a:r>
            <a:r>
              <a:rPr lang="ko-KR" altLang="en-US" sz="1200" dirty="0"/>
              <a:t>조직 생성</a:t>
            </a: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200" dirty="0"/>
              <a:t>SANIL-MES-plus </a:t>
            </a:r>
            <a:r>
              <a:rPr lang="ko-KR" altLang="en-US" sz="1200" dirty="0"/>
              <a:t>저장소 생성 </a:t>
            </a: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200" dirty="0"/>
              <a:t>main </a:t>
            </a:r>
            <a:r>
              <a:rPr lang="ko-KR" altLang="en-US" sz="1200" dirty="0" err="1"/>
              <a:t>브랜치는</a:t>
            </a:r>
            <a:r>
              <a:rPr lang="ko-KR" altLang="en-US" sz="1200" dirty="0"/>
              <a:t> </a:t>
            </a:r>
            <a:r>
              <a:rPr lang="en-US" altLang="ko-KR" sz="1200" dirty="0"/>
              <a:t>push </a:t>
            </a:r>
            <a:r>
              <a:rPr lang="ko-KR" altLang="en-US" sz="1200" dirty="0"/>
              <a:t>금지 </a:t>
            </a:r>
            <a:r>
              <a:rPr lang="en-US" altLang="ko-KR" sz="1200" dirty="0"/>
              <a:t>(PR</a:t>
            </a:r>
            <a:r>
              <a:rPr lang="ko-KR" altLang="en-US" sz="1200" dirty="0"/>
              <a:t>만 허용</a:t>
            </a:r>
            <a:r>
              <a:rPr lang="en-US" altLang="ko-KR" sz="1200" dirty="0"/>
              <a:t>)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200" dirty="0"/>
              <a:t>dev </a:t>
            </a:r>
            <a:r>
              <a:rPr lang="ko-KR" altLang="en-US" sz="1200" dirty="0" err="1"/>
              <a:t>브랜치는</a:t>
            </a:r>
            <a:r>
              <a:rPr lang="ko-KR" altLang="en-US" sz="1200" dirty="0"/>
              <a:t> </a:t>
            </a:r>
            <a:r>
              <a:rPr lang="en-US" altLang="ko-KR" sz="1200" dirty="0"/>
              <a:t>push </a:t>
            </a:r>
            <a:r>
              <a:rPr lang="ko-KR" altLang="en-US" sz="1200" dirty="0"/>
              <a:t>허용</a:t>
            </a: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buFontTx/>
              <a:buChar char="-"/>
            </a:pPr>
            <a:endParaRPr lang="en-US" altLang="ko-KR" sz="1200" dirty="0"/>
          </a:p>
          <a:p>
            <a:pPr marL="171450" indent="-171450">
              <a:buFontTx/>
              <a:buChar char="-"/>
            </a:pPr>
            <a:endParaRPr lang="en-US" altLang="ko-KR" sz="1200" dirty="0"/>
          </a:p>
          <a:p>
            <a:pPr marL="171450" indent="-171450">
              <a:buFontTx/>
              <a:buChar char="-"/>
            </a:pPr>
            <a:endParaRPr lang="en-US" altLang="ko-KR" sz="1200" dirty="0"/>
          </a:p>
          <a:p>
            <a:pPr marL="171450" indent="-171450">
              <a:buFontTx/>
              <a:buChar char="-"/>
            </a:pPr>
            <a:endParaRPr lang="en-US" altLang="ko-KR" sz="12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A590FF6-5F58-F2B2-409A-9225911F9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71" y="2492896"/>
            <a:ext cx="5307689" cy="2088233"/>
          </a:xfrm>
          <a:prstGeom prst="rect">
            <a:avLst/>
          </a:prstGeom>
          <a:scene3d>
            <a:camera prst="orthographicFront"/>
            <a:lightRig rig="threePt" dir="t"/>
          </a:scene3d>
          <a:sp3d contourW="6350"/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2AEC21D-D7F7-0280-9216-EC04E5C3A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269" y="286487"/>
            <a:ext cx="3261682" cy="2780928"/>
          </a:xfrm>
          <a:prstGeom prst="rect">
            <a:avLst/>
          </a:prstGeom>
          <a:scene3d>
            <a:camera prst="orthographicFront"/>
            <a:lightRig rig="threePt" dir="t"/>
          </a:scene3d>
          <a:sp3d contourW="6350"/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F7DCAA2-BA4F-4E91-7860-27A0E1A54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140" y="3191202"/>
            <a:ext cx="3240360" cy="3136213"/>
          </a:xfrm>
          <a:prstGeom prst="rect">
            <a:avLst/>
          </a:prstGeom>
          <a:scene3d>
            <a:camera prst="orthographicFront"/>
            <a:lightRig rig="threePt" dir="t"/>
          </a:scene3d>
          <a:sp3d contourW="6350"/>
        </p:spPr>
      </p:pic>
    </p:spTree>
    <p:extLst>
      <p:ext uri="{BB962C8B-B14F-4D97-AF65-F5344CB8AC3E}">
        <p14:creationId xmlns:p14="http://schemas.microsoft.com/office/powerpoint/2010/main" val="318145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BFEE2-29A1-F751-44E9-B7D26DDF3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3">
            <a:extLst>
              <a:ext uri="{FF2B5EF4-FFF2-40B4-BE49-F238E27FC236}">
                <a16:creationId xmlns:a16="http://schemas.microsoft.com/office/drawing/2014/main" id="{B4639F0B-4EF8-2A70-2CC3-35860118CB0A}"/>
              </a:ext>
            </a:extLst>
          </p:cNvPr>
          <p:cNvSpPr txBox="1">
            <a:spLocks/>
          </p:cNvSpPr>
          <p:nvPr/>
        </p:nvSpPr>
        <p:spPr bwMode="auto">
          <a:xfrm>
            <a:off x="272477" y="211138"/>
            <a:ext cx="5539283" cy="338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2000" b="1" dirty="0" err="1"/>
              <a:t>Gitea</a:t>
            </a:r>
            <a:endParaRPr lang="ko-KR" altLang="en-US" sz="2000" b="1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FA88AAD6-72F4-74E4-1D45-2AE111AA5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492" y="836712"/>
            <a:ext cx="9145016" cy="553997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/>
              <a:t>사설인증서 적용                                           </a:t>
            </a:r>
            <a:r>
              <a:rPr lang="en-US" altLang="ko-KR" sz="1200" dirty="0"/>
              <a:t>- </a:t>
            </a:r>
            <a:r>
              <a:rPr lang="ko-KR" altLang="en-US" sz="1200" dirty="0"/>
              <a:t>개발자 </a:t>
            </a:r>
            <a:r>
              <a:rPr lang="en-US" altLang="ko-KR" sz="1200" dirty="0"/>
              <a:t>pc</a:t>
            </a:r>
            <a:r>
              <a:rPr lang="ko-KR" altLang="en-US" sz="1200" dirty="0"/>
              <a:t>에 사설인증서 적용 필요 </a:t>
            </a:r>
            <a:r>
              <a:rPr lang="en-US" altLang="ko-KR" sz="1200" dirty="0"/>
              <a:t>(</a:t>
            </a:r>
            <a:r>
              <a:rPr lang="ko-KR" altLang="en-US" sz="1200" dirty="0" err="1"/>
              <a:t>신뢰할수</a:t>
            </a:r>
            <a:r>
              <a:rPr lang="ko-KR" altLang="en-US" sz="1200" dirty="0"/>
              <a:t> 있는 루트 인증 기관</a:t>
            </a:r>
            <a:r>
              <a:rPr lang="en-US" altLang="ko-KR" sz="12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200" dirty="0"/>
              <a:t>                                                                     </a:t>
            </a:r>
            <a:r>
              <a:rPr lang="en-US" altLang="ko-KR" sz="1200" dirty="0">
                <a:sym typeface="Wingdings" panose="05000000000000000000" pitchFamily="2" charset="2"/>
              </a:rPr>
              <a:t> 192.168.0.64 </a:t>
            </a:r>
            <a:r>
              <a:rPr lang="ko-KR" altLang="en-US" sz="1200" dirty="0">
                <a:sym typeface="Wingdings" panose="05000000000000000000" pitchFamily="2" charset="2"/>
              </a:rPr>
              <a:t>서버의 </a:t>
            </a:r>
            <a:r>
              <a:rPr lang="en-US" altLang="ko-KR" sz="1200" dirty="0">
                <a:sym typeface="Wingdings" panose="05000000000000000000" pitchFamily="2" charset="2"/>
              </a:rPr>
              <a:t>C:\Gitea\ssl\rootCA.crt </a:t>
            </a:r>
            <a:r>
              <a:rPr lang="ko-KR" altLang="en-US" sz="1200" dirty="0">
                <a:sym typeface="Wingdings" panose="05000000000000000000" pitchFamily="2" charset="2"/>
              </a:rPr>
              <a:t>등록</a:t>
            </a: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>
              <a:lnSpc>
                <a:spcPct val="150000"/>
              </a:lnSpc>
            </a:pPr>
            <a:endParaRPr lang="en-US" altLang="ko-KR" sz="1200" dirty="0"/>
          </a:p>
          <a:p>
            <a:pPr>
              <a:lnSpc>
                <a:spcPct val="150000"/>
              </a:lnSpc>
            </a:pPr>
            <a:endParaRPr lang="en-US" altLang="ko-KR" sz="1200" dirty="0"/>
          </a:p>
          <a:p>
            <a:pPr>
              <a:lnSpc>
                <a:spcPct val="150000"/>
              </a:lnSpc>
            </a:pPr>
            <a:endParaRPr lang="en-US" altLang="ko-KR" sz="1200" dirty="0"/>
          </a:p>
          <a:p>
            <a:pPr>
              <a:lnSpc>
                <a:spcPct val="150000"/>
              </a:lnSpc>
            </a:pPr>
            <a:endParaRPr lang="en-US" altLang="ko-KR" sz="1200" dirty="0"/>
          </a:p>
          <a:p>
            <a:pPr>
              <a:lnSpc>
                <a:spcPct val="150000"/>
              </a:lnSpc>
            </a:pPr>
            <a:endParaRPr lang="en-US" altLang="ko-KR" sz="1200" dirty="0"/>
          </a:p>
          <a:p>
            <a:pPr>
              <a:lnSpc>
                <a:spcPct val="150000"/>
              </a:lnSpc>
            </a:pPr>
            <a:endParaRPr lang="en-US" altLang="ko-KR" sz="1200" dirty="0"/>
          </a:p>
          <a:p>
            <a:pPr>
              <a:lnSpc>
                <a:spcPct val="150000"/>
              </a:lnSpc>
            </a:pPr>
            <a:endParaRPr lang="en-US" altLang="ko-KR" sz="1200" dirty="0"/>
          </a:p>
          <a:p>
            <a:pPr>
              <a:lnSpc>
                <a:spcPct val="150000"/>
              </a:lnSpc>
            </a:pPr>
            <a:endParaRPr lang="en-US" altLang="ko-KR" sz="1200" dirty="0"/>
          </a:p>
          <a:p>
            <a:pPr>
              <a:lnSpc>
                <a:spcPct val="150000"/>
              </a:lnSpc>
            </a:pPr>
            <a:endParaRPr lang="en-US" altLang="ko-KR" sz="1200" dirty="0"/>
          </a:p>
          <a:p>
            <a:pPr>
              <a:lnSpc>
                <a:spcPct val="150000"/>
              </a:lnSpc>
            </a:pPr>
            <a:endParaRPr lang="en-US" altLang="ko-KR" sz="1200" dirty="0"/>
          </a:p>
          <a:p>
            <a:pPr marL="171450" indent="-171450">
              <a:buFontTx/>
              <a:buChar char="-"/>
            </a:pPr>
            <a:endParaRPr lang="en-US" altLang="ko-KR" sz="1200" dirty="0"/>
          </a:p>
          <a:p>
            <a:pPr marL="171450" indent="-171450">
              <a:buFontTx/>
              <a:buChar char="-"/>
            </a:pPr>
            <a:endParaRPr lang="en-US" altLang="ko-KR" sz="1200" dirty="0"/>
          </a:p>
          <a:p>
            <a:pPr marL="171450" indent="-171450">
              <a:buFontTx/>
              <a:buChar char="-"/>
            </a:pPr>
            <a:endParaRPr lang="en-US" altLang="ko-KR" sz="1200" dirty="0"/>
          </a:p>
          <a:p>
            <a:pPr marL="171450" indent="-171450">
              <a:buFontTx/>
              <a:buChar char="-"/>
            </a:pPr>
            <a:endParaRPr lang="en-US" altLang="ko-KR" sz="12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23B83CA-FF65-6ED5-9D42-E729960EA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20" y="1556792"/>
            <a:ext cx="2301696" cy="2806063"/>
          </a:xfrm>
          <a:prstGeom prst="rect">
            <a:avLst/>
          </a:prstGeom>
          <a:scene3d>
            <a:camera prst="orthographicFront"/>
            <a:lightRig rig="threePt" dir="t"/>
          </a:scene3d>
          <a:sp3d contourW="6350"/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6732780-2391-4492-42C4-452DDC754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888" y="1700808"/>
            <a:ext cx="5064167" cy="3215258"/>
          </a:xfrm>
          <a:prstGeom prst="rect">
            <a:avLst/>
          </a:prstGeom>
          <a:scene3d>
            <a:camera prst="orthographicFront"/>
            <a:lightRig rig="threePt" dir="t"/>
          </a:scene3d>
          <a:sp3d contourW="6350"/>
        </p:spPr>
      </p:pic>
    </p:spTree>
    <p:extLst>
      <p:ext uri="{BB962C8B-B14F-4D97-AF65-F5344CB8AC3E}">
        <p14:creationId xmlns:p14="http://schemas.microsoft.com/office/powerpoint/2010/main" val="2587418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955D9-B441-3D84-D726-E7330759A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3">
            <a:extLst>
              <a:ext uri="{FF2B5EF4-FFF2-40B4-BE49-F238E27FC236}">
                <a16:creationId xmlns:a16="http://schemas.microsoft.com/office/drawing/2014/main" id="{796D9D7F-E9F9-34C9-62DD-581734DB732F}"/>
              </a:ext>
            </a:extLst>
          </p:cNvPr>
          <p:cNvSpPr txBox="1">
            <a:spLocks/>
          </p:cNvSpPr>
          <p:nvPr/>
        </p:nvSpPr>
        <p:spPr bwMode="auto">
          <a:xfrm>
            <a:off x="272477" y="211138"/>
            <a:ext cx="5539283" cy="338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2000" b="1" dirty="0"/>
              <a:t>Jenkins</a:t>
            </a:r>
            <a:endParaRPr lang="ko-KR" altLang="en-US" sz="2000" b="1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97870B50-7DB6-8AD2-C700-E8F4A4555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492" y="836712"/>
            <a:ext cx="9145016" cy="553997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/>
              <a:t>설치 서버 </a:t>
            </a:r>
            <a:r>
              <a:rPr lang="en-US" altLang="ko-KR" sz="1200" dirty="0"/>
              <a:t>: 192.168.0.64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/>
              <a:t>설치 위치 </a:t>
            </a:r>
            <a:r>
              <a:rPr lang="en-US" altLang="ko-KR" sz="1200" dirty="0"/>
              <a:t>: C:\Program Files\Jenkins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/>
              <a:t>동작 방식 </a:t>
            </a:r>
            <a:r>
              <a:rPr lang="en-US" altLang="ko-KR" sz="1200" dirty="0"/>
              <a:t>: </a:t>
            </a:r>
            <a:r>
              <a:rPr lang="ko-KR" altLang="en-US" sz="1200" dirty="0"/>
              <a:t>윈도우 서비스 등록</a:t>
            </a: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200" dirty="0"/>
              <a:t>SSL : C:\Gitea\SSL </a:t>
            </a:r>
            <a:r>
              <a:rPr lang="ko-KR" altLang="en-US" sz="1200" dirty="0"/>
              <a:t>디렉토리의 사설 인증서 사용함</a:t>
            </a: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200" dirty="0"/>
              <a:t>URL : </a:t>
            </a:r>
            <a:r>
              <a:rPr lang="en-US" altLang="ko-KR" sz="1200" dirty="0">
                <a:hlinkClick r:id="rId2"/>
              </a:rPr>
              <a:t>https://192.168.0.64:4000/</a:t>
            </a: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/>
              <a:t>관리자 계정 </a:t>
            </a:r>
            <a:r>
              <a:rPr lang="en-US" altLang="ko-KR" sz="1200" dirty="0"/>
              <a:t>: admin / </a:t>
            </a:r>
            <a:r>
              <a:rPr lang="ko-KR" altLang="en-US" sz="1200" dirty="0"/>
              <a:t>산일</a:t>
            </a:r>
            <a:r>
              <a:rPr lang="en-US" altLang="ko-KR" sz="1200" dirty="0"/>
              <a:t>1! </a:t>
            </a:r>
            <a:r>
              <a:rPr lang="ko-KR" altLang="en-US" sz="1200" dirty="0"/>
              <a:t> </a:t>
            </a: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buFontTx/>
              <a:buChar char="-"/>
            </a:pPr>
            <a:endParaRPr lang="en-US" altLang="ko-KR" sz="1200" dirty="0"/>
          </a:p>
          <a:p>
            <a:pPr marL="171450" indent="-171450">
              <a:buFontTx/>
              <a:buChar char="-"/>
            </a:pPr>
            <a:endParaRPr lang="en-US" altLang="ko-KR" sz="1200" dirty="0"/>
          </a:p>
          <a:p>
            <a:pPr marL="171450" indent="-171450">
              <a:buFontTx/>
              <a:buChar char="-"/>
            </a:pPr>
            <a:endParaRPr lang="en-US" altLang="ko-KR" sz="1200" dirty="0"/>
          </a:p>
          <a:p>
            <a:pPr marL="171450" indent="-171450">
              <a:buFontTx/>
              <a:buChar char="-"/>
            </a:pPr>
            <a:endParaRPr lang="en-US" altLang="ko-KR" sz="12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96CC677-760F-DD94-B6C5-BC8ABA11B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836712"/>
            <a:ext cx="3622180" cy="202526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9B043E4-3C66-0E24-02B4-5E6E9DEF1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04" y="2955280"/>
            <a:ext cx="3873936" cy="263753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D1B0C64-EC86-2EC9-25F5-D6865F87DB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0409" y="2996952"/>
            <a:ext cx="4267975" cy="294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46876"/>
      </p:ext>
    </p:extLst>
  </p:cSld>
  <p:clrMapOvr>
    <a:masterClrMapping/>
  </p:clrMapOvr>
</p:sld>
</file>

<file path=ppt/theme/theme1.xml><?xml version="1.0" encoding="utf-8"?>
<a:theme xmlns:a="http://schemas.openxmlformats.org/drawingml/2006/main" name="슬라이드 마스터(yhm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7809</TotalTime>
  <Words>1199</Words>
  <Application>Microsoft Office PowerPoint</Application>
  <PresentationFormat>A4 용지(210x297mm)</PresentationFormat>
  <Paragraphs>298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9" baseType="lpstr">
      <vt:lpstr>맑은 고딕</vt:lpstr>
      <vt:lpstr>Arial</vt:lpstr>
      <vt:lpstr>Wingdings</vt:lpstr>
      <vt:lpstr>슬라이드 마스터(yhm)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jack Ha</cp:lastModifiedBy>
  <cp:revision>474</cp:revision>
  <dcterms:created xsi:type="dcterms:W3CDTF">2024-12-11T08:17:40Z</dcterms:created>
  <dcterms:modified xsi:type="dcterms:W3CDTF">2026-03-09T06:09:55Z</dcterms:modified>
</cp:coreProperties>
</file>