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5394960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822960" y="1371600"/>
            <a:ext cx="105156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40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GUARDiA · zioinfo-esn — 멀티테넌트 ESL 전자가격표 통합관리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22960" y="1920240"/>
            <a:ext cx="10515600" cy="1463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1000"/>
              </a:spcAft>
            </a:pPr>
            <a:r>
              <a:rPr sz="44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아키텍처 설계서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5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레거시 ESL 프로젝트 현대화 — 멀티테넌트 전자가격표 통합 관리(HTTPS 운영, v1.1)</a:t>
            </a:r>
          </a:p>
        </p:txBody>
      </p:sp>
      <p:sp>
        <p:nvSpPr>
          <p:cNvPr id="6" name="Rectangle 5"/>
          <p:cNvSpPr/>
          <p:nvPr/>
        </p:nvSpPr>
        <p:spPr>
          <a:xfrm>
            <a:off x="822960" y="4206240"/>
            <a:ext cx="304038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822960" y="4261104"/>
            <a:ext cx="304038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Spring Boot 3.5 · Java 17</a:t>
            </a:r>
          </a:p>
        </p:txBody>
      </p:sp>
      <p:sp>
        <p:nvSpPr>
          <p:cNvPr id="8" name="Rectangle 7"/>
          <p:cNvSpPr/>
          <p:nvPr/>
        </p:nvSpPr>
        <p:spPr>
          <a:xfrm>
            <a:off x="4009644" y="4206240"/>
            <a:ext cx="1252728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009644" y="4261104"/>
            <a:ext cx="1252728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React 19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08676" y="4206240"/>
            <a:ext cx="251460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408676" y="4261104"/>
            <a:ext cx="25146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MyBatis · PostgreSQL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69580" y="4206240"/>
            <a:ext cx="93726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8069580" y="4261104"/>
            <a:ext cx="93726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멀티테넌트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153144" y="4206240"/>
            <a:ext cx="1988820" cy="384048"/>
          </a:xfrm>
          <a:prstGeom prst="rect">
            <a:avLst/>
          </a:prstGeom>
          <a:solidFill>
            <a:srgbClr val="0B2A5C"/>
          </a:solidFill>
          <a:ln w="9525">
            <a:solidFill>
              <a:srgbClr val="11C3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9153144" y="4261104"/>
            <a:ext cx="198882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ctr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Ollama · Claude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822960" y="5669280"/>
            <a:ext cx="10058400" cy="5486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200" b="0">
                <a:solidFill>
                  <a:srgbClr val="BFD4F0"/>
                </a:solidFill>
                <a:latin typeface="Pretendard"/>
                <a:ea typeface="Pretendard"/>
                <a:cs typeface="Pretendard"/>
              </a:rPr>
              <a:t>zioinfo-esn v1.1 · 2026-07-04 · 지오정보기술(ZIOINFO)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OVERVIEW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플랫폼 개요와 설계 목표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02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무엇인가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레거시 ESL 프로젝트를 현대화한 멀티테넌트 전자가격표(ESL) 통합 관리 플랫폼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멀티테넌트(LGINNOTEK·LGIT·EMART·ZIOINFO) 매장·ESL·알람·HCore 관제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관리자 웹 + 모바일 앱 · 셀프서비스(가입·아이디찾기·비번재설정)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핵심 설계 원칙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온프레미스 — 외부 AI API 0(Anthropic 단일 예외)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tenantCode 데이터 격리 · RBAC · 감사 로그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POS→ESL 가격 변환·업데이트 큐로 표시 일관성 확보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기술 요약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Boot 3.5 Java 17 + React 19 + MyBatis + PostgreSQL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단일 JAR(프론트 Vite 번들 → 백엔드 static/)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포트 8015 · DB esn_db · 패키지 com.zioinfo.esn · HTTPS(mes.zioinfo.co.kr)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규모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백엔드 약 131 파일 · 약 182 엔드포인트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관리자 웹 약 21개 화면 · 모바일 화면 다수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레거시 프로젝트 현대화 통합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ARCHITECTURE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전체 아키텍처 — 계층 구조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03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① 프론트엔드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React 19 + Vite + TypeScript + Tailwind (약 21개 화면)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대시보드·테넌트·매장·템플릿·POS·알람·HCore·펌웨어·AI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셀프서비스(가입·아이디찾기·비번재설정) 포함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② 백엔드 API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Boot 3.5 · 약 131 Java · 약 182 엔드포인트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Security + JWT · RBAC · OTP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MyBatis 매퍼(@MapperScan annotationClass)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③ 데이터 계층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PostgreSQL esn_db · esn_* 15 테이블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테넌트·매장·템플릿·POS·알람·HCore·펌웨어·큐·감사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Hikari pool=3 · sql.init 멱등 스키마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781044"/>
            <a:ext cx="5492343" cy="243687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781044"/>
            <a:ext cx="40640" cy="243687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872484"/>
            <a:ext cx="5218023" cy="22539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④ AI · 관제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AiTextRouter: Claude → Ollama(llama3.2:1b)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알람 원인 분석 · POS 데이터 자동 분류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guardia-rag(8020) 연동(내부 루프백)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프론트엔드(Vite 번들) → 백엔드 static/ 단일 JAR · 온프레미스 · 외부 API 0(Anthropic 단일 예외)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STACK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확정 기술 스택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04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1" cy="23042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0237"/>
                <a:gridCol w="4846015"/>
                <a:gridCol w="4286859"/>
              </a:tblGrid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계층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기술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비고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백엔드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Spring Boot 3.5 · Java 17 · MyBatis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REST API · 단일 JAR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프론트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React 19 · Vite · TypeScript · Tailwind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static 번들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DB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PostgreSQL (esn_db / esn_user)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Hikari max-pool=3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인증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Spring Security · JWT · OTP(TOTP)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RBAC · 멀티테넌트 격리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AI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Ollama(llama3.2:1b) · Claude(AiTextRouter)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알람분석·POS분류 · 폴백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29184">
                <a:tc>
                  <a:txBody>
                    <a:bodyPr/>
                    <a:lstStyle/>
                    <a:p>
                      <a:r>
                        <a:rPr sz="95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멀티테넌트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LGINNOTEK · LGIT · EMART · ZIOINFO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5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tenantCode 데이터 격리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MODULES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기능 모듈 구조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05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테넌트·매장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테넌트 — 멀티테넌트(LGINNOTEK·LGIT·EMART·ZIOINFO)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매장그룹·매장 — tenantCode 격리 관리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템플릿·상품·바인딩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템플릿 — ESL 표시 화면 템플릿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상품·가격 / 태그 바인딩 — ESL↔상품 연결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POS·알람·HCore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POS 변환(PosCvt) — POS→ESL 가격 변환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알람 — 장치 알람 / HCore — 게이트웨이·허브 관제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펌웨어·큐·이력·AI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펌웨어 — 버전/배포 · 업데이트 큐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작업 이력·감사 로그 / AI 분석 — 알람 원인·POS 분류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DATA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데이터 모델 (PostgreSQL esn_db)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06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아키텍처 설계서</a:t>
            </a: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502920" y="1188720"/>
          <a:ext cx="11183110" cy="18653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32025"/>
                <a:gridCol w="3376033"/>
                <a:gridCol w="5275052"/>
              </a:tblGrid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도메인/영역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테이블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FFFFFF"/>
                          </a:solidFill>
                          <a:latin typeface="Pretendard"/>
                          <a:ea typeface="Pretendard"/>
                          <a:cs typeface="Pretendard"/>
                        </a:rPr>
                        <a:t>핵심 내용</a:t>
                      </a:r>
                    </a:p>
                  </a:txBody>
                  <a:tcPr marL="50800" marR="50800" marT="12700" marB="12700">
                    <a:solidFill>
                      <a:srgbClr val="0B2A5C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테넌트/매장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esn_tenant · esn_store_group · esn_store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멀티테넌트·매장 그룹/매장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템플릿/상품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esn_template · esn_product · esn_tag_binding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표시 템플릿·상품·바인딩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POS/알람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esn_pos_cvt · esn_alarm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가격 변환·장치 알람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HCore/펌웨어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esn_hcore_device · esn_firmware · esn_update_queue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게이트웨이·펌웨어·배포 큐</a:t>
                      </a:r>
                    </a:p>
                  </a:txBody>
                  <a:tcPr marL="50800" marR="50800" marT="12700" marB="12700">
                    <a:solidFill>
                      <a:srgbClr val="F4F7FB"/>
                    </a:solidFill>
                  </a:tcPr>
                </a:tc>
              </a:tr>
              <a:tr h="310896">
                <a:tc>
                  <a:txBody>
                    <a:bodyPr/>
                    <a:lstStyle/>
                    <a:p>
                      <a:r>
                        <a:rPr sz="900" b="1">
                          <a:solidFill>
                            <a:srgbClr val="1A2B45"/>
                          </a:solidFill>
                          <a:latin typeface="Pretendard"/>
                          <a:ea typeface="Pretendard"/>
                          <a:cs typeface="Pretendard"/>
                        </a:rPr>
                        <a:t>이력/공통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esn_work_history · esn_user · esn_audit_log · esn_setting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900" b="0">
                          <a:solidFill>
                            <a:srgbClr val="5B6B82"/>
                          </a:solidFill>
                          <a:latin typeface="Pretendard"/>
                          <a:ea typeface="Pretendard"/>
                          <a:cs typeface="Pretendard"/>
                        </a:rPr>
                        <a:t>작업이력·계정·감사·설정</a:t>
                      </a:r>
                    </a:p>
                  </a:txBody>
                  <a:tcPr marL="50800" marR="50800" marT="12700" marB="12700"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502920" y="6236208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접근: MyBatis @MapperScan(annotationClass=Mapper.class) · Hikari maximum-pool-size=3(공유 PG 보호)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AI · INTEGRATION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AI 아키텍처와 시스템 연계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07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AI 기능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AiTextRouter — Claude(env 키) → Ollama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알람 원인 분석 · POS 데이터 자동 분류(구조화 출력)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설정 화면에서 프로바이더/모델 선택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환각·안전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응답은 근거 기반 · 근거 부족 시 보류(안전 동작)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테넌트 격리 — 권한 밖 데이터 분석 차단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실패는 degraded 폴백으로 흡수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멀티테넌트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tenantCode 기반 데이터·화면 격리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테넌트별 매장·템플릿·알람 스코프 분리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관리자 권한(RBAC)으로 교차 접근 통제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표준 준수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GUARDiA 표준 프레임워크(UIMS) 인증·업무모듈 준수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OTP 2차 인증 · admin 비번 env 주입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SECURITY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보안 아키텍처 (GUARDiA 표준 불변)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08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인증·인가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Spring Security + JWT · RBAC(역할 기반 접근제어)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2차 인증 OTP(TOTP RFC6238) + 로그인 실패 잠금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admin 비밀번호는 env 주입·암호화 저장(하드코딩 시드 제거)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민감정보 보호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API 응답에서 passwordHash·ssh_*·내부 IP 필드 완전 제외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자격증명 AES-256-GCM 암호화 저장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스택트레이스 미노출 — 요약 메시지만 전달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02920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Rectangle 15"/>
          <p:cNvSpPr/>
          <p:nvPr/>
        </p:nvSpPr>
        <p:spPr>
          <a:xfrm>
            <a:off x="502920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649224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감사·격리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감사 로그 테이블에 주요 변경·접근 기록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SecurityConfig static 리소스 permitAll(SPA 403 방지)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테넌트/조직 데이터 스코프 격리</a:t>
            </a:r>
          </a:p>
        </p:txBody>
      </p:sp>
      <p:sp>
        <p:nvSpPr>
          <p:cNvPr id="18" name="Rectangle 17"/>
          <p:cNvSpPr/>
          <p:nvPr/>
        </p:nvSpPr>
        <p:spPr>
          <a:xfrm>
            <a:off x="6196431" y="3872484"/>
            <a:ext cx="5492343" cy="2528316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Rectangle 18"/>
          <p:cNvSpPr/>
          <p:nvPr/>
        </p:nvSpPr>
        <p:spPr>
          <a:xfrm>
            <a:off x="6196431" y="3872484"/>
            <a:ext cx="40640" cy="2528316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342735" y="3963924"/>
            <a:ext cx="5218023" cy="234543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외부 통신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외부 AI API 절대 금지 — Ollama(localhost:11434) 전용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예외: Anthropic Claude(env 키 로드만) — 실패 시 Ollama 폴백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중앙 guardia-rag는 서버 내부 루프백 전제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12191695" cy="841248"/>
          </a:xfrm>
          <a:prstGeom prst="rect">
            <a:avLst/>
          </a:prstGeom>
          <a:solidFill>
            <a:srgbClr val="0A1F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841248"/>
            <a:ext cx="12191695" cy="3810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502920" y="91440"/>
            <a:ext cx="8686800" cy="310896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50" b="1">
                <a:solidFill>
                  <a:srgbClr val="11C3FF"/>
                </a:solidFill>
                <a:latin typeface="Pretendard"/>
                <a:ea typeface="Pretendard"/>
                <a:cs typeface="Pretendard"/>
              </a:rPr>
              <a:t>DEPLOY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329184"/>
            <a:ext cx="9601200" cy="45720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2100" b="1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배포 아키텍처 (CI/CD)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607040" y="256032"/>
            <a:ext cx="1234440" cy="36576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r">
              <a:spcBef>
                <a:spcPts val="0"/>
              </a:spcBef>
              <a:spcAft>
                <a:spcPts val="300"/>
              </a:spcAft>
            </a:pPr>
            <a:r>
              <a:rPr sz="1100" b="0">
                <a:solidFill>
                  <a:srgbClr val="FFFFFF"/>
                </a:solidFill>
                <a:latin typeface="Pretendard"/>
                <a:ea typeface="Pretendard"/>
                <a:cs typeface="Pretendard"/>
              </a:rPr>
              <a:t>09 / 09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6492240"/>
            <a:ext cx="8229600" cy="27432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85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GUARDiA · zioinfo-esn — 아키텍처 설계서</a:t>
            </a:r>
          </a:p>
        </p:txBody>
      </p:sp>
      <p:sp>
        <p:nvSpPr>
          <p:cNvPr id="9" name="Rectangle 8"/>
          <p:cNvSpPr/>
          <p:nvPr/>
        </p:nvSpPr>
        <p:spPr>
          <a:xfrm>
            <a:off x="502920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Rectangle 9"/>
          <p:cNvSpPr/>
          <p:nvPr/>
        </p:nvSpPr>
        <p:spPr>
          <a:xfrm>
            <a:off x="502920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649224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자동배포 파이프라인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workspace → repos 동기화·커밋 → Gitea push(번들 경유)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Gitea webhook(push·main) → deploy_server(9999)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git pull → 빌드 → systemd restart → health check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196431" y="1143000"/>
            <a:ext cx="5492343" cy="5074920"/>
          </a:xfrm>
          <a:prstGeom prst="rect">
            <a:avLst/>
          </a:prstGeom>
          <a:solidFill>
            <a:srgbClr val="F4F7FB"/>
          </a:solidFill>
          <a:ln w="9525">
            <a:solidFill>
              <a:srgbClr val="D8E2E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196431" y="1143000"/>
            <a:ext cx="40640" cy="5074920"/>
          </a:xfrm>
          <a:prstGeom prst="rect">
            <a:avLst/>
          </a:prstGeom>
          <a:solidFill>
            <a:srgbClr val="11C3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342735" y="1234440"/>
            <a:ext cx="5218023" cy="4892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500"/>
              </a:spcAft>
            </a:pPr>
            <a:r>
              <a:rPr sz="1250" b="1">
                <a:solidFill>
                  <a:srgbClr val="1A2B45"/>
                </a:solidFill>
                <a:latin typeface="Pretendard"/>
                <a:ea typeface="Pretendard"/>
                <a:cs typeface="Pretendard"/>
              </a:rPr>
              <a:t>서버 구성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systemd 서비스(zioinfo-esn) · 포트 8015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프론트 Vite 번들 → 백엔드 static/ 단일 JAR(zioinfo-esn)</a:t>
            </a:r>
          </a:p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30" b="0">
                <a:solidFill>
                  <a:srgbClr val="5B6B82"/>
                </a:solidFill>
                <a:latin typeface="Pretendard"/>
                <a:ea typeface="Pretendard"/>
                <a:cs typeface="Pretendard"/>
              </a:rPr>
              <a:t>· AI 자격증명은 systemd env drop-in(파일 권한 600)으로 주입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2920" y="6199632"/>
            <a:ext cx="11155680" cy="320040"/>
          </a:xfrm>
          <a:prstGeom prst="rect">
            <a:avLst/>
          </a:prstGeom>
          <a:noFill/>
        </p:spPr>
        <p:txBody>
          <a:bodyPr wrap="square" anchor="t" lIns="25400" rIns="25400" tIns="12700" bIns="12700">
            <a:spAutoFit/>
          </a:bodyPr>
          <a:lstStyle/>
          <a:p>
            <a:pPr algn="l">
              <a:spcBef>
                <a:spcPts val="0"/>
              </a:spcBef>
              <a:spcAft>
                <a:spcPts val="300"/>
              </a:spcAft>
            </a:pPr>
            <a:r>
              <a:rPr sz="1000" b="1">
                <a:solidFill>
                  <a:srgbClr val="0B2A5C"/>
                </a:solidFill>
                <a:latin typeface="Pretendard"/>
                <a:ea typeface="Pretendard"/>
                <a:cs typeface="Pretendard"/>
              </a:rPr>
              <a:t>★ 검증 기준: 빌드(mvn·npm) 성공 · /actuator/health UP · 기존 회귀 무영향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