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  <p:sldId id="333" r:id="rId84"/>
    <p:sldId id="334" r:id="rId85"/>
    <p:sldId id="335" r:id="rId86"/>
    <p:sldId id="336" r:id="rId87"/>
    <p:sldId id="337" r:id="rId88"/>
    <p:sldId id="338" r:id="rId89"/>
    <p:sldId id="339" r:id="rId90"/>
    <p:sldId id="340" r:id="rId91"/>
    <p:sldId id="341" r:id="rId92"/>
    <p:sldId id="342" r:id="rId93"/>
    <p:sldId id="343" r:id="rId94"/>
    <p:sldId id="344" r:id="rId95"/>
    <p:sldId id="345" r:id="rId96"/>
    <p:sldId id="346" r:id="rId97"/>
    <p:sldId id="347" r:id="rId98"/>
    <p:sldId id="348" r:id="rId99"/>
    <p:sldId id="349" r:id="rId100"/>
    <p:sldId id="350" r:id="rId101"/>
    <p:sldId id="351" r:id="rId102"/>
    <p:sldId id="352" r:id="rId103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Relationship Id="rId74" Type="http://schemas.openxmlformats.org/officeDocument/2006/relationships/slide" Target="slides/slide68.xml"/><Relationship Id="rId75" Type="http://schemas.openxmlformats.org/officeDocument/2006/relationships/slide" Target="slides/slide69.xml"/><Relationship Id="rId76" Type="http://schemas.openxmlformats.org/officeDocument/2006/relationships/slide" Target="slides/slide70.xml"/><Relationship Id="rId77" Type="http://schemas.openxmlformats.org/officeDocument/2006/relationships/slide" Target="slides/slide71.xml"/><Relationship Id="rId78" Type="http://schemas.openxmlformats.org/officeDocument/2006/relationships/slide" Target="slides/slide72.xml"/><Relationship Id="rId79" Type="http://schemas.openxmlformats.org/officeDocument/2006/relationships/slide" Target="slides/slide73.xml"/><Relationship Id="rId80" Type="http://schemas.openxmlformats.org/officeDocument/2006/relationships/slide" Target="slides/slide74.xml"/><Relationship Id="rId81" Type="http://schemas.openxmlformats.org/officeDocument/2006/relationships/slide" Target="slides/slide75.xml"/><Relationship Id="rId82" Type="http://schemas.openxmlformats.org/officeDocument/2006/relationships/slide" Target="slides/slide76.xml"/><Relationship Id="rId83" Type="http://schemas.openxmlformats.org/officeDocument/2006/relationships/slide" Target="slides/slide77.xml"/><Relationship Id="rId84" Type="http://schemas.openxmlformats.org/officeDocument/2006/relationships/slide" Target="slides/slide78.xml"/><Relationship Id="rId85" Type="http://schemas.openxmlformats.org/officeDocument/2006/relationships/slide" Target="slides/slide79.xml"/><Relationship Id="rId86" Type="http://schemas.openxmlformats.org/officeDocument/2006/relationships/slide" Target="slides/slide80.xml"/><Relationship Id="rId87" Type="http://schemas.openxmlformats.org/officeDocument/2006/relationships/slide" Target="slides/slide81.xml"/><Relationship Id="rId88" Type="http://schemas.openxmlformats.org/officeDocument/2006/relationships/slide" Target="slides/slide82.xml"/><Relationship Id="rId89" Type="http://schemas.openxmlformats.org/officeDocument/2006/relationships/slide" Target="slides/slide83.xml"/><Relationship Id="rId90" Type="http://schemas.openxmlformats.org/officeDocument/2006/relationships/slide" Target="slides/slide84.xml"/><Relationship Id="rId91" Type="http://schemas.openxmlformats.org/officeDocument/2006/relationships/slide" Target="slides/slide85.xml"/><Relationship Id="rId92" Type="http://schemas.openxmlformats.org/officeDocument/2006/relationships/slide" Target="slides/slide86.xml"/><Relationship Id="rId93" Type="http://schemas.openxmlformats.org/officeDocument/2006/relationships/slide" Target="slides/slide87.xml"/><Relationship Id="rId94" Type="http://schemas.openxmlformats.org/officeDocument/2006/relationships/slide" Target="slides/slide88.xml"/><Relationship Id="rId95" Type="http://schemas.openxmlformats.org/officeDocument/2006/relationships/slide" Target="slides/slide89.xml"/><Relationship Id="rId96" Type="http://schemas.openxmlformats.org/officeDocument/2006/relationships/slide" Target="slides/slide90.xml"/><Relationship Id="rId97" Type="http://schemas.openxmlformats.org/officeDocument/2006/relationships/slide" Target="slides/slide91.xml"/><Relationship Id="rId98" Type="http://schemas.openxmlformats.org/officeDocument/2006/relationships/slide" Target="slides/slide92.xml"/><Relationship Id="rId99" Type="http://schemas.openxmlformats.org/officeDocument/2006/relationships/slide" Target="slides/slide93.xml"/><Relationship Id="rId100" Type="http://schemas.openxmlformats.org/officeDocument/2006/relationships/slide" Target="slides/slide94.xml"/><Relationship Id="rId101" Type="http://schemas.openxmlformats.org/officeDocument/2006/relationships/slide" Target="slides/slide95.xml"/><Relationship Id="rId102" Type="http://schemas.openxmlformats.org/officeDocument/2006/relationships/slide" Target="slides/slide96.xml"/><Relationship Id="rId103" Type="http://schemas.openxmlformats.org/officeDocument/2006/relationships/slide" Target="slides/slide9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3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19.png"/><Relationship Id="rId4" Type="http://schemas.openxmlformats.org/officeDocument/2006/relationships/image" Target="../media/image15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Relationship Id="rId3" Type="http://schemas.openxmlformats.org/officeDocument/2006/relationships/image" Target="../media/image23.png"/><Relationship Id="rId4" Type="http://schemas.openxmlformats.org/officeDocument/2006/relationships/image" Target="../media/image11.png"/><Relationship Id="rId5" Type="http://schemas.openxmlformats.org/officeDocument/2006/relationships/image" Target="../media/image24.png"/><Relationship Id="rId6" Type="http://schemas.openxmlformats.org/officeDocument/2006/relationships/image" Target="../media/image25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11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png"/><Relationship Id="rId3" Type="http://schemas.openxmlformats.org/officeDocument/2006/relationships/image" Target="../media/image3.png"/><Relationship Id="rId4" Type="http://schemas.openxmlformats.org/officeDocument/2006/relationships/image" Target="../media/image30.png"/><Relationship Id="rId5" Type="http://schemas.openxmlformats.org/officeDocument/2006/relationships/image" Target="../media/image11.png"/><Relationship Id="rId6" Type="http://schemas.openxmlformats.org/officeDocument/2006/relationships/image" Target="../media/image31.png"/><Relationship Id="rId7" Type="http://schemas.openxmlformats.org/officeDocument/2006/relationships/image" Target="../media/image32.png"/><Relationship Id="rId8" Type="http://schemas.openxmlformats.org/officeDocument/2006/relationships/image" Target="../media/image33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6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Relationship Id="rId3" Type="http://schemas.openxmlformats.org/officeDocument/2006/relationships/image" Target="../media/image26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Relationship Id="rId3" Type="http://schemas.openxmlformats.org/officeDocument/2006/relationships/image" Target="../media/image16.png"/><Relationship Id="rId4" Type="http://schemas.openxmlformats.org/officeDocument/2006/relationships/image" Target="../media/image36.jp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3" Type="http://schemas.openxmlformats.org/officeDocument/2006/relationships/image" Target="../media/image31.png"/><Relationship Id="rId4" Type="http://schemas.openxmlformats.org/officeDocument/2006/relationships/image" Target="../media/image25.png"/><Relationship Id="rId5" Type="http://schemas.openxmlformats.org/officeDocument/2006/relationships/image" Target="../media/image38.png"/><Relationship Id="rId6" Type="http://schemas.openxmlformats.org/officeDocument/2006/relationships/image" Target="../media/image33.png"/><Relationship Id="rId7" Type="http://schemas.openxmlformats.org/officeDocument/2006/relationships/image" Target="../media/image39.png"/><Relationship Id="rId8" Type="http://schemas.openxmlformats.org/officeDocument/2006/relationships/image" Target="../media/image5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1.jp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png"/><Relationship Id="rId3" Type="http://schemas.openxmlformats.org/officeDocument/2006/relationships/image" Target="../media/image42.png"/><Relationship Id="rId4" Type="http://schemas.openxmlformats.org/officeDocument/2006/relationships/image" Target="../media/image32.png"/><Relationship Id="rId5" Type="http://schemas.openxmlformats.org/officeDocument/2006/relationships/image" Target="../media/image7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3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4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5.png"/><Relationship Id="rId3" Type="http://schemas.openxmlformats.org/officeDocument/2006/relationships/image" Target="../media/image19.png"/><Relationship Id="rId4" Type="http://schemas.openxmlformats.org/officeDocument/2006/relationships/image" Target="../media/image4.png"/><Relationship Id="rId5" Type="http://schemas.openxmlformats.org/officeDocument/2006/relationships/image" Target="../media/image46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Relationship Id="rId3" Type="http://schemas.openxmlformats.org/officeDocument/2006/relationships/image" Target="../media/image24.png"/><Relationship Id="rId4" Type="http://schemas.openxmlformats.org/officeDocument/2006/relationships/image" Target="../media/image47.png"/><Relationship Id="rId5" Type="http://schemas.openxmlformats.org/officeDocument/2006/relationships/image" Target="../media/image48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9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7.png"/><Relationship Id="rId3" Type="http://schemas.openxmlformats.org/officeDocument/2006/relationships/image" Target="../media/image17.png"/><Relationship Id="rId4" Type="http://schemas.openxmlformats.org/officeDocument/2006/relationships/image" Target="../media/image50.png"/><Relationship Id="rId5" Type="http://schemas.openxmlformats.org/officeDocument/2006/relationships/image" Target="../media/image7.png"/><Relationship Id="rId6" Type="http://schemas.openxmlformats.org/officeDocument/2006/relationships/image" Target="../media/image5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52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3.png"/><Relationship Id="rId3" Type="http://schemas.openxmlformats.org/officeDocument/2006/relationships/image" Target="../media/image54.png"/><Relationship Id="rId4" Type="http://schemas.openxmlformats.org/officeDocument/2006/relationships/image" Target="../media/image55.png"/><Relationship Id="rId5" Type="http://schemas.openxmlformats.org/officeDocument/2006/relationships/image" Target="../media/image52.png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image" Target="../media/image39.png"/><Relationship Id="rId4" Type="http://schemas.openxmlformats.org/officeDocument/2006/relationships/image" Target="../media/image55.png"/><Relationship Id="rId5" Type="http://schemas.openxmlformats.org/officeDocument/2006/relationships/image" Target="../media/image23.png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50.png"/><Relationship Id="rId4" Type="http://schemas.openxmlformats.org/officeDocument/2006/relationships/image" Target="../media/image48.png"/><Relationship Id="rId5" Type="http://schemas.openxmlformats.org/officeDocument/2006/relationships/image" Target="../media/image52.png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6.png"/><Relationship Id="rId3" Type="http://schemas.openxmlformats.org/officeDocument/2006/relationships/image" Target="../media/image21.png"/><Relationship Id="rId4" Type="http://schemas.openxmlformats.org/officeDocument/2006/relationships/image" Target="../media/image49.png"/><Relationship Id="rId5" Type="http://schemas.openxmlformats.org/officeDocument/2006/relationships/image" Target="../media/image57.png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0.png"/><Relationship Id="rId3" Type="http://schemas.openxmlformats.org/officeDocument/2006/relationships/image" Target="../media/image29.png"/><Relationship Id="rId4" Type="http://schemas.openxmlformats.org/officeDocument/2006/relationships/image" Target="../media/image39.png"/><Relationship Id="rId5" Type="http://schemas.openxmlformats.org/officeDocument/2006/relationships/image" Target="../media/image30.png"/><Relationship Id="rId6" Type="http://schemas.openxmlformats.org/officeDocument/2006/relationships/image" Target="../media/image3.png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7.png"/><Relationship Id="rId4" Type="http://schemas.openxmlformats.org/officeDocument/2006/relationships/image" Target="../media/image55.png"/><Relationship Id="rId5" Type="http://schemas.openxmlformats.org/officeDocument/2006/relationships/image" Target="../media/image58.png"/></Relationships>
</file>

<file path=ppt/slides/_rels/slide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9.png"/></Relationships>
</file>

<file path=ppt/slides/_rels/slide8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.png"/><Relationship Id="rId3" Type="http://schemas.openxmlformats.org/officeDocument/2006/relationships/image" Target="../media/image60.png"/><Relationship Id="rId4" Type="http://schemas.openxmlformats.org/officeDocument/2006/relationships/image" Target="../media/image61.jpg"/></Relationships>
</file>

<file path=ppt/slides/_rels/slide8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2.png"/></Relationships>
</file>

<file path=ppt/slides/_rels/slide8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3.png"/><Relationship Id="rId3" Type="http://schemas.openxmlformats.org/officeDocument/2006/relationships/image" Target="../media/image36.jpg"/><Relationship Id="rId4" Type="http://schemas.openxmlformats.org/officeDocument/2006/relationships/image" Target="../media/image64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/Relationships>
</file>

<file path=ppt/slides/_rels/slide9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png"/></Relationships>
</file>

<file path=ppt/slides/_rels/slide9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png"/></Relationships>
</file>

<file path=ppt/slides/_rels/slide9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1.jpg"/><Relationship Id="rId3" Type="http://schemas.openxmlformats.org/officeDocument/2006/relationships/image" Target="../media/image65.png"/><Relationship Id="rId4" Type="http://schemas.openxmlformats.org/officeDocument/2006/relationships/image" Target="../media/image44.png"/></Relationships>
</file>

<file path=ppt/slides/_rels/slide9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9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3.png"/></Relationships>
</file>

<file path=ppt/slides/_rels/slide9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6.jpg"/></Relationships>
</file>

<file path=ppt/slides/_rels/slide9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7.jpg"/></Relationships>
</file>

<file path=ppt/slides/_rels/slide9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8.png"/><Relationship Id="rId3" Type="http://schemas.openxmlformats.org/officeDocument/2006/relationships/image" Target="../media/image69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Parallelogram 2"/>
          <p:cNvSpPr/>
          <p:nvPr/>
        </p:nvSpPr>
        <p:spPr>
          <a:xfrm>
            <a:off x="5852160" y="-1371600"/>
            <a:ext cx="8229600" cy="10058400"/>
          </a:xfrm>
          <a:prstGeom prst="parallelogram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Parallelogram 3"/>
          <p:cNvSpPr/>
          <p:nvPr/>
        </p:nvSpPr>
        <p:spPr>
          <a:xfrm>
            <a:off x="8412480" y="-1828800"/>
            <a:ext cx="6400800" cy="10972800"/>
          </a:xfrm>
          <a:prstGeom prst="parallelogram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77240" y="731520"/>
            <a:ext cx="384048" cy="384048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886968" y="841248"/>
            <a:ext cx="164592" cy="164592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298448" y="713232"/>
            <a:ext cx="548640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FFFFFF"/>
                </a:solidFill>
                <a:latin typeface="맑은 고딕"/>
                <a:ea typeface="맑은 고딕"/>
              </a:rPr>
              <a:t>KINTEX · WISE AI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2103120"/>
            <a:ext cx="1600200" cy="38404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2103120"/>
            <a:ext cx="160020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기술제안서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487168" y="2103120"/>
            <a:ext cx="2057400" cy="384048"/>
          </a:xfrm>
          <a:prstGeom prst="roundRect">
            <a:avLst/>
          </a:prstGeom>
          <a:solidFill>
            <a:srgbClr val="2B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487168" y="2103120"/>
            <a:ext cx="205740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Technical Proposal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7240" y="2633472"/>
            <a:ext cx="1005840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200"/>
              </a:spcAft>
            </a:pPr>
            <a:r>
              <a:rPr sz="4400" b="1">
                <a:solidFill>
                  <a:srgbClr val="FFFFFF"/>
                </a:solidFill>
                <a:latin typeface="맑은 고딕"/>
                <a:ea typeface="맑은 고딕"/>
              </a:rPr>
              <a:t>킨텍스 자동전시시스템</a:t>
            </a:r>
          </a:p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200"/>
              </a:spcAft>
            </a:pPr>
            <a:r>
              <a:rPr sz="4400" b="1">
                <a:solidFill>
                  <a:srgbClr val="FFFFFF"/>
                </a:solidFill>
                <a:latin typeface="맑은 고딕"/>
                <a:ea typeface="맑은 고딕"/>
              </a:rPr>
              <a:t>구축 기술제안서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77240" y="4297680"/>
            <a:ext cx="10424160" cy="603504"/>
          </a:xfrm>
          <a:prstGeom prst="roundRect">
            <a:avLst/>
          </a:prstGeom>
          <a:solidFill>
            <a:srgbClr val="1435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777240" y="4297680"/>
            <a:ext cx="91440" cy="603504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5" name="Picture 14" descr="camera-render__FFFFF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264" y="4443984"/>
            <a:ext cx="310896" cy="31089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417320" y="4297680"/>
            <a:ext cx="9692640" cy="6035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800" b="1">
                <a:solidFill>
                  <a:srgbClr val="FFFFFF"/>
                </a:solidFill>
                <a:latin typeface="맑은 고딕"/>
                <a:ea typeface="맑은 고딕"/>
              </a:rPr>
              <a:t>신청서를 내는 순간, 시공 후 사진을 먼저 본다.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04672" y="5074920"/>
            <a:ext cx="104241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C7DDF2"/>
                </a:solidFill>
                <a:latin typeface="맑은 고딕"/>
                <a:ea typeface="맑은 고딕"/>
              </a:rPr>
              <a:t>설계 → 시각화 → 발주 → 시공 → 운영 → 분석. 킨텍스에서 한 흐름으로 끝난다.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77240" y="5596128"/>
            <a:ext cx="10634472" cy="18288"/>
          </a:xfrm>
          <a:prstGeom prst="rect">
            <a:avLst/>
          </a:prstGeom>
          <a:solidFill>
            <a:srgbClr val="3A5A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77240" y="5779008"/>
            <a:ext cx="7772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90A6C9"/>
                </a:solidFill>
                <a:latin typeface="맑은 고딕"/>
                <a:ea typeface="맑은 고딕"/>
              </a:rPr>
              <a:t>사업명  </a:t>
            </a: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킨텍스(KINTEX) 자동전시시스템 구축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77240" y="6108192"/>
            <a:ext cx="84124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90A6C9"/>
                </a:solidFill>
                <a:latin typeface="맑은 고딕"/>
                <a:ea typeface="맑은 고딕"/>
              </a:rPr>
              <a:t>기술스택  </a:t>
            </a:r>
            <a:r>
              <a:rPr sz="950" b="0">
                <a:solidFill>
                  <a:srgbClr val="FFFFFF"/>
                </a:solidFill>
                <a:latin typeface="맑은 고딕"/>
                <a:ea typeface="맑은 고딕"/>
              </a:rPr>
              <a:t>React(Vite)+TS · Spring Boot 3.x(Java17)+MyBatis · PostgreSQL(PostGIS) · Redis · 나노바나나 워커 · Claude AI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69680" y="5779008"/>
            <a:ext cx="254203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작성일 2026-07-11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69680" y="6108192"/>
            <a:ext cx="254203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90A6C9"/>
                </a:solidFill>
                <a:latin typeface="맑은 고딕"/>
                <a:ea typeface="맑은 고딕"/>
              </a:rPr>
              <a:t>제안 · GUARDiA/WISE 팀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Parallelogram 2"/>
          <p:cNvSpPr/>
          <p:nvPr/>
        </p:nvSpPr>
        <p:spPr>
          <a:xfrm>
            <a:off x="7863840" y="-1371600"/>
            <a:ext cx="7315200" cy="10058400"/>
          </a:xfrm>
          <a:prstGeom prst="parallelogram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Parallelogram 3"/>
          <p:cNvSpPr/>
          <p:nvPr/>
        </p:nvSpPr>
        <p:spPr>
          <a:xfrm>
            <a:off x="9966960" y="-1828800"/>
            <a:ext cx="5486400" cy="10972800"/>
          </a:xfrm>
          <a:prstGeom prst="parallelogram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874519"/>
            <a:ext cx="4572000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0" b="1">
                <a:solidFill>
                  <a:srgbClr val="2C4E82"/>
                </a:solidFill>
                <a:latin typeface="맑은 고딕"/>
                <a:ea typeface="맑은 고딕"/>
              </a:rPr>
              <a:t>Ⅱ</a:t>
            </a:r>
          </a:p>
        </p:txBody>
      </p:sp>
      <p:sp>
        <p:nvSpPr>
          <p:cNvPr id="6" name="Rectangle 5"/>
          <p:cNvSpPr/>
          <p:nvPr/>
        </p:nvSpPr>
        <p:spPr>
          <a:xfrm>
            <a:off x="1051560" y="3566160"/>
            <a:ext cx="822960" cy="82296"/>
          </a:xfrm>
          <a:prstGeom prst="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3703320"/>
            <a:ext cx="64008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400" b="1">
                <a:solidFill>
                  <a:srgbClr val="FFFFFF"/>
                </a:solidFill>
                <a:latin typeface="맑은 고딕"/>
                <a:ea typeface="맑은 고딕"/>
              </a:rPr>
              <a:t>전략 및 방법론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4480560"/>
            <a:ext cx="6400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9CB4D8"/>
                </a:solidFill>
                <a:latin typeface="맑은 고딕"/>
                <a:ea typeface="맑은 고딕"/>
              </a:rPr>
              <a:t>STRATEGY &amp; METHODOLOGY</a:t>
            </a:r>
          </a:p>
        </p:txBody>
      </p:sp>
      <p:sp>
        <p:nvSpPr>
          <p:cNvPr id="9" name="Oval 8"/>
          <p:cNvSpPr/>
          <p:nvPr/>
        </p:nvSpPr>
        <p:spPr>
          <a:xfrm>
            <a:off x="6903720" y="2350008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178040" y="2286000"/>
            <a:ext cx="42976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사업이해·추진전략</a:t>
            </a:r>
          </a:p>
        </p:txBody>
      </p:sp>
      <p:sp>
        <p:nvSpPr>
          <p:cNvPr id="11" name="Oval 10"/>
          <p:cNvSpPr/>
          <p:nvPr/>
        </p:nvSpPr>
        <p:spPr>
          <a:xfrm>
            <a:off x="6903720" y="2916936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178040" y="2852928"/>
            <a:ext cx="42976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적용기술(나노바나나·AI)</a:t>
            </a:r>
          </a:p>
        </p:txBody>
      </p:sp>
      <p:sp>
        <p:nvSpPr>
          <p:cNvPr id="13" name="Oval 12"/>
          <p:cNvSpPr/>
          <p:nvPr/>
        </p:nvSpPr>
        <p:spPr>
          <a:xfrm>
            <a:off x="6903720" y="3483864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178040" y="3419856"/>
            <a:ext cx="42976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표준FW·개발방법론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189720" y="640080"/>
            <a:ext cx="2286000" cy="54864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189720" y="640080"/>
            <a:ext cx="228600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맑은 고딕"/>
                <a:ea typeface="맑은 고딕"/>
              </a:rPr>
              <a:t>정성 · 전략및방법론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Ⅱ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Ⅱ. 전략·방법론 · 제안 핵심 요약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8297265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단일 요소는 모방할 수 있으나, 세 결합은 재현하기 어렵다 — 우리만의 해자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574121" y="502920"/>
            <a:ext cx="1111910" cy="274320"/>
          </a:xfrm>
          <a:prstGeom prst="roundRect">
            <a:avLst/>
          </a:prstGeom>
          <a:solidFill>
            <a:srgbClr val="EEF0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574121" y="502920"/>
            <a:ext cx="111191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REQ-A-001·002</a:t>
            </a:r>
          </a:p>
        </p:txBody>
      </p:sp>
      <p:sp>
        <p:nvSpPr>
          <p:cNvPr id="13" name="Oval 12"/>
          <p:cNvSpPr/>
          <p:nvPr/>
        </p:nvSpPr>
        <p:spPr>
          <a:xfrm>
            <a:off x="3680460" y="2354579"/>
            <a:ext cx="1783080" cy="1783080"/>
          </a:xfrm>
          <a:prstGeom prst="ellipse">
            <a:avLst/>
          </a:prstGeom>
          <a:solidFill>
            <a:srgbClr val="ECE8FF"/>
          </a:solidFill>
          <a:ln w="3175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5966460" y="2354579"/>
            <a:ext cx="1783080" cy="1783080"/>
          </a:xfrm>
          <a:prstGeom prst="ellipse">
            <a:avLst/>
          </a:prstGeom>
          <a:solidFill>
            <a:srgbClr val="E1EFF9"/>
          </a:solidFill>
          <a:ln w="3175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4823460" y="4000500"/>
            <a:ext cx="1783080" cy="1783080"/>
          </a:xfrm>
          <a:prstGeom prst="ellipse">
            <a:avLst/>
          </a:prstGeom>
          <a:solidFill>
            <a:srgbClr val="E1F3F1"/>
          </a:solidFill>
          <a:ln w="31750">
            <a:solidFill>
              <a:srgbClr val="0E938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6" name="Picture 15" descr="ai-sparkle__6D4AF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7560" y="2194560"/>
            <a:ext cx="274320" cy="27432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423160" y="1874519"/>
            <a:ext cx="2103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1">
                <a:solidFill>
                  <a:srgbClr val="6D4AFF"/>
                </a:solidFill>
                <a:latin typeface="맑은 고딕"/>
                <a:ea typeface="맑은 고딕"/>
              </a:rPr>
              <a:t>나노바나나 시공 예측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423160" y="2148839"/>
            <a:ext cx="2103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image-to-image·40초·S1~S7</a:t>
            </a:r>
          </a:p>
        </p:txBody>
      </p:sp>
      <p:pic>
        <p:nvPicPr>
          <p:cNvPr id="19" name="Picture 18" descr="postgis-spatial__0066B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8120" y="2194560"/>
            <a:ext cx="274320" cy="27432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6903720" y="1874519"/>
            <a:ext cx="21945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1">
                <a:solidFill>
                  <a:srgbClr val="0066B3"/>
                </a:solidFill>
                <a:latin typeface="맑은 고딕"/>
                <a:ea typeface="맑은 고딕"/>
              </a:rPr>
              <a:t>PostGIS 실측 공간데이터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903720" y="2148839"/>
            <a:ext cx="2286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폴리곤·트렌치·배선 단일 원천</a:t>
            </a:r>
          </a:p>
        </p:txBody>
      </p:sp>
      <p:pic>
        <p:nvPicPr>
          <p:cNvPr id="22" name="Picture 21" descr="closed-loop__0E938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7840" y="5760720"/>
            <a:ext cx="274320" cy="27432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3337560" y="5806440"/>
            <a:ext cx="2103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1">
                <a:solidFill>
                  <a:srgbClr val="0E9384"/>
                </a:solidFill>
                <a:latin typeface="맑은 고딕"/>
                <a:ea typeface="맑은 고딕"/>
              </a:rPr>
              <a:t>공사 옥션 폐루프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943600" y="5806440"/>
            <a:ext cx="24688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AI자료→응찰→낙찰→발주 자동전환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709160" y="3611880"/>
            <a:ext cx="2011680" cy="713232"/>
          </a:xfrm>
          <a:prstGeom prst="roundRect">
            <a:avLst/>
          </a:prstGeom>
          <a:solidFill>
            <a:srgbClr val="101828"/>
          </a:solidFill>
          <a:ln>
            <a:noFill/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709160" y="3657600"/>
            <a:ext cx="201168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우리만의 해자(Moat)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709160" y="3968496"/>
            <a:ext cx="20116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C7DDF2"/>
                </a:solidFill>
                <a:latin typeface="맑은 고딕"/>
                <a:ea typeface="맑은 고딕"/>
              </a:rPr>
              <a:t>재현 난이도 높은 결합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8321040" y="1554480"/>
            <a:ext cx="3364992" cy="402336"/>
          </a:xfrm>
          <a:prstGeom prst="roundRect">
            <a:avLst/>
          </a:prstGeom>
          <a:solidFill>
            <a:srgbClr val="E1EFF9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8485632" y="1554480"/>
            <a:ext cx="320040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WT-1 시공 예측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8321040" y="2029967"/>
            <a:ext cx="3364992" cy="402336"/>
          </a:xfrm>
          <a:prstGeom prst="roundRect">
            <a:avLst/>
          </a:prstGeom>
          <a:solidFill>
            <a:srgbClr val="E1EFF9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485632" y="2029967"/>
            <a:ext cx="320040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WT-2 배치·설계·배선 3안+규정검증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8321040" y="2505456"/>
            <a:ext cx="3364992" cy="402336"/>
          </a:xfrm>
          <a:prstGeom prst="roundRect">
            <a:avLst/>
          </a:prstGeom>
          <a:solidFill>
            <a:srgbClr val="E1EFF9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485632" y="2505456"/>
            <a:ext cx="320040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WT-3 옥션 폐루프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8321040" y="2980944"/>
            <a:ext cx="3364992" cy="402336"/>
          </a:xfrm>
          <a:prstGeom prst="roundRect">
            <a:avLst/>
          </a:prstGeom>
          <a:solidFill>
            <a:srgbClr val="E1EFF9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8485632" y="2980944"/>
            <a:ext cx="320040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WT-4 보안 3중 격리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8321040" y="3456432"/>
            <a:ext cx="3364992" cy="402336"/>
          </a:xfrm>
          <a:prstGeom prst="roundRect">
            <a:avLst/>
          </a:prstGeom>
          <a:solidFill>
            <a:srgbClr val="E1EFF9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8485632" y="3456432"/>
            <a:ext cx="320040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WT-5 멀티테넌트 SaaS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셋의 결합은 경쟁 전시테크·범용 SI가 재현하기 어렵다. 최다 배점은 Ⅲ(기술·기능).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Ⅱ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Ⅱ. 전략·방법론 · 사업 이해도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9125712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108,011㎡의 아시아권 상위 전시장, 준비는 여전히 HWP·CAD 수작업이다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1417320"/>
            <a:ext cx="2688336" cy="100584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02920" y="1536192"/>
            <a:ext cx="268833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FFFFFF"/>
                </a:solidFill>
                <a:latin typeface="맑은 고딕"/>
                <a:ea typeface="맑은 고딕"/>
              </a:rPr>
              <a:t>108,011㎡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2048256"/>
            <a:ext cx="268833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FFFFFF"/>
                </a:solidFill>
                <a:latin typeface="맑은 고딕"/>
                <a:ea typeface="맑은 고딕"/>
              </a:rPr>
              <a:t>현 전시면적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337560" y="1417320"/>
            <a:ext cx="2688336" cy="100584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337560" y="1536192"/>
            <a:ext cx="268833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FFFFFF"/>
                </a:solidFill>
                <a:latin typeface="맑은 고딕"/>
                <a:ea typeface="맑은 고딕"/>
              </a:rPr>
              <a:t>178,000㎡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337560" y="2048256"/>
            <a:ext cx="268833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FFFFFF"/>
                </a:solidFill>
                <a:latin typeface="맑은 고딕"/>
                <a:ea typeface="맑은 고딕"/>
              </a:rPr>
              <a:t>2028 제3전시장 완공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172200" y="1417320"/>
            <a:ext cx="2688336" cy="1005840"/>
          </a:xfrm>
          <a:prstGeom prst="roundRect">
            <a:avLst/>
          </a:prstGeom>
          <a:solidFill>
            <a:srgbClr val="E08A00"/>
          </a:solidFill>
          <a:ln>
            <a:noFill/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172200" y="1536192"/>
            <a:ext cx="268833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FFFFFF"/>
                </a:solidFill>
                <a:latin typeface="맑은 고딕"/>
                <a:ea typeface="맑은 고딕"/>
              </a:rPr>
              <a:t>수일~수주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172200" y="2048256"/>
            <a:ext cx="268833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FFFFFF"/>
                </a:solidFill>
                <a:latin typeface="맑은 고딕"/>
                <a:ea typeface="맑은 고딕"/>
              </a:rPr>
              <a:t>CAD 외주 배치 리드타임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9006840" y="1417320"/>
            <a:ext cx="2688336" cy="1005840"/>
          </a:xfrm>
          <a:prstGeom prst="roundRect">
            <a:avLst/>
          </a:prstGeom>
          <a:solidFill>
            <a:srgbClr val="98A2B3"/>
          </a:solidFill>
          <a:ln>
            <a:noFill/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006840" y="1536192"/>
            <a:ext cx="268833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FFFFFF"/>
                </a:solidFill>
                <a:latin typeface="맑은 고딕"/>
                <a:ea typeface="맑은 고딕"/>
              </a:rPr>
              <a:t>HWP·육안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006840" y="2048256"/>
            <a:ext cx="268833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FFFFFF"/>
                </a:solidFill>
                <a:latin typeface="맑은 고딕"/>
                <a:ea typeface="맑은 고딕"/>
              </a:rPr>
              <a:t>신고·검수 방식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02920" y="2651760"/>
            <a:ext cx="5532120" cy="30175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502920" y="2651760"/>
            <a:ext cx="5532120" cy="420624"/>
          </a:xfrm>
          <a:prstGeom prst="roundRect">
            <a:avLst/>
          </a:prstGeom>
          <a:solidFill>
            <a:srgbClr val="98A2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502920" y="2651760"/>
            <a:ext cx="553212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현행 병목 (As-Is)</a:t>
            </a:r>
          </a:p>
        </p:txBody>
      </p:sp>
      <p:sp>
        <p:nvSpPr>
          <p:cNvPr id="26" name="Oval 25"/>
          <p:cNvSpPr/>
          <p:nvPr/>
        </p:nvSpPr>
        <p:spPr>
          <a:xfrm>
            <a:off x="704088" y="3273552"/>
            <a:ext cx="82296" cy="82296"/>
          </a:xfrm>
          <a:prstGeom prst="ellipse">
            <a:avLst/>
          </a:prstGeom>
          <a:solidFill>
            <a:srgbClr val="98A2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86968" y="3218688"/>
            <a:ext cx="49834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0">
                <a:solidFill>
                  <a:srgbClr val="101828"/>
                </a:solidFill>
                <a:latin typeface="맑은 고딕"/>
                <a:ea typeface="맑은 고딕"/>
              </a:rPr>
              <a:t>부스 배치 — CAD 외주 수작업, 수일~수주 소요</a:t>
            </a:r>
          </a:p>
        </p:txBody>
      </p:sp>
      <p:sp>
        <p:nvSpPr>
          <p:cNvPr id="28" name="Oval 27"/>
          <p:cNvSpPr/>
          <p:nvPr/>
        </p:nvSpPr>
        <p:spPr>
          <a:xfrm>
            <a:off x="704088" y="3730751"/>
            <a:ext cx="82296" cy="82296"/>
          </a:xfrm>
          <a:prstGeom prst="ellipse">
            <a:avLst/>
          </a:prstGeom>
          <a:solidFill>
            <a:srgbClr val="98A2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886968" y="3675887"/>
            <a:ext cx="49834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0">
                <a:solidFill>
                  <a:srgbClr val="101828"/>
                </a:solidFill>
                <a:latin typeface="맑은 고딕"/>
                <a:ea typeface="맑은 고딕"/>
              </a:rPr>
              <a:t>신고서류 — HWP 수기 작성·이메일 제출</a:t>
            </a:r>
          </a:p>
        </p:txBody>
      </p:sp>
      <p:sp>
        <p:nvSpPr>
          <p:cNvPr id="30" name="Oval 29"/>
          <p:cNvSpPr/>
          <p:nvPr/>
        </p:nvSpPr>
        <p:spPr>
          <a:xfrm>
            <a:off x="704088" y="4187951"/>
            <a:ext cx="82296" cy="82296"/>
          </a:xfrm>
          <a:prstGeom prst="ellipse">
            <a:avLst/>
          </a:prstGeom>
          <a:solidFill>
            <a:srgbClr val="98A2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86968" y="4133087"/>
            <a:ext cx="49834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0">
                <a:solidFill>
                  <a:srgbClr val="101828"/>
                </a:solidFill>
                <a:latin typeface="맑은 고딕"/>
                <a:ea typeface="맑은 고딕"/>
              </a:rPr>
              <a:t>배선·위치표시도 — 육안 작도, 수기 위치표시</a:t>
            </a:r>
          </a:p>
        </p:txBody>
      </p:sp>
      <p:sp>
        <p:nvSpPr>
          <p:cNvPr id="32" name="Oval 31"/>
          <p:cNvSpPr/>
          <p:nvPr/>
        </p:nvSpPr>
        <p:spPr>
          <a:xfrm>
            <a:off x="704088" y="4645151"/>
            <a:ext cx="82296" cy="82296"/>
          </a:xfrm>
          <a:prstGeom prst="ellipse">
            <a:avLst/>
          </a:prstGeom>
          <a:solidFill>
            <a:srgbClr val="98A2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86968" y="4590288"/>
            <a:ext cx="49834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0">
                <a:solidFill>
                  <a:srgbClr val="101828"/>
                </a:solidFill>
                <a:latin typeface="맑은 고딕"/>
                <a:ea typeface="맑은 고딕"/>
              </a:rPr>
              <a:t>규정 검수 — 홀매니저 육안 검토 병목</a:t>
            </a:r>
          </a:p>
        </p:txBody>
      </p:sp>
      <p:sp>
        <p:nvSpPr>
          <p:cNvPr id="34" name="Oval 33"/>
          <p:cNvSpPr/>
          <p:nvPr/>
        </p:nvSpPr>
        <p:spPr>
          <a:xfrm>
            <a:off x="704088" y="5102351"/>
            <a:ext cx="82296" cy="82296"/>
          </a:xfrm>
          <a:prstGeom prst="ellipse">
            <a:avLst/>
          </a:prstGeom>
          <a:solidFill>
            <a:srgbClr val="98A2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886968" y="5047488"/>
            <a:ext cx="49834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0">
                <a:solidFill>
                  <a:srgbClr val="101828"/>
                </a:solidFill>
                <a:latin typeface="맑은 고딕"/>
                <a:ea typeface="맑은 고딕"/>
              </a:rPr>
              <a:t>시공 결과 — 개장일에 처음 대면(사전 시각화 부재)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6172200" y="2651760"/>
            <a:ext cx="5513832" cy="30175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ounded Rectangle 36"/>
          <p:cNvSpPr/>
          <p:nvPr/>
        </p:nvSpPr>
        <p:spPr>
          <a:xfrm>
            <a:off x="6172200" y="2651760"/>
            <a:ext cx="5513832" cy="420624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172200" y="2651760"/>
            <a:ext cx="5513832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추진 목적 (To-Be)</a:t>
            </a:r>
          </a:p>
        </p:txBody>
      </p:sp>
      <p:sp>
        <p:nvSpPr>
          <p:cNvPr id="39" name="Oval 38"/>
          <p:cNvSpPr/>
          <p:nvPr/>
        </p:nvSpPr>
        <p:spPr>
          <a:xfrm>
            <a:off x="6373368" y="327355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6556248" y="3218688"/>
            <a:ext cx="496519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0">
                <a:solidFill>
                  <a:srgbClr val="101828"/>
                </a:solidFill>
                <a:latin typeface="맑은 고딕"/>
                <a:ea typeface="맑은 고딕"/>
              </a:rPr>
              <a:t>전시 준비 전 과정을 AI로 자동화 — 설계·검증·시각화</a:t>
            </a:r>
          </a:p>
        </p:txBody>
      </p:sp>
      <p:sp>
        <p:nvSpPr>
          <p:cNvPr id="41" name="Oval 40"/>
          <p:cNvSpPr/>
          <p:nvPr/>
        </p:nvSpPr>
        <p:spPr>
          <a:xfrm>
            <a:off x="6373368" y="3730751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6556248" y="3675887"/>
            <a:ext cx="496519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0">
                <a:solidFill>
                  <a:srgbClr val="101828"/>
                </a:solidFill>
                <a:latin typeface="맑은 고딕"/>
                <a:ea typeface="맑은 고딕"/>
              </a:rPr>
              <a:t>리드타임·오류·외주비용을 동시 절감</a:t>
            </a:r>
          </a:p>
        </p:txBody>
      </p:sp>
      <p:sp>
        <p:nvSpPr>
          <p:cNvPr id="43" name="Oval 42"/>
          <p:cNvSpPr/>
          <p:nvPr/>
        </p:nvSpPr>
        <p:spPr>
          <a:xfrm>
            <a:off x="6373368" y="4187951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6556248" y="4133087"/>
            <a:ext cx="496519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0">
                <a:solidFill>
                  <a:srgbClr val="101828"/>
                </a:solidFill>
                <a:latin typeface="맑은 고딕"/>
                <a:ea typeface="맑은 고딕"/>
              </a:rPr>
              <a:t>핵심 차별화 — 시공 전 '결과 사진' 선(先)시각화</a:t>
            </a:r>
          </a:p>
        </p:txBody>
      </p:sp>
      <p:sp>
        <p:nvSpPr>
          <p:cNvPr id="45" name="Oval 44"/>
          <p:cNvSpPr/>
          <p:nvPr/>
        </p:nvSpPr>
        <p:spPr>
          <a:xfrm>
            <a:off x="6373368" y="4645151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6556248" y="4590288"/>
            <a:ext cx="496519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0">
                <a:solidFill>
                  <a:srgbClr val="101828"/>
                </a:solidFill>
                <a:latin typeface="맑은 고딕"/>
                <a:ea typeface="맑은 고딕"/>
              </a:rPr>
              <a:t>설계→시각화→발주→시공→운영→분석 폐루프 완성</a:t>
            </a:r>
          </a:p>
        </p:txBody>
      </p:sp>
      <p:sp>
        <p:nvSpPr>
          <p:cNvPr id="47" name="Oval 46"/>
          <p:cNvSpPr/>
          <p:nvPr/>
        </p:nvSpPr>
        <p:spPr>
          <a:xfrm>
            <a:off x="6373368" y="5102351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6556248" y="5047488"/>
            <a:ext cx="496519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0">
                <a:solidFill>
                  <a:srgbClr val="101828"/>
                </a:solidFill>
                <a:latin typeface="맑은 고딕"/>
                <a:ea typeface="맑은 고딕"/>
              </a:rPr>
              <a:t>KINTEX 기준 + 다중 전시관 멀티테넌트 SaaS 확장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규모는 국내 최대·아시아권 상위이나, 준비 실무는 수작업에 정체 — 자동화 여지 큼.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Ⅱ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Ⅱ. 전략·방법론 · 사업 이해도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9125712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D-150부터 D-7까지, 마디마다 사람이 기다리고 CAD를 외주한다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822960" y="2834640"/>
            <a:ext cx="10515600" cy="0"/>
          </a:xfrm>
          <a:prstGeom prst="bentConnector3">
            <a:avLst/>
          </a:prstGeom>
          <a:ln w="20320">
            <a:solidFill>
              <a:srgbClr val="98A2B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1824228" y="2715768"/>
            <a:ext cx="237744" cy="237744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1394460" y="2103120"/>
            <a:ext cx="1097280" cy="38404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394460" y="2103120"/>
            <a:ext cx="109728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D-150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3154680"/>
            <a:ext cx="2606040" cy="1371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22959" y="3291840"/>
            <a:ext cx="224028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0066B3"/>
                </a:solidFill>
                <a:latin typeface="맑은 고딕"/>
                <a:ea typeface="맑은 고딕"/>
              </a:rPr>
              <a:t>판매·견적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2959" y="3657600"/>
            <a:ext cx="224028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견적을 담당자가 수기 회신 → 대기 발생</a:t>
            </a:r>
          </a:p>
        </p:txBody>
      </p:sp>
      <p:pic>
        <p:nvPicPr>
          <p:cNvPr id="18" name="Picture 17" descr="risk-warning__0066B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3273552"/>
            <a:ext cx="292608" cy="292608"/>
          </a:xfrm>
          <a:prstGeom prst="rect">
            <a:avLst/>
          </a:prstGeom>
        </p:spPr>
      </p:pic>
      <p:sp>
        <p:nvSpPr>
          <p:cNvPr id="19" name="Oval 18"/>
          <p:cNvSpPr/>
          <p:nvPr/>
        </p:nvSpPr>
        <p:spPr>
          <a:xfrm>
            <a:off x="4594860" y="2715768"/>
            <a:ext cx="237744" cy="237744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4165092" y="2103120"/>
            <a:ext cx="1097280" cy="384048"/>
          </a:xfrm>
          <a:prstGeom prst="round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165092" y="2103120"/>
            <a:ext cx="109728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D-30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3410712" y="3154680"/>
            <a:ext cx="2606040" cy="1371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3593592" y="3291840"/>
            <a:ext cx="224028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E08A00"/>
                </a:solidFill>
                <a:latin typeface="맑은 고딕"/>
                <a:ea typeface="맑은 고딕"/>
              </a:rPr>
              <a:t>배치·설계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593592" y="3657600"/>
            <a:ext cx="224028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CAD 외주 수일~수주, 규정 위반 육안 검수</a:t>
            </a:r>
          </a:p>
        </p:txBody>
      </p:sp>
      <p:pic>
        <p:nvPicPr>
          <p:cNvPr id="25" name="Picture 24" descr="risk-warning__E08A0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832" y="3273552"/>
            <a:ext cx="292608" cy="292608"/>
          </a:xfrm>
          <a:prstGeom prst="rect">
            <a:avLst/>
          </a:prstGeom>
        </p:spPr>
      </p:pic>
      <p:sp>
        <p:nvSpPr>
          <p:cNvPr id="26" name="Oval 25"/>
          <p:cNvSpPr/>
          <p:nvPr/>
        </p:nvSpPr>
        <p:spPr>
          <a:xfrm>
            <a:off x="7365492" y="2715768"/>
            <a:ext cx="237744" cy="237744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6935724" y="2103120"/>
            <a:ext cx="1097280" cy="384048"/>
          </a:xfrm>
          <a:prstGeom prst="round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935724" y="2103120"/>
            <a:ext cx="109728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D-25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181344" y="3154680"/>
            <a:ext cx="2606040" cy="1371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364224" y="3291840"/>
            <a:ext cx="224028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E08A00"/>
                </a:solidFill>
                <a:latin typeface="맑은 고딕"/>
                <a:ea typeface="맑은 고딕"/>
              </a:rPr>
              <a:t>유틸리티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364224" y="3657600"/>
            <a:ext cx="224028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전기·네트워크·급배수 신청이 채널별 파편화</a:t>
            </a:r>
          </a:p>
        </p:txBody>
      </p:sp>
      <p:pic>
        <p:nvPicPr>
          <p:cNvPr id="32" name="Picture 31" descr="risk-warning__E08A0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4464" y="3273552"/>
            <a:ext cx="292608" cy="292608"/>
          </a:xfrm>
          <a:prstGeom prst="rect">
            <a:avLst/>
          </a:prstGeom>
        </p:spPr>
      </p:pic>
      <p:sp>
        <p:nvSpPr>
          <p:cNvPr id="33" name="Oval 32"/>
          <p:cNvSpPr/>
          <p:nvPr/>
        </p:nvSpPr>
        <p:spPr>
          <a:xfrm>
            <a:off x="10136124" y="2715768"/>
            <a:ext cx="237744" cy="237744"/>
          </a:xfrm>
          <a:prstGeom prst="ellipse">
            <a:avLst/>
          </a:prstGeom>
          <a:solidFill>
            <a:srgbClr val="D92D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ounded Rectangle 33"/>
          <p:cNvSpPr/>
          <p:nvPr/>
        </p:nvSpPr>
        <p:spPr>
          <a:xfrm>
            <a:off x="9706356" y="2103120"/>
            <a:ext cx="1097280" cy="384048"/>
          </a:xfrm>
          <a:prstGeom prst="roundRect">
            <a:avLst/>
          </a:prstGeom>
          <a:solidFill>
            <a:srgbClr val="D92D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9706356" y="2103120"/>
            <a:ext cx="109728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D-7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8951976" y="3154680"/>
            <a:ext cx="2606040" cy="1371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9134855" y="3291840"/>
            <a:ext cx="224028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D92D20"/>
                </a:solidFill>
                <a:latin typeface="맑은 고딕"/>
                <a:ea typeface="맑은 고딕"/>
              </a:rPr>
              <a:t>제출·검수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134855" y="3657600"/>
            <a:ext cx="224028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kxwp 제출·서류 육안 검토</a:t>
            </a:r>
          </a:p>
        </p:txBody>
      </p:sp>
      <p:pic>
        <p:nvPicPr>
          <p:cNvPr id="39" name="Picture 38" descr="risk-warning__D92D2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55095" y="3273552"/>
            <a:ext cx="292608" cy="292608"/>
          </a:xfrm>
          <a:prstGeom prst="rect">
            <a:avLst/>
          </a:prstGeom>
        </p:spPr>
      </p:pic>
      <p:sp>
        <p:nvSpPr>
          <p:cNvPr id="40" name="Rounded Rectangle 39"/>
          <p:cNvSpPr/>
          <p:nvPr/>
        </p:nvSpPr>
        <p:spPr>
          <a:xfrm>
            <a:off x="502920" y="4846320"/>
            <a:ext cx="11183112" cy="566928"/>
          </a:xfrm>
          <a:prstGeom prst="roundRect">
            <a:avLst/>
          </a:prstGeom>
          <a:solidFill>
            <a:srgbClr val="1018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731520" y="4846320"/>
            <a:ext cx="10817352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맑은 고딕"/>
                <a:ea typeface="맑은 고딕"/>
              </a:rPr>
              <a:t>진단 — 각 마디의 대기·외주·육안 작업이 리드타임과 오류의 원천. To-Be 자동화의 근거.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As-Is 프로세스 병목 — D-데이별 Pain Point.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Ⅱ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Ⅱ. 전략·방법론 · 사업 이해도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8597188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6역할+2관리자, 각자의 과업·고통·기대를 정확히 안다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874044" y="502920"/>
            <a:ext cx="811987" cy="274320"/>
          </a:xfrm>
          <a:prstGeom prst="roundRect">
            <a:avLst/>
          </a:prstGeom>
          <a:solidFill>
            <a:srgbClr val="EEF0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874044" y="502920"/>
            <a:ext cx="811987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REQ-F-081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1417320"/>
            <a:ext cx="3611880" cy="1965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502920" y="1417320"/>
            <a:ext cx="3611880" cy="73152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5" name="Picture 14" descr="org-people__0066B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376" y="1673352"/>
            <a:ext cx="457200" cy="4572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325880" y="1709928"/>
            <a:ext cx="26974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1">
                <a:solidFill>
                  <a:srgbClr val="0066B3"/>
                </a:solidFill>
                <a:latin typeface="맑은 고딕"/>
                <a:ea typeface="맑은 고딕"/>
              </a:rPr>
              <a:t>주최자 (organizer)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22376" y="2331720"/>
            <a:ext cx="3172968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667085"/>
                </a:solidFill>
                <a:latin typeface="맑은 고딕"/>
                <a:ea typeface="맑은 고딕"/>
              </a:rPr>
              <a:t>과업  </a:t>
            </a: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배치·행사 총괄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22376" y="2651760"/>
            <a:ext cx="3172968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D92D20"/>
                </a:solidFill>
                <a:latin typeface="맑은 고딕"/>
                <a:ea typeface="맑은 고딕"/>
              </a:rPr>
              <a:t>Pain  </a:t>
            </a: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CAD 수작업 고통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2376" y="2971800"/>
            <a:ext cx="3172968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129E63"/>
                </a:solidFill>
                <a:latin typeface="맑은 고딕"/>
                <a:ea typeface="맑은 고딕"/>
              </a:rPr>
              <a:t>기대  </a:t>
            </a: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각 과업의 자동화·가시화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288536" y="1417320"/>
            <a:ext cx="3611880" cy="1965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4288536" y="1417320"/>
            <a:ext cx="3611880" cy="73152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2" name="Picture 21" descr="visitor-badge__6D4A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7992" y="1673352"/>
            <a:ext cx="457200" cy="4572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5111496" y="1709928"/>
            <a:ext cx="26974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1">
                <a:solidFill>
                  <a:srgbClr val="6D4AFF"/>
                </a:solidFill>
                <a:latin typeface="맑은 고딕"/>
                <a:ea typeface="맑은 고딕"/>
              </a:rPr>
              <a:t>참가업체 (exhibitor)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507992" y="2331720"/>
            <a:ext cx="3172968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667085"/>
                </a:solidFill>
                <a:latin typeface="맑은 고딕"/>
                <a:ea typeface="맑은 고딕"/>
              </a:rPr>
              <a:t>과업  </a:t>
            </a: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부스 신청·설계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507992" y="2651760"/>
            <a:ext cx="3172968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D92D20"/>
                </a:solidFill>
                <a:latin typeface="맑은 고딕"/>
                <a:ea typeface="맑은 고딕"/>
              </a:rPr>
              <a:t>Pain  </a:t>
            </a: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도면 못 읽어 개장일 첫 대면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507992" y="2971800"/>
            <a:ext cx="3172968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129E63"/>
                </a:solidFill>
                <a:latin typeface="맑은 고딕"/>
                <a:ea typeface="맑은 고딕"/>
              </a:rPr>
              <a:t>기대  </a:t>
            </a: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각 과업의 자동화·가시화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8074152" y="1417320"/>
            <a:ext cx="3611880" cy="1965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8074152" y="1417320"/>
            <a:ext cx="3611880" cy="73152"/>
          </a:xfrm>
          <a:prstGeom prst="roundRect">
            <a:avLst/>
          </a:prstGeom>
          <a:solidFill>
            <a:srgbClr val="0E938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9" name="Picture 28" descr="auction-gavel__0E938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3608" y="1673352"/>
            <a:ext cx="457200" cy="45720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8897112" y="1709928"/>
            <a:ext cx="26974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1">
                <a:solidFill>
                  <a:srgbClr val="0E9384"/>
                </a:solidFill>
                <a:latin typeface="맑은 고딕"/>
                <a:ea typeface="맑은 고딕"/>
              </a:rPr>
              <a:t>공사·장치업체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293608" y="2331720"/>
            <a:ext cx="3172968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667085"/>
                </a:solidFill>
                <a:latin typeface="맑은 고딕"/>
                <a:ea typeface="맑은 고딕"/>
              </a:rPr>
              <a:t>과업  </a:t>
            </a: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견적·시공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293608" y="2651760"/>
            <a:ext cx="3172968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D92D20"/>
                </a:solidFill>
                <a:latin typeface="맑은 고딕"/>
                <a:ea typeface="맑은 고딕"/>
              </a:rPr>
              <a:t>Pain  </a:t>
            </a: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리스트+엑셀 매칭, 비교 부재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293608" y="2971800"/>
            <a:ext cx="3172968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129E63"/>
                </a:solidFill>
                <a:latin typeface="맑은 고딕"/>
                <a:ea typeface="맑은 고딕"/>
              </a:rPr>
              <a:t>기대  </a:t>
            </a: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각 과업의 자동화·가시화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502920" y="3566160"/>
            <a:ext cx="3611880" cy="1965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502920" y="3566160"/>
            <a:ext cx="3611880" cy="73152"/>
          </a:xfrm>
          <a:prstGeom prst="round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6" name="Picture 35" descr="check-verify__E08A00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376" y="3822192"/>
            <a:ext cx="457200" cy="4572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325880" y="3858768"/>
            <a:ext cx="26974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1">
                <a:solidFill>
                  <a:srgbClr val="E08A00"/>
                </a:solidFill>
                <a:latin typeface="맑은 고딕"/>
                <a:ea typeface="맑은 고딕"/>
              </a:rPr>
              <a:t>홀매니저 (ops)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22376" y="4480560"/>
            <a:ext cx="3172968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667085"/>
                </a:solidFill>
                <a:latin typeface="맑은 고딕"/>
                <a:ea typeface="맑은 고딕"/>
              </a:rPr>
              <a:t>과업  </a:t>
            </a: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규정 검수·승인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22376" y="4800600"/>
            <a:ext cx="3172968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D92D20"/>
                </a:solidFill>
                <a:latin typeface="맑은 고딕"/>
                <a:ea typeface="맑은 고딕"/>
              </a:rPr>
              <a:t>Pain  </a:t>
            </a: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육안 검수 병목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22376" y="5120640"/>
            <a:ext cx="3172968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129E63"/>
                </a:solidFill>
                <a:latin typeface="맑은 고딕"/>
                <a:ea typeface="맑은 고딕"/>
              </a:rPr>
              <a:t>기대  </a:t>
            </a: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각 과업의 자동화·가시화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4288536" y="3566160"/>
            <a:ext cx="3611880" cy="1965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ounded Rectangle 41"/>
          <p:cNvSpPr/>
          <p:nvPr/>
        </p:nvSpPr>
        <p:spPr>
          <a:xfrm>
            <a:off x="4288536" y="3566160"/>
            <a:ext cx="3611880" cy="73152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3" name="Picture 42" descr="mobile__0066B3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07992" y="3822192"/>
            <a:ext cx="457200" cy="457200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5111496" y="3858768"/>
            <a:ext cx="26974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1">
                <a:solidFill>
                  <a:srgbClr val="0066B3"/>
                </a:solidFill>
                <a:latin typeface="맑은 고딕"/>
                <a:ea typeface="맑은 고딕"/>
              </a:rPr>
              <a:t>관람객 (visitor)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507992" y="4480560"/>
            <a:ext cx="3172968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667085"/>
                </a:solidFill>
                <a:latin typeface="맑은 고딕"/>
                <a:ea typeface="맑은 고딕"/>
              </a:rPr>
              <a:t>과업  </a:t>
            </a: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등록·현장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507992" y="4800600"/>
            <a:ext cx="3172968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D92D20"/>
                </a:solidFill>
                <a:latin typeface="맑은 고딕"/>
                <a:ea typeface="맑은 고딕"/>
              </a:rPr>
              <a:t>Pain  </a:t>
            </a: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배지·체크인 대기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4507992" y="5120640"/>
            <a:ext cx="3172968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129E63"/>
                </a:solidFill>
                <a:latin typeface="맑은 고딕"/>
                <a:ea typeface="맑은 고딕"/>
              </a:rPr>
              <a:t>기대  </a:t>
            </a: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각 과업의 자동화·가시화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8074152" y="3566160"/>
            <a:ext cx="3611880" cy="1965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Rounded Rectangle 48"/>
          <p:cNvSpPr/>
          <p:nvPr/>
        </p:nvSpPr>
        <p:spPr>
          <a:xfrm>
            <a:off x="8074152" y="3566160"/>
            <a:ext cx="3611880" cy="73152"/>
          </a:xfrm>
          <a:prstGeom prst="roundRect">
            <a:avLst/>
          </a:prstGeom>
          <a:solidFill>
            <a:srgbClr val="98A2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0" name="Picture 49" descr="dashboard-chart__98A2B3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93608" y="3822192"/>
            <a:ext cx="457200" cy="457200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8897112" y="3858768"/>
            <a:ext cx="26974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1">
                <a:solidFill>
                  <a:srgbClr val="98A2B3"/>
                </a:solidFill>
                <a:latin typeface="맑은 고딕"/>
                <a:ea typeface="맑은 고딕"/>
              </a:rPr>
              <a:t>일반 대중 (public)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8293608" y="4480560"/>
            <a:ext cx="3172968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667085"/>
                </a:solidFill>
                <a:latin typeface="맑은 고딕"/>
                <a:ea typeface="맑은 고딕"/>
              </a:rPr>
              <a:t>과업  </a:t>
            </a: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공개 열람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8293608" y="4800600"/>
            <a:ext cx="3172968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D92D20"/>
                </a:solidFill>
                <a:latin typeface="맑은 고딕"/>
                <a:ea typeface="맑은 고딕"/>
              </a:rPr>
              <a:t>Pain  </a:t>
            </a: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일정·플로어플랜 접근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8293608" y="5120640"/>
            <a:ext cx="3172968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129E63"/>
                </a:solidFill>
                <a:latin typeface="맑은 고딕"/>
                <a:ea typeface="맑은 고딕"/>
              </a:rPr>
              <a:t>기대  </a:t>
            </a: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각 과업의 자동화·가시화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+ 플랫폼 관리자·테넌트 관리자 2관리자 → 역할별 포털 분리 근거(REQ-F-081).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Ⅱ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Ⅱ. 전략·방법론 · 사업 이해도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7997342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견적은 즉시, 배치는 수 분, 검수는 자동, 결과는 사진으로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274198" y="502920"/>
            <a:ext cx="1411833" cy="274320"/>
          </a:xfrm>
          <a:prstGeom prst="roundRect">
            <a:avLst/>
          </a:prstGeom>
          <a:solidFill>
            <a:srgbClr val="EEF0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274198" y="502920"/>
            <a:ext cx="1411833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REQ-F-002·007·009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1554480"/>
            <a:ext cx="11183112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94360" y="1554480"/>
            <a:ext cx="3182112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개선 항목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886200" y="1554480"/>
            <a:ext cx="3456432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As-Is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452360" y="1554480"/>
            <a:ext cx="4215384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To-Be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02920" y="2121408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94360" y="2121408"/>
            <a:ext cx="3182112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홀 배정 견적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886200" y="2121408"/>
            <a:ext cx="3456432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667085"/>
                </a:solidFill>
                <a:latin typeface="맑은 고딕"/>
                <a:ea typeface="맑은 고딕"/>
              </a:rPr>
              <a:t>수일 대기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452360" y="2121408"/>
            <a:ext cx="4215384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667085"/>
                </a:solidFill>
                <a:latin typeface="맑은 고딕"/>
                <a:ea typeface="맑은 고딕"/>
              </a:rPr>
              <a:t>즉시 (규칙엔진 2,250원/㎡ 자동)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02920" y="2688336"/>
            <a:ext cx="11183112" cy="566928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502920" y="2688336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94360" y="2688336"/>
            <a:ext cx="3182112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배치도 초안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886200" y="2688336"/>
            <a:ext cx="3456432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667085"/>
                </a:solidFill>
                <a:latin typeface="맑은 고딕"/>
                <a:ea typeface="맑은 고딕"/>
              </a:rPr>
              <a:t>수주 CAD 외주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452360" y="2688336"/>
            <a:ext cx="4215384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667085"/>
                </a:solidFill>
                <a:latin typeface="맑은 고딕"/>
                <a:ea typeface="맑은 고딕"/>
              </a:rPr>
              <a:t>수 분 3안 자동생성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02920" y="3255263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594360" y="3255263"/>
            <a:ext cx="3182112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규정 검수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886200" y="3255263"/>
            <a:ext cx="3456432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667085"/>
                </a:solidFill>
                <a:latin typeface="맑은 고딕"/>
                <a:ea typeface="맑은 고딕"/>
              </a:rPr>
              <a:t>육안 검토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452360" y="3255263"/>
            <a:ext cx="4215384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667085"/>
                </a:solidFill>
                <a:latin typeface="맑은 고딕"/>
                <a:ea typeface="맑은 고딕"/>
              </a:rPr>
              <a:t>제출 전 자동 플래깅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02920" y="3822191"/>
            <a:ext cx="11183112" cy="566928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502920" y="3822191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594360" y="3822191"/>
            <a:ext cx="3182112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위치표시도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886200" y="3822191"/>
            <a:ext cx="3456432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667085"/>
                </a:solidFill>
                <a:latin typeface="맑은 고딕"/>
                <a:ea typeface="맑은 고딕"/>
              </a:rPr>
              <a:t>수기 작도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452360" y="3822191"/>
            <a:ext cx="4215384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667085"/>
                </a:solidFill>
                <a:latin typeface="맑은 고딕"/>
                <a:ea typeface="맑은 고딕"/>
              </a:rPr>
              <a:t>좌표 클릭 자동 작도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02920" y="4389120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594360" y="4389120"/>
            <a:ext cx="3182112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시공 결과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886200" y="4389120"/>
            <a:ext cx="3456432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667085"/>
                </a:solidFill>
                <a:latin typeface="맑은 고딕"/>
                <a:ea typeface="맑은 고딕"/>
              </a:rPr>
              <a:t>개장일 첫 대면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452360" y="4389120"/>
            <a:ext cx="4215384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667085"/>
                </a:solidFill>
                <a:latin typeface="맑은 고딕"/>
                <a:ea typeface="맑은 고딕"/>
              </a:rPr>
              <a:t>신청 시점 사진 예측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720840" y="2121408"/>
            <a:ext cx="3657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6D4AFF"/>
                </a:solidFill>
                <a:latin typeface="맑은 고딕"/>
                <a:ea typeface="맑은 고딕"/>
              </a:rPr>
              <a:t>→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720840" y="2688336"/>
            <a:ext cx="3657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6D4AFF"/>
                </a:solidFill>
                <a:latin typeface="맑은 고딕"/>
                <a:ea typeface="맑은 고딕"/>
              </a:rPr>
              <a:t>→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720840" y="3255263"/>
            <a:ext cx="3657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6D4AFF"/>
                </a:solidFill>
                <a:latin typeface="맑은 고딕"/>
                <a:ea typeface="맑은 고딕"/>
              </a:rPr>
              <a:t>→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720840" y="3822191"/>
            <a:ext cx="3657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6D4AFF"/>
                </a:solidFill>
                <a:latin typeface="맑은 고딕"/>
                <a:ea typeface="맑은 고딕"/>
              </a:rPr>
              <a:t>→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720840" y="4389120"/>
            <a:ext cx="3657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6D4AFF"/>
                </a:solidFill>
                <a:latin typeface="맑은 고딕"/>
                <a:ea typeface="맑은 고딕"/>
              </a:rPr>
              <a:t>→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As-Is→To-Be 정량 개선 5행 — 리드타임 수일→즉시·수 분, 검수 육안→자동.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Ⅱ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Ⅱ. 전략·방법론 · 추진전략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9125712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도면·표를 보여주는 전시테크가 아니라, 사진으로 컨펌하는 베뉴 운영 플랫폼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1463040"/>
            <a:ext cx="11183112" cy="960120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31520" y="1463040"/>
            <a:ext cx="10817352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600" b="1">
                <a:solidFill>
                  <a:srgbClr val="FFFFFF"/>
                </a:solidFill>
                <a:latin typeface="맑은 고딕"/>
                <a:ea typeface="맑은 고딕"/>
              </a:rPr>
              <a:t>“도면이 아니라 사진으로 컨펌한다”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2651760"/>
            <a:ext cx="3611880" cy="30175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502920" y="2651760"/>
            <a:ext cx="3611880" cy="420624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02920" y="2651760"/>
            <a:ext cx="361188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사진급 의사결정</a:t>
            </a:r>
          </a:p>
        </p:txBody>
      </p:sp>
      <p:sp>
        <p:nvSpPr>
          <p:cNvPr id="16" name="Oval 15"/>
          <p:cNvSpPr/>
          <p:nvPr/>
        </p:nvSpPr>
        <p:spPr>
          <a:xfrm>
            <a:off x="704088" y="327355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86968" y="3218688"/>
            <a:ext cx="306324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기존 전시테크 = 도면·3D 뷰어 수준</a:t>
            </a:r>
          </a:p>
        </p:txBody>
      </p:sp>
      <p:sp>
        <p:nvSpPr>
          <p:cNvPr id="18" name="Oval 17"/>
          <p:cNvSpPr/>
          <p:nvPr/>
        </p:nvSpPr>
        <p:spPr>
          <a:xfrm>
            <a:off x="704088" y="377647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86968" y="3721608"/>
            <a:ext cx="306324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우리 = 사진급 시공 예측</a:t>
            </a:r>
          </a:p>
        </p:txBody>
      </p:sp>
      <p:sp>
        <p:nvSpPr>
          <p:cNvPr id="20" name="Oval 19"/>
          <p:cNvSpPr/>
          <p:nvPr/>
        </p:nvSpPr>
        <p:spPr>
          <a:xfrm>
            <a:off x="704088" y="427939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86968" y="4224528"/>
            <a:ext cx="306324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신청 시점에 결과를 본다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251960" y="2651760"/>
            <a:ext cx="3611880" cy="30175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4251960" y="2651760"/>
            <a:ext cx="3611880" cy="420624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251960" y="2651760"/>
            <a:ext cx="361188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단일 폐루프</a:t>
            </a:r>
          </a:p>
        </p:txBody>
      </p:sp>
      <p:sp>
        <p:nvSpPr>
          <p:cNvPr id="25" name="Oval 24"/>
          <p:cNvSpPr/>
          <p:nvPr/>
        </p:nvSpPr>
        <p:spPr>
          <a:xfrm>
            <a:off x="4453128" y="327355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636008" y="3218688"/>
            <a:ext cx="306324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설계 자료가 곧 발주 근거</a:t>
            </a:r>
          </a:p>
        </p:txBody>
      </p:sp>
      <p:sp>
        <p:nvSpPr>
          <p:cNvPr id="27" name="Oval 26"/>
          <p:cNvSpPr/>
          <p:nvPr/>
        </p:nvSpPr>
        <p:spPr>
          <a:xfrm>
            <a:off x="4453128" y="377647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636008" y="3721608"/>
            <a:ext cx="306324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발주까지 한 흐름에서 종결</a:t>
            </a:r>
          </a:p>
        </p:txBody>
      </p:sp>
      <p:sp>
        <p:nvSpPr>
          <p:cNvPr id="29" name="Oval 28"/>
          <p:cNvSpPr/>
          <p:nvPr/>
        </p:nvSpPr>
        <p:spPr>
          <a:xfrm>
            <a:off x="4453128" y="427939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4636008" y="4224528"/>
            <a:ext cx="306324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재입력·중복 작업 제거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001000" y="2651760"/>
            <a:ext cx="3685032" cy="30175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8001000" y="2651760"/>
            <a:ext cx="3685032" cy="420624"/>
          </a:xfrm>
          <a:prstGeom prst="roundRect">
            <a:avLst/>
          </a:prstGeom>
          <a:solidFill>
            <a:srgbClr val="0E938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001000" y="2651760"/>
            <a:ext cx="3685032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데이터 주권</a:t>
            </a:r>
          </a:p>
        </p:txBody>
      </p:sp>
      <p:sp>
        <p:nvSpPr>
          <p:cNvPr id="34" name="Oval 33"/>
          <p:cNvSpPr/>
          <p:nvPr/>
        </p:nvSpPr>
        <p:spPr>
          <a:xfrm>
            <a:off x="8202168" y="3273552"/>
            <a:ext cx="82296" cy="82296"/>
          </a:xfrm>
          <a:prstGeom prst="ellipse">
            <a:avLst/>
          </a:prstGeom>
          <a:solidFill>
            <a:srgbClr val="0E938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8385048" y="3218688"/>
            <a:ext cx="3136392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온프레미스 Ollama 기본</a:t>
            </a:r>
          </a:p>
        </p:txBody>
      </p:sp>
      <p:sp>
        <p:nvSpPr>
          <p:cNvPr id="36" name="Oval 35"/>
          <p:cNvSpPr/>
          <p:nvPr/>
        </p:nvSpPr>
        <p:spPr>
          <a:xfrm>
            <a:off x="8202168" y="3776472"/>
            <a:ext cx="82296" cy="82296"/>
          </a:xfrm>
          <a:prstGeom prst="ellipse">
            <a:avLst/>
          </a:prstGeom>
          <a:solidFill>
            <a:srgbClr val="0E938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8385048" y="3721608"/>
            <a:ext cx="3136392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외부 AI(Claude·Gemini)는 승인 예외만</a:t>
            </a:r>
          </a:p>
        </p:txBody>
      </p:sp>
      <p:sp>
        <p:nvSpPr>
          <p:cNvPr id="38" name="Oval 37"/>
          <p:cNvSpPr/>
          <p:nvPr/>
        </p:nvSpPr>
        <p:spPr>
          <a:xfrm>
            <a:off x="8202168" y="4279392"/>
            <a:ext cx="82296" cy="82296"/>
          </a:xfrm>
          <a:prstGeom prst="ellipse">
            <a:avLst/>
          </a:prstGeom>
          <a:solidFill>
            <a:srgbClr val="0E938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8385048" y="4224528"/>
            <a:ext cx="3136392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데이터존 아웃바운드 0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포지셔닝 — 사진 수준 의사결정 + 폐루프 종결 + 데이터 주권.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Ⅱ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Ⅱ. 전략·방법론 · 추진전략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8297265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셋 중 하나는 흉내낼 수 있어도, 셋의 결합은 재현 난이도가 높다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574121" y="502920"/>
            <a:ext cx="1111910" cy="274320"/>
          </a:xfrm>
          <a:prstGeom prst="roundRect">
            <a:avLst/>
          </a:prstGeom>
          <a:solidFill>
            <a:srgbClr val="EEF0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574121" y="502920"/>
            <a:ext cx="111191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REQ-A-001·002</a:t>
            </a:r>
          </a:p>
        </p:txBody>
      </p:sp>
      <p:sp>
        <p:nvSpPr>
          <p:cNvPr id="13" name="Oval 12"/>
          <p:cNvSpPr/>
          <p:nvPr/>
        </p:nvSpPr>
        <p:spPr>
          <a:xfrm>
            <a:off x="3040379" y="2354579"/>
            <a:ext cx="1783080" cy="1783080"/>
          </a:xfrm>
          <a:prstGeom prst="ellipse">
            <a:avLst/>
          </a:prstGeom>
          <a:solidFill>
            <a:srgbClr val="ECE8FF"/>
          </a:solidFill>
          <a:ln w="3175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5326380" y="2354579"/>
            <a:ext cx="1783080" cy="1783080"/>
          </a:xfrm>
          <a:prstGeom prst="ellipse">
            <a:avLst/>
          </a:prstGeom>
          <a:solidFill>
            <a:srgbClr val="E1EFF9"/>
          </a:solidFill>
          <a:ln w="3175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4183380" y="4000500"/>
            <a:ext cx="1783080" cy="1783080"/>
          </a:xfrm>
          <a:prstGeom prst="ellipse">
            <a:avLst/>
          </a:prstGeom>
          <a:solidFill>
            <a:srgbClr val="E1F3F1"/>
          </a:solidFill>
          <a:ln w="31750">
            <a:solidFill>
              <a:srgbClr val="0E938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6" name="Picture 15" descr="ai-sparkle__6D4AF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7479" y="2194560"/>
            <a:ext cx="274320" cy="27432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783079" y="1874519"/>
            <a:ext cx="2103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1">
                <a:solidFill>
                  <a:srgbClr val="6D4AFF"/>
                </a:solidFill>
                <a:latin typeface="맑은 고딕"/>
                <a:ea typeface="맑은 고딕"/>
              </a:rPr>
              <a:t>나노바나나 시공 예측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783079" y="2148839"/>
            <a:ext cx="2103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image-to-image·40초·S1~S7</a:t>
            </a:r>
          </a:p>
        </p:txBody>
      </p:sp>
      <p:pic>
        <p:nvPicPr>
          <p:cNvPr id="19" name="Picture 18" descr="postgis-spatial__0066B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8040" y="2194560"/>
            <a:ext cx="274320" cy="27432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6263640" y="1874519"/>
            <a:ext cx="21945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1">
                <a:solidFill>
                  <a:srgbClr val="0066B3"/>
                </a:solidFill>
                <a:latin typeface="맑은 고딕"/>
                <a:ea typeface="맑은 고딕"/>
              </a:rPr>
              <a:t>PostGIS 실측 공간데이터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263640" y="2148839"/>
            <a:ext cx="2286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폴리곤·트렌치·배선 단일 원천</a:t>
            </a:r>
          </a:p>
        </p:txBody>
      </p:sp>
      <p:pic>
        <p:nvPicPr>
          <p:cNvPr id="22" name="Picture 21" descr="closed-loop__0E938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7759" y="5760720"/>
            <a:ext cx="274320" cy="27432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2697479" y="5806440"/>
            <a:ext cx="2103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1">
                <a:solidFill>
                  <a:srgbClr val="0E9384"/>
                </a:solidFill>
                <a:latin typeface="맑은 고딕"/>
                <a:ea typeface="맑은 고딕"/>
              </a:rPr>
              <a:t>공사 옥션 폐루프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303520" y="5806440"/>
            <a:ext cx="24688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AI자료→응찰→낙찰→발주 자동전환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069079" y="3611880"/>
            <a:ext cx="2011680" cy="713232"/>
          </a:xfrm>
          <a:prstGeom prst="roundRect">
            <a:avLst/>
          </a:prstGeom>
          <a:solidFill>
            <a:srgbClr val="101828"/>
          </a:solidFill>
          <a:ln>
            <a:noFill/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069079" y="3657600"/>
            <a:ext cx="201168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우리만의 해자(Moat)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069079" y="3968496"/>
            <a:ext cx="20116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C7DDF2"/>
                </a:solidFill>
                <a:latin typeface="맑은 고딕"/>
                <a:ea typeface="맑은 고딕"/>
              </a:rPr>
              <a:t>재현 난이도 높은 결합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8183879" y="1417320"/>
            <a:ext cx="3502152" cy="4572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8183879" y="1417320"/>
            <a:ext cx="3502152" cy="420624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183879" y="1417320"/>
            <a:ext cx="3502152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3결합 재현이 어려운 이유</a:t>
            </a:r>
          </a:p>
        </p:txBody>
      </p:sp>
      <p:sp>
        <p:nvSpPr>
          <p:cNvPr id="31" name="Oval 30"/>
          <p:cNvSpPr/>
          <p:nvPr/>
        </p:nvSpPr>
        <p:spPr>
          <a:xfrm>
            <a:off x="8385048" y="203911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8567928" y="1984248"/>
            <a:ext cx="2953512" cy="7863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101828"/>
                </a:solidFill>
                <a:latin typeface="맑은 고딕"/>
                <a:ea typeface="맑은 고딕"/>
              </a:rPr>
              <a:t>원A </a:t>
            </a:r>
            <a:r>
              <a:rPr sz="930" b="1">
                <a:solidFill>
                  <a:srgbClr val="129E63"/>
                </a:solidFill>
                <a:latin typeface="맑은 고딕"/>
                <a:ea typeface="맑은 고딕"/>
              </a:rPr>
              <a:t>[검증됨]</a:t>
            </a:r>
            <a:r>
              <a:rPr sz="930" b="0">
                <a:solidFill>
                  <a:srgbClr val="101828"/>
                </a:solidFill>
                <a:latin typeface="맑은 고딕"/>
                <a:ea typeface="맑은 고딕"/>
              </a:rPr>
              <a:t> — G1 승인·나노바나나 워커 라이브, image-to-image 구조보존 파이프라인 상주</a:t>
            </a:r>
          </a:p>
        </p:txBody>
      </p:sp>
      <p:sp>
        <p:nvSpPr>
          <p:cNvPr id="33" name="Oval 32"/>
          <p:cNvSpPr/>
          <p:nvPr/>
        </p:nvSpPr>
        <p:spPr>
          <a:xfrm>
            <a:off x="8385048" y="2825496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8567928" y="2770632"/>
            <a:ext cx="2953512" cy="7863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101828"/>
                </a:solidFill>
                <a:latin typeface="맑은 고딕"/>
                <a:ea typeface="맑은 고딕"/>
              </a:rPr>
              <a:t>원B </a:t>
            </a:r>
            <a:r>
              <a:rPr sz="930" b="1">
                <a:solidFill>
                  <a:srgbClr val="129E63"/>
                </a:solidFill>
                <a:latin typeface="맑은 고딕"/>
                <a:ea typeface="맑은 고딕"/>
              </a:rPr>
              <a:t>[검증됨]</a:t>
            </a:r>
            <a:r>
              <a:rPr sz="930" b="0">
                <a:solidFill>
                  <a:srgbClr val="101828"/>
                </a:solidFill>
                <a:latin typeface="맑은 고딕"/>
                <a:ea typeface="맑은 고딕"/>
              </a:rPr>
              <a:t> — M2~M5 PostGIS 매퍼 라이브, 부스 폴리곤·트렌치·배선 단일 공간 원천</a:t>
            </a:r>
          </a:p>
        </p:txBody>
      </p:sp>
      <p:sp>
        <p:nvSpPr>
          <p:cNvPr id="35" name="Oval 34"/>
          <p:cNvSpPr/>
          <p:nvPr/>
        </p:nvSpPr>
        <p:spPr>
          <a:xfrm>
            <a:off x="8385048" y="3611879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8567928" y="3557015"/>
            <a:ext cx="2953512" cy="7863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101828"/>
                </a:solidFill>
                <a:latin typeface="맑은 고딕"/>
                <a:ea typeface="맑은 고딕"/>
              </a:rPr>
              <a:t>원C </a:t>
            </a:r>
            <a:r>
              <a:rPr sz="930" b="1">
                <a:solidFill>
                  <a:srgbClr val="0066B3"/>
                </a:solidFill>
                <a:latin typeface="맑은 고딕"/>
                <a:ea typeface="맑은 고딕"/>
              </a:rPr>
              <a:t>[구현 계획]</a:t>
            </a:r>
            <a:r>
              <a:rPr sz="930" b="0">
                <a:solidFill>
                  <a:srgbClr val="101828"/>
                </a:solidFill>
                <a:latin typeface="맑은 고딕"/>
                <a:ea typeface="맑은 고딕"/>
              </a:rPr>
              <a:t> — Phase D·M15, AI 설계자료가 곧 응찰 근거(attached_refs)</a:t>
            </a:r>
          </a:p>
        </p:txBody>
      </p:sp>
      <p:sp>
        <p:nvSpPr>
          <p:cNvPr id="37" name="Oval 36"/>
          <p:cNvSpPr/>
          <p:nvPr/>
        </p:nvSpPr>
        <p:spPr>
          <a:xfrm>
            <a:off x="8385048" y="4398264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8567928" y="4343400"/>
            <a:ext cx="2953512" cy="7863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101828"/>
                </a:solidFill>
                <a:latin typeface="맑은 고딕"/>
                <a:ea typeface="맑은 고딕"/>
              </a:rPr>
              <a:t>결합의 희소성 — 단일 요소는 모방 가능하나 셋의 폐루프 결합은 경쟁 전시테크·범용 SI가 재현 곤란</a:t>
            </a:r>
          </a:p>
        </p:txBody>
      </p:sp>
      <p:sp>
        <p:nvSpPr>
          <p:cNvPr id="39" name="Oval 38"/>
          <p:cNvSpPr/>
          <p:nvPr/>
        </p:nvSpPr>
        <p:spPr>
          <a:xfrm>
            <a:off x="8385048" y="5184647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8567928" y="5129783"/>
            <a:ext cx="2953512" cy="7863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101828"/>
                </a:solidFill>
                <a:latin typeface="맑은 고딕"/>
                <a:ea typeface="맑은 고딕"/>
              </a:rPr>
              <a:t>실증 우위 — '말이 아니라 이미 돈다'(인프라·인증·PostGIS·나노바나나·자동배포 기동 중)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3중 해자 — 나노바나나 시공 예측 ∩ PostGIS 실측 공간데이터 ∩ 공사 옥션 폐루프.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Ⅱ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Ⅱ. 전략·방법론 · 추진전략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8147304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다섯 개의 차별화 메시지가 배점 다섯 곳을 정확히 겨눈다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424159" y="502920"/>
            <a:ext cx="1261872" cy="274320"/>
          </a:xfrm>
          <a:prstGeom prst="roundRect">
            <a:avLst/>
          </a:prstGeom>
          <a:solidFill>
            <a:srgbClr val="EEF0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424159" y="502920"/>
            <a:ext cx="1261872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REQ-A-001·S-009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1463040"/>
            <a:ext cx="2194560" cy="4206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502920" y="1463040"/>
            <a:ext cx="2194560" cy="45720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02920" y="1463040"/>
            <a:ext cx="2194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맑은 고딕"/>
                <a:ea typeface="맑은 고딕"/>
              </a:rPr>
              <a:t>WT-1</a:t>
            </a:r>
          </a:p>
        </p:txBody>
      </p:sp>
      <p:pic>
        <p:nvPicPr>
          <p:cNvPr id="16" name="Picture 15" descr="camera-render__6D4AF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7592" y="2148840"/>
            <a:ext cx="585216" cy="58521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649224" y="2926080"/>
            <a:ext cx="1901952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2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101828"/>
                </a:solidFill>
                <a:latin typeface="맑은 고딕"/>
                <a:ea typeface="맑은 고딕"/>
              </a:rPr>
              <a:t>도면이 아니라 사진으로 컨펌한다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9224" y="4480560"/>
            <a:ext cx="190195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AI 시각화 핵심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051560" y="5029200"/>
            <a:ext cx="1097280" cy="402336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51560" y="5029200"/>
            <a:ext cx="109728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20점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2752344" y="1463040"/>
            <a:ext cx="2194560" cy="4206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2752344" y="1463040"/>
            <a:ext cx="2194560" cy="45720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2752344" y="1463040"/>
            <a:ext cx="2194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맑은 고딕"/>
                <a:ea typeface="맑은 고딕"/>
              </a:rPr>
              <a:t>WT-2</a:t>
            </a:r>
          </a:p>
        </p:txBody>
      </p:sp>
      <p:pic>
        <p:nvPicPr>
          <p:cNvPr id="24" name="Picture 23" descr="booth-layout__0066B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7016" y="2148840"/>
            <a:ext cx="585216" cy="585216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2898648" y="2926080"/>
            <a:ext cx="1901952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2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101828"/>
                </a:solidFill>
                <a:latin typeface="맑은 고딕"/>
                <a:ea typeface="맑은 고딕"/>
              </a:rPr>
              <a:t>수 분 내 3안, 제출 전 규정 자동검증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898648" y="4480560"/>
            <a:ext cx="190195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시각화+기능 교차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3300984" y="5029200"/>
            <a:ext cx="1097280" cy="402336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3300984" y="5029200"/>
            <a:ext cx="109728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20+15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001768" y="1463040"/>
            <a:ext cx="2194560" cy="4206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5001768" y="1463040"/>
            <a:ext cx="2194560" cy="457200"/>
          </a:xfrm>
          <a:prstGeom prst="roundRect">
            <a:avLst/>
          </a:prstGeom>
          <a:solidFill>
            <a:srgbClr val="0E938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5001768" y="1463040"/>
            <a:ext cx="2194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맑은 고딕"/>
                <a:ea typeface="맑은 고딕"/>
              </a:rPr>
              <a:t>WT-3</a:t>
            </a:r>
          </a:p>
        </p:txBody>
      </p:sp>
      <p:pic>
        <p:nvPicPr>
          <p:cNvPr id="32" name="Picture 31" descr="auction-gavel__0E938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6440" y="2148840"/>
            <a:ext cx="585216" cy="585216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5148072" y="2926080"/>
            <a:ext cx="1901952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2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101828"/>
                </a:solidFill>
                <a:latin typeface="맑은 고딕"/>
                <a:ea typeface="맑은 고딕"/>
              </a:rPr>
              <a:t>사진 수준 자료로 응찰하고 발주까지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148072" y="4480560"/>
            <a:ext cx="190195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옥션 폐루프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5550408" y="5029200"/>
            <a:ext cx="1097280" cy="402336"/>
          </a:xfrm>
          <a:prstGeom prst="roundRect">
            <a:avLst/>
          </a:prstGeom>
          <a:solidFill>
            <a:srgbClr val="0E938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5550408" y="5029200"/>
            <a:ext cx="109728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15점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7251192" y="1463040"/>
            <a:ext cx="2194560" cy="4206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ounded Rectangle 37"/>
          <p:cNvSpPr/>
          <p:nvPr/>
        </p:nvSpPr>
        <p:spPr>
          <a:xfrm>
            <a:off x="7251192" y="1463040"/>
            <a:ext cx="2194560" cy="457200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7251192" y="1463040"/>
            <a:ext cx="2194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맑은 고딕"/>
                <a:ea typeface="맑은 고딕"/>
              </a:rPr>
              <a:t>WT-4</a:t>
            </a:r>
          </a:p>
        </p:txBody>
      </p:sp>
      <p:pic>
        <p:nvPicPr>
          <p:cNvPr id="40" name="Picture 39" descr="shield-security__00447A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55863" y="2148840"/>
            <a:ext cx="585216" cy="585216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7397496" y="2926080"/>
            <a:ext cx="1901952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2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101828"/>
                </a:solidFill>
                <a:latin typeface="맑은 고딕"/>
                <a:ea typeface="맑은 고딕"/>
              </a:rPr>
              <a:t>AI가 만든 것은 표시, 남의 데이터는 차단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397496" y="4480560"/>
            <a:ext cx="190195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보안 3중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7799831" y="5029200"/>
            <a:ext cx="1097280" cy="402336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7799831" y="5029200"/>
            <a:ext cx="109728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10점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9500616" y="1463040"/>
            <a:ext cx="2194560" cy="4206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ounded Rectangle 45"/>
          <p:cNvSpPr/>
          <p:nvPr/>
        </p:nvSpPr>
        <p:spPr>
          <a:xfrm>
            <a:off x="9500616" y="1463040"/>
            <a:ext cx="2194560" cy="45720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9500616" y="1463040"/>
            <a:ext cx="2194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맑은 고딕"/>
                <a:ea typeface="맑은 고딕"/>
              </a:rPr>
              <a:t>WT-5</a:t>
            </a:r>
          </a:p>
        </p:txBody>
      </p:sp>
      <p:pic>
        <p:nvPicPr>
          <p:cNvPr id="48" name="Picture 47" descr="tenant-building__0066B3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05288" y="2148840"/>
            <a:ext cx="585216" cy="585216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9646920" y="2926080"/>
            <a:ext cx="1901952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2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101828"/>
                </a:solidFill>
                <a:latin typeface="맑은 고딕"/>
                <a:ea typeface="맑은 고딕"/>
              </a:rPr>
              <a:t>코드 배포 없이 데이터 온보딩으로 확장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9646920" y="4480560"/>
            <a:ext cx="190195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멀티테넌트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10049256" y="5029200"/>
            <a:ext cx="1097280" cy="402336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10049256" y="5029200"/>
            <a:ext cx="109728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5점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5개 Win Theme가 평가배점 5개 항목(20·20+15·15·10·5)에 1:1 대응.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Ⅱ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Ⅱ. 전략·방법론 · 적용기술(나노바나나)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8597188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시공 전에 사진으로 의사결정한다 — 경쟁 전시테크가 못 하는 차별화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874044" y="502920"/>
            <a:ext cx="811987" cy="274320"/>
          </a:xfrm>
          <a:prstGeom prst="roundRect">
            <a:avLst/>
          </a:prstGeom>
          <a:solidFill>
            <a:srgbClr val="EEF0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874044" y="502920"/>
            <a:ext cx="811987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REQ-A-001</a:t>
            </a:r>
          </a:p>
        </p:txBody>
      </p:sp>
      <p:sp>
        <p:nvSpPr>
          <p:cNvPr id="13" name="Oval 12"/>
          <p:cNvSpPr/>
          <p:nvPr/>
        </p:nvSpPr>
        <p:spPr>
          <a:xfrm>
            <a:off x="502920" y="1527048"/>
            <a:ext cx="91440" cy="91440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22376" y="1463040"/>
            <a:ext cx="6181344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0">
                <a:solidFill>
                  <a:srgbClr val="101828"/>
                </a:solidFill>
                <a:latin typeface="맑은 고딕"/>
                <a:ea typeface="맑은 고딕"/>
              </a:rPr>
              <a:t>문제 — 참가업체는 도면을 못 읽어 개장일에야 결과를 처음 본다</a:t>
            </a:r>
          </a:p>
        </p:txBody>
      </p:sp>
      <p:sp>
        <p:nvSpPr>
          <p:cNvPr id="15" name="Oval 14"/>
          <p:cNvSpPr/>
          <p:nvPr/>
        </p:nvSpPr>
        <p:spPr>
          <a:xfrm>
            <a:off x="502920" y="2093976"/>
            <a:ext cx="91440" cy="91440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22376" y="2029968"/>
            <a:ext cx="6181344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0">
                <a:solidFill>
                  <a:srgbClr val="101828"/>
                </a:solidFill>
                <a:latin typeface="맑은 고딕"/>
                <a:ea typeface="맑은 고딕"/>
              </a:rPr>
              <a:t>해법 — image-to-image로 빈 부스(도면/실측)를 '시공 후 사진'으로 예측</a:t>
            </a:r>
          </a:p>
        </p:txBody>
      </p:sp>
      <p:sp>
        <p:nvSpPr>
          <p:cNvPr id="17" name="Oval 16"/>
          <p:cNvSpPr/>
          <p:nvPr/>
        </p:nvSpPr>
        <p:spPr>
          <a:xfrm>
            <a:off x="502920" y="2660903"/>
            <a:ext cx="91440" cy="91440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22376" y="2596896"/>
            <a:ext cx="6181344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0">
                <a:solidFill>
                  <a:srgbClr val="101828"/>
                </a:solidFill>
                <a:latin typeface="맑은 고딕"/>
                <a:ea typeface="맑은 고딕"/>
              </a:rPr>
              <a:t>실증 — Gemini 라이브(G1 소유자 승인 완료), 워커 상주 </a:t>
            </a:r>
            <a:r>
              <a:rPr sz="1100" b="1">
                <a:solidFill>
                  <a:srgbClr val="129E63"/>
                </a:solidFill>
                <a:latin typeface="맑은 고딕"/>
                <a:ea typeface="맑은 고딕"/>
              </a:rPr>
              <a:t>[검증됨]</a:t>
            </a:r>
          </a:p>
        </p:txBody>
      </p:sp>
      <p:sp>
        <p:nvSpPr>
          <p:cNvPr id="19" name="Oval 18"/>
          <p:cNvSpPr/>
          <p:nvPr/>
        </p:nvSpPr>
        <p:spPr>
          <a:xfrm>
            <a:off x="502920" y="3227832"/>
            <a:ext cx="91440" cy="91440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22376" y="3163824"/>
            <a:ext cx="6181344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0">
                <a:solidFill>
                  <a:srgbClr val="101828"/>
                </a:solidFill>
                <a:latin typeface="맑은 고딕"/>
                <a:ea typeface="맑은 고딕"/>
              </a:rPr>
              <a:t>효과 — 조감도 외주(비용·시간) 대체, 신청 시점 의사결정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178040" y="1463040"/>
            <a:ext cx="4507992" cy="32004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2" name="Picture 21" descr="SCR-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3737" y="1463040"/>
            <a:ext cx="3996597" cy="3200400"/>
          </a:xfrm>
          <a:prstGeom prst="rect">
            <a:avLst/>
          </a:prstGeom>
        </p:spPr>
      </p:pic>
      <p:sp>
        <p:nvSpPr>
          <p:cNvPr id="23" name="Rounded Rectangle 22"/>
          <p:cNvSpPr/>
          <p:nvPr/>
        </p:nvSpPr>
        <p:spPr>
          <a:xfrm>
            <a:off x="7287768" y="4334255"/>
            <a:ext cx="868680" cy="256032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287768" y="4334255"/>
            <a:ext cx="86868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SCR-12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229600" y="4325112"/>
            <a:ext cx="3319272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시각화 갤러리 — 표준 샷 · 워터마크 표기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7178040" y="4754880"/>
            <a:ext cx="4507992" cy="566928"/>
          </a:xfrm>
          <a:prstGeom prst="roundRect">
            <a:avLst/>
          </a:prstGeom>
          <a:solidFill>
            <a:srgbClr val="FCE9E7"/>
          </a:solidFill>
          <a:ln w="12700">
            <a:solidFill>
              <a:srgbClr val="D92D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287768" y="4754880"/>
            <a:ext cx="4325112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1">
                <a:solidFill>
                  <a:srgbClr val="D92D20"/>
                </a:solidFill>
                <a:latin typeface="맑은 고딕"/>
                <a:ea typeface="맑은 고딕"/>
              </a:rPr>
              <a:t>AI 생성 예상 이미지 — 실제 시공과 다를 수 있음. 계약·심사 서류 사용 금지.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02920" y="4114800"/>
            <a:ext cx="6400800" cy="82296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31520" y="4114800"/>
            <a:ext cx="6035040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맑은 고딕"/>
                <a:ea typeface="맑은 고딕"/>
              </a:rPr>
              <a:t>“도면이 아니라 사진으로 컨펌한다” — 신청 시점에 결과 사진으로 의사결정하는 유일 차별화.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Gemini gemini-3.1-flash-image-preview 워커 라이브 [검증됨] · 모든 컷 워터마크 항상 포함.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―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CONTENTS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9125712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목차 — 나라장터 정보시스템 표준 7대장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1417320"/>
            <a:ext cx="5394960" cy="9875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48640" y="1417320"/>
            <a:ext cx="82296" cy="987552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86384" y="1417320"/>
            <a:ext cx="914400" cy="9875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0066B3"/>
                </a:solidFill>
                <a:latin typeface="맑은 고딕"/>
                <a:ea typeface="맑은 고딕"/>
              </a:rPr>
              <a:t>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83080" y="1600200"/>
            <a:ext cx="39319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50" b="1">
                <a:solidFill>
                  <a:srgbClr val="101828"/>
                </a:solidFill>
                <a:latin typeface="맑은 고딕"/>
                <a:ea typeface="맑은 고딕"/>
              </a:rPr>
              <a:t>일반현황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83080" y="1984248"/>
            <a:ext cx="39319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제안사·수행조직·핵심 투입인력(M/M)·정량 대응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2551176"/>
            <a:ext cx="5394960" cy="9875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548640" y="2551176"/>
            <a:ext cx="82296" cy="987552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86384" y="2551176"/>
            <a:ext cx="914400" cy="9875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6D4AFF"/>
                </a:solidFill>
                <a:latin typeface="맑은 고딕"/>
                <a:ea typeface="맑은 고딕"/>
              </a:rPr>
              <a:t>Ⅱ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783080" y="2734056"/>
            <a:ext cx="39319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50" b="1">
                <a:solidFill>
                  <a:srgbClr val="101828"/>
                </a:solidFill>
                <a:latin typeface="맑은 고딕"/>
                <a:ea typeface="맑은 고딕"/>
              </a:rPr>
              <a:t>전략 및 방법론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783080" y="3118104"/>
            <a:ext cx="39319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사업이해·추진전략·적용기술·표준FW·개발방법론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640" y="3685032"/>
            <a:ext cx="5394960" cy="9875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548640" y="3685032"/>
            <a:ext cx="82296" cy="987552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86384" y="3685032"/>
            <a:ext cx="914400" cy="9875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6D4AFF"/>
                </a:solidFill>
                <a:latin typeface="맑은 고딕"/>
                <a:ea typeface="맑은 고딕"/>
              </a:rPr>
              <a:t>Ⅲ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783080" y="3867912"/>
            <a:ext cx="39319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50" b="1">
                <a:solidFill>
                  <a:srgbClr val="101828"/>
                </a:solidFill>
                <a:latin typeface="맑은 고딕"/>
                <a:ea typeface="맑은 고딕"/>
              </a:rPr>
              <a:t>기술 및 기능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783080" y="4251960"/>
            <a:ext cx="39319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나노바나나·배치설계배선·옥션·관람·BI·데이터·보안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48640" y="4818888"/>
            <a:ext cx="5394960" cy="9875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548640" y="4818888"/>
            <a:ext cx="82296" cy="987552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86384" y="4818888"/>
            <a:ext cx="914400" cy="9875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0066B3"/>
                </a:solidFill>
                <a:latin typeface="맑은 고딕"/>
                <a:ea typeface="맑은 고딕"/>
              </a:rPr>
              <a:t>Ⅳ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783080" y="5001768"/>
            <a:ext cx="39319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50" b="1">
                <a:solidFill>
                  <a:srgbClr val="101828"/>
                </a:solidFill>
                <a:latin typeface="맑은 고딕"/>
                <a:ea typeface="맑은 고딕"/>
              </a:rPr>
              <a:t>성능 및 품질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783080" y="5385816"/>
            <a:ext cx="39319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성능·SLA·품질·인터페이스·관측성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245352" y="1417320"/>
            <a:ext cx="5394960" cy="9875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6245352" y="1417320"/>
            <a:ext cx="82296" cy="987552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483096" y="1417320"/>
            <a:ext cx="914400" cy="9875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0066B3"/>
                </a:solidFill>
                <a:latin typeface="맑은 고딕"/>
                <a:ea typeface="맑은 고딕"/>
              </a:rPr>
              <a:t>Ⅴ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479792" y="1600200"/>
            <a:ext cx="39319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50" b="1">
                <a:solidFill>
                  <a:srgbClr val="101828"/>
                </a:solidFill>
                <a:latin typeface="맑은 고딕"/>
                <a:ea typeface="맑은 고딕"/>
              </a:rPr>
              <a:t>프로젝트 관리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479792" y="1984248"/>
            <a:ext cx="39319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일정·관리방법론·위험이슈·품질형상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6245352" y="2551176"/>
            <a:ext cx="5394960" cy="9875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ounded Rectangle 36"/>
          <p:cNvSpPr/>
          <p:nvPr/>
        </p:nvSpPr>
        <p:spPr>
          <a:xfrm>
            <a:off x="6245352" y="2551176"/>
            <a:ext cx="82296" cy="987552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483096" y="2551176"/>
            <a:ext cx="914400" cy="9875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0066B3"/>
                </a:solidFill>
                <a:latin typeface="맑은 고딕"/>
                <a:ea typeface="맑은 고딕"/>
              </a:rPr>
              <a:t>Ⅵ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479792" y="2734056"/>
            <a:ext cx="39319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50" b="1">
                <a:solidFill>
                  <a:srgbClr val="101828"/>
                </a:solidFill>
                <a:latin typeface="맑은 고딕"/>
                <a:ea typeface="맑은 고딕"/>
              </a:rPr>
              <a:t>프로젝트 지원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479792" y="3118104"/>
            <a:ext cx="39319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인수인계·교육·기술지원·유지보수(SM)·비상대책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6245352" y="3685032"/>
            <a:ext cx="5394960" cy="9875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ounded Rectangle 41"/>
          <p:cNvSpPr/>
          <p:nvPr/>
        </p:nvSpPr>
        <p:spPr>
          <a:xfrm>
            <a:off x="6245352" y="3685032"/>
            <a:ext cx="82296" cy="987552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6483096" y="3685032"/>
            <a:ext cx="914400" cy="9875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6D4AFF"/>
                </a:solidFill>
                <a:latin typeface="맑은 고딕"/>
                <a:ea typeface="맑은 고딕"/>
              </a:rPr>
              <a:t>Ⅶ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479792" y="3867912"/>
            <a:ext cx="39319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50" b="1">
                <a:solidFill>
                  <a:srgbClr val="101828"/>
                </a:solidFill>
                <a:latin typeface="맑은 고딕"/>
                <a:ea typeface="맑은 고딕"/>
              </a:rPr>
              <a:t>그 밖의 사항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479792" y="4251960"/>
            <a:ext cx="39319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확장·상생협력·하도급·기대효과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6245352" y="4818888"/>
            <a:ext cx="5394960" cy="9875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Rounded Rectangle 46"/>
          <p:cNvSpPr/>
          <p:nvPr/>
        </p:nvSpPr>
        <p:spPr>
          <a:xfrm>
            <a:off x="6245352" y="4818888"/>
            <a:ext cx="82296" cy="987552"/>
          </a:xfrm>
          <a:prstGeom prst="roundRect">
            <a:avLst/>
          </a:prstGeom>
          <a:solidFill>
            <a:srgbClr val="2B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6483096" y="4818888"/>
            <a:ext cx="914400" cy="9875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2B4C7E"/>
                </a:solidFill>
                <a:latin typeface="맑은 고딕"/>
                <a:ea typeface="맑은 고딕"/>
              </a:rPr>
              <a:t>부록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479792" y="5001768"/>
            <a:ext cx="39319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50" b="1">
                <a:solidFill>
                  <a:srgbClr val="101828"/>
                </a:solidFill>
                <a:latin typeface="맑은 고딕"/>
                <a:ea typeface="맑은 고딕"/>
              </a:rPr>
              <a:t>A·B·C·D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7479792" y="5385816"/>
            <a:ext cx="39319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확인필요·REQ커버리지·성숙도·화면 갤러리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02920" y="6108192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표준 7대장(Ⅰ~Ⅶ) + 부록 — 평가부문과 장 구조를 1:1 정렬. Ⅲ(기술·기능)에 제안 무게 집중.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Ⅱ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Ⅱ. 전략·방법론 · 적용기술(나노바나나)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8297265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골격·치수·통로·카메라 앵글은 잠그고, 스타일·재질만 사실화한다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574121" y="502920"/>
            <a:ext cx="1111910" cy="274320"/>
          </a:xfrm>
          <a:prstGeom prst="roundRect">
            <a:avLst/>
          </a:prstGeom>
          <a:solidFill>
            <a:srgbClr val="EEF0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574121" y="502920"/>
            <a:ext cx="111191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REQ-A-002·003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1463040"/>
            <a:ext cx="5532120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502920" y="1463040"/>
            <a:ext cx="5532120" cy="420624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02920" y="1463040"/>
            <a:ext cx="553212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보존 (잠금) — 왜곡·과장 방지</a:t>
            </a:r>
          </a:p>
        </p:txBody>
      </p:sp>
      <p:sp>
        <p:nvSpPr>
          <p:cNvPr id="16" name="Oval 15"/>
          <p:cNvSpPr/>
          <p:nvPr/>
        </p:nvSpPr>
        <p:spPr>
          <a:xfrm>
            <a:off x="704088" y="208483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86968" y="2029968"/>
            <a:ext cx="4983480" cy="53035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0">
                <a:solidFill>
                  <a:srgbClr val="101828"/>
                </a:solidFill>
                <a:latin typeface="맑은 고딕"/>
                <a:ea typeface="맑은 고딕"/>
              </a:rPr>
              <a:t>부스 골격·치수</a:t>
            </a:r>
          </a:p>
        </p:txBody>
      </p:sp>
      <p:sp>
        <p:nvSpPr>
          <p:cNvPr id="18" name="Oval 17"/>
          <p:cNvSpPr/>
          <p:nvPr/>
        </p:nvSpPr>
        <p:spPr>
          <a:xfrm>
            <a:off x="704088" y="2615184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86968" y="2560320"/>
            <a:ext cx="4983480" cy="53035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0">
                <a:solidFill>
                  <a:srgbClr val="101828"/>
                </a:solidFill>
                <a:latin typeface="맑은 고딕"/>
                <a:ea typeface="맑은 고딕"/>
              </a:rPr>
              <a:t>통로·동선</a:t>
            </a:r>
          </a:p>
        </p:txBody>
      </p:sp>
      <p:sp>
        <p:nvSpPr>
          <p:cNvPr id="20" name="Oval 19"/>
          <p:cNvSpPr/>
          <p:nvPr/>
        </p:nvSpPr>
        <p:spPr>
          <a:xfrm>
            <a:off x="704088" y="3145536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86968" y="3090672"/>
            <a:ext cx="4983480" cy="53035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0">
                <a:solidFill>
                  <a:srgbClr val="101828"/>
                </a:solidFill>
                <a:latin typeface="맑은 고딕"/>
                <a:ea typeface="맑은 고딕"/>
              </a:rPr>
              <a:t>카메라 앵글·시점</a:t>
            </a:r>
          </a:p>
        </p:txBody>
      </p:sp>
      <p:sp>
        <p:nvSpPr>
          <p:cNvPr id="22" name="Oval 21"/>
          <p:cNvSpPr/>
          <p:nvPr/>
        </p:nvSpPr>
        <p:spPr>
          <a:xfrm>
            <a:off x="704088" y="3675887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86968" y="3621024"/>
            <a:ext cx="4983480" cy="53035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0">
                <a:solidFill>
                  <a:srgbClr val="101828"/>
                </a:solidFill>
                <a:latin typeface="맑은 고딕"/>
                <a:ea typeface="맑은 고딕"/>
              </a:rPr>
              <a:t>참조 이미지 inlineData 기준 구조 고정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172200" y="1463040"/>
            <a:ext cx="5513832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6172200" y="1463040"/>
            <a:ext cx="5513832" cy="420624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172200" y="1463040"/>
            <a:ext cx="5513832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교체 (사실화) — 사진 리얼리티</a:t>
            </a:r>
          </a:p>
        </p:txBody>
      </p:sp>
      <p:sp>
        <p:nvSpPr>
          <p:cNvPr id="27" name="Oval 26"/>
          <p:cNvSpPr/>
          <p:nvPr/>
        </p:nvSpPr>
        <p:spPr>
          <a:xfrm>
            <a:off x="6373368" y="208483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556248" y="2029968"/>
            <a:ext cx="4965192" cy="53035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0">
                <a:solidFill>
                  <a:srgbClr val="101828"/>
                </a:solidFill>
                <a:latin typeface="맑은 고딕"/>
                <a:ea typeface="맑은 고딕"/>
              </a:rPr>
              <a:t>스타일·컨셉</a:t>
            </a:r>
          </a:p>
        </p:txBody>
      </p:sp>
      <p:sp>
        <p:nvSpPr>
          <p:cNvPr id="29" name="Oval 28"/>
          <p:cNvSpPr/>
          <p:nvPr/>
        </p:nvSpPr>
        <p:spPr>
          <a:xfrm>
            <a:off x="6373368" y="2615184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556248" y="2560320"/>
            <a:ext cx="4965192" cy="53035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0">
                <a:solidFill>
                  <a:srgbClr val="101828"/>
                </a:solidFill>
                <a:latin typeface="맑은 고딕"/>
                <a:ea typeface="맑은 고딕"/>
              </a:rPr>
              <a:t>재질·마감</a:t>
            </a:r>
          </a:p>
        </p:txBody>
      </p:sp>
      <p:sp>
        <p:nvSpPr>
          <p:cNvPr id="31" name="Oval 30"/>
          <p:cNvSpPr/>
          <p:nvPr/>
        </p:nvSpPr>
        <p:spPr>
          <a:xfrm>
            <a:off x="6373368" y="3145536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556248" y="3090672"/>
            <a:ext cx="4965192" cy="53035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0">
                <a:solidFill>
                  <a:srgbClr val="101828"/>
                </a:solidFill>
                <a:latin typeface="맑은 고딕"/>
                <a:ea typeface="맑은 고딕"/>
              </a:rPr>
              <a:t>조명·분위기</a:t>
            </a:r>
          </a:p>
        </p:txBody>
      </p:sp>
      <p:sp>
        <p:nvSpPr>
          <p:cNvPr id="33" name="Oval 32"/>
          <p:cNvSpPr/>
          <p:nvPr/>
        </p:nvSpPr>
        <p:spPr>
          <a:xfrm>
            <a:off x="6373368" y="3675887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556248" y="3621024"/>
            <a:ext cx="4965192" cy="53035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0">
                <a:solidFill>
                  <a:srgbClr val="101828"/>
                </a:solidFill>
                <a:latin typeface="맑은 고딕"/>
                <a:ea typeface="맑은 고딕"/>
              </a:rPr>
              <a:t>구조화 프롬프트 사전(BOOTH_TYPES·STYLES·FIXTURE_LAYERS)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502920" y="4800600"/>
            <a:ext cx="11183112" cy="566928"/>
          </a:xfrm>
          <a:prstGeom prst="roundRect">
            <a:avLst/>
          </a:prstGeom>
          <a:solidFill>
            <a:srgbClr val="1018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731520" y="4800600"/>
            <a:ext cx="10817352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맑은 고딕"/>
                <a:ea typeface="맑은 고딕"/>
              </a:rPr>
              <a:t>검증 패턴 — ReRoomAI의 image-to-image 보존/교체 분리를 이식(reroomai-source.md).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보존/교체 파라미터 분리로 왜곡·과장 방지 + 사진급 리얼리티 동시 달성.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Ⅱ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Ⅱ. 전략·방법론 · 적용기술(나노바나나)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8147304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생성은 전면 비동기 — 사용자는 대기하지 않고, 완료는 WebSocket으로 밀어준다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424159" y="502920"/>
            <a:ext cx="1261872" cy="274320"/>
          </a:xfrm>
          <a:prstGeom prst="roundRect">
            <a:avLst/>
          </a:prstGeom>
          <a:solidFill>
            <a:srgbClr val="EEF0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424159" y="502920"/>
            <a:ext cx="1261872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REQ-A-007·N-006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2148840"/>
            <a:ext cx="1316736" cy="914400"/>
          </a:xfrm>
          <a:prstGeom prst="roundRect">
            <a:avLst/>
          </a:prstGeom>
          <a:solidFill>
            <a:srgbClr val="E1EFF9"/>
          </a:solidFill>
          <a:ln w="16510">
            <a:solidFill>
              <a:srgbClr val="0066B3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4" name="Picture 13" descr="mobile__0066B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696" y="2240280"/>
            <a:ext cx="329184" cy="32918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57784" y="2569464"/>
            <a:ext cx="1207007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30" b="1">
                <a:solidFill>
                  <a:srgbClr val="00447A"/>
                </a:solidFill>
                <a:latin typeface="맑은 고딕"/>
                <a:ea typeface="맑은 고딕"/>
              </a:rPr>
              <a:t>사용자
렌더 요청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801368" y="2148840"/>
            <a:ext cx="109728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888236" y="2148840"/>
            <a:ext cx="1316736" cy="914400"/>
          </a:xfrm>
          <a:prstGeom prst="roundRect">
            <a:avLst/>
          </a:prstGeom>
          <a:solidFill>
            <a:srgbClr val="FFFFFF"/>
          </a:solidFill>
          <a:ln w="16510">
            <a:solidFill>
              <a:srgbClr val="0066B3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943100" y="2276856"/>
            <a:ext cx="1207007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30" b="1">
                <a:solidFill>
                  <a:srgbClr val="00447A"/>
                </a:solidFill>
                <a:latin typeface="맑은 고딕"/>
                <a:ea typeface="맑은 고딕"/>
              </a:rPr>
              <a:t>Spring 백엔드
RenderJob·쿼터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186684" y="2148840"/>
            <a:ext cx="109728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273552" y="2148840"/>
            <a:ext cx="1316736" cy="914400"/>
          </a:xfrm>
          <a:prstGeom prst="roundRect">
            <a:avLst/>
          </a:prstGeom>
          <a:solidFill>
            <a:srgbClr val="FFFFFF"/>
          </a:solidFill>
          <a:ln w="16510">
            <a:solidFill>
              <a:srgbClr val="0066B3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1" name="Picture 20" descr="pipeline-flow__0066B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7328" y="2240280"/>
            <a:ext cx="329184" cy="32918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3328416" y="2569464"/>
            <a:ext cx="1207007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30" b="1">
                <a:solidFill>
                  <a:srgbClr val="00447A"/>
                </a:solidFill>
                <a:latin typeface="맑은 고딕"/>
                <a:ea typeface="맑은 고딕"/>
              </a:rPr>
              <a:t>Redis 큐
leftPush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72000" y="2148840"/>
            <a:ext cx="109728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4658868" y="2148840"/>
            <a:ext cx="1316736" cy="914400"/>
          </a:xfrm>
          <a:prstGeom prst="roundRect">
            <a:avLst/>
          </a:prstGeom>
          <a:solidFill>
            <a:srgbClr val="ECE8FF"/>
          </a:solidFill>
          <a:ln w="16510">
            <a:solidFill>
              <a:srgbClr val="6D4AFF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ai-sparkle__6D4A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2644" y="2240280"/>
            <a:ext cx="329184" cy="329184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4713731" y="2569464"/>
            <a:ext cx="1207007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30" b="1">
                <a:solidFill>
                  <a:srgbClr val="4A2FCC"/>
                </a:solidFill>
                <a:latin typeface="맑은 고딕"/>
                <a:ea typeface="맑은 고딕"/>
              </a:rPr>
              <a:t>워커
BLPOP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4997196" y="1892808"/>
            <a:ext cx="640080" cy="219456"/>
          </a:xfrm>
          <a:prstGeom prst="roundRect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997196" y="1892808"/>
            <a:ext cx="640080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FFFFFF"/>
                </a:solidFill>
                <a:latin typeface="맑은 고딕"/>
                <a:ea typeface="맑은 고딕"/>
              </a:rPr>
              <a:t>라이브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957316" y="2148840"/>
            <a:ext cx="109728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044183" y="2148840"/>
            <a:ext cx="1316736" cy="914400"/>
          </a:xfrm>
          <a:prstGeom prst="roundRect">
            <a:avLst/>
          </a:prstGeom>
          <a:solidFill>
            <a:srgbClr val="ECE8FF"/>
          </a:solidFill>
          <a:ln w="16510">
            <a:solidFill>
              <a:srgbClr val="6D4AFF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099047" y="2276856"/>
            <a:ext cx="1207007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30" b="1">
                <a:solidFill>
                  <a:srgbClr val="4A2FCC"/>
                </a:solidFill>
                <a:latin typeface="맑은 고딕"/>
                <a:ea typeface="맑은 고딕"/>
              </a:rPr>
              <a:t>Gemini
image-to-image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6382512" y="1892808"/>
            <a:ext cx="640080" cy="219456"/>
          </a:xfrm>
          <a:prstGeom prst="roundRect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382512" y="1892808"/>
            <a:ext cx="640080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FFFFFF"/>
                </a:solidFill>
                <a:latin typeface="맑은 고딕"/>
                <a:ea typeface="맑은 고딕"/>
              </a:rPr>
              <a:t>라이브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342631" y="2148840"/>
            <a:ext cx="109728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7429500" y="2148840"/>
            <a:ext cx="1316736" cy="914400"/>
          </a:xfrm>
          <a:prstGeom prst="roundRect">
            <a:avLst/>
          </a:prstGeom>
          <a:solidFill>
            <a:srgbClr val="ECE8FF"/>
          </a:solidFill>
          <a:ln w="16510">
            <a:solidFill>
              <a:srgbClr val="6D4AFF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6" name="Picture 35" descr="watermark__6D4A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3276" y="2240280"/>
            <a:ext cx="329184" cy="329184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7484364" y="2569464"/>
            <a:ext cx="1207007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30" b="1">
                <a:solidFill>
                  <a:srgbClr val="4A2FCC"/>
                </a:solidFill>
                <a:latin typeface="맑은 고딕"/>
                <a:ea typeface="맑은 고딕"/>
              </a:rPr>
              <a:t>워터마크·S6
로컬 PIL 래스터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727948" y="2148840"/>
            <a:ext cx="109728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8814816" y="2148840"/>
            <a:ext cx="1316736" cy="914400"/>
          </a:xfrm>
          <a:prstGeom prst="roundRect">
            <a:avLst/>
          </a:prstGeom>
          <a:solidFill>
            <a:srgbClr val="FFFFFF"/>
          </a:solidFill>
          <a:ln w="16510">
            <a:solidFill>
              <a:srgbClr val="0066B3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8869680" y="2276856"/>
            <a:ext cx="1207007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30" b="1">
                <a:solidFill>
                  <a:srgbClr val="00447A"/>
                </a:solidFill>
                <a:latin typeface="맑은 고딕"/>
                <a:ea typeface="맑은 고딕"/>
              </a:rPr>
              <a:t>오브젝트
스토리지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0113264" y="2148840"/>
            <a:ext cx="109728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10200132" y="2148840"/>
            <a:ext cx="1316736" cy="914400"/>
          </a:xfrm>
          <a:prstGeom prst="roundRect">
            <a:avLst/>
          </a:prstGeom>
          <a:solidFill>
            <a:srgbClr val="E1EFF9"/>
          </a:solidFill>
          <a:ln w="16510">
            <a:solidFill>
              <a:srgbClr val="0066B3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10254996" y="2276856"/>
            <a:ext cx="1207007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30" b="1">
                <a:solidFill>
                  <a:srgbClr val="00447A"/>
                </a:solidFill>
                <a:latin typeface="맑은 고딕"/>
                <a:ea typeface="맑은 고딕"/>
              </a:rPr>
              <a:t>WebSocket
완료 푸시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502920" y="3429000"/>
            <a:ext cx="6766560" cy="658368"/>
          </a:xfrm>
          <a:prstGeom prst="roundRect">
            <a:avLst/>
          </a:prstGeom>
          <a:solidFill>
            <a:srgbClr val="FFF6E8"/>
          </a:solidFill>
          <a:ln w="12700">
            <a:solidFill>
              <a:srgbClr val="E08A00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658368" y="3429000"/>
            <a:ext cx="6583680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E08A00"/>
                </a:solidFill>
                <a:latin typeface="맑은 고딕"/>
                <a:ea typeface="맑은 고딕"/>
              </a:rPr>
              <a:t>degraded — G1 미승인/Gemini 장애 시 목(mock) 응답으로 구조·워터마크 유지(REQ-N-005)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7406640" y="3566160"/>
            <a:ext cx="1828800" cy="384048"/>
          </a:xfrm>
          <a:prstGeom prst="roundRect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7406640" y="3566160"/>
            <a:ext cx="182880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성공 시에만 쿼터 차감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9372600" y="3502152"/>
            <a:ext cx="2313432" cy="512064"/>
          </a:xfrm>
          <a:prstGeom prst="roundRect">
            <a:avLst/>
          </a:prstGeom>
          <a:solidFill>
            <a:srgbClr val="FCE9E7"/>
          </a:solidFill>
          <a:ln w="12700">
            <a:solidFill>
              <a:srgbClr val="D92D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9" name="Picture 48" descr="shield-security__D92D2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64040" y="3566160"/>
            <a:ext cx="310896" cy="310896"/>
          </a:xfrm>
          <a:prstGeom prst="rect">
            <a:avLst/>
          </a:prstGeom>
        </p:spPr>
      </p:pic>
      <p:sp>
        <p:nvSpPr>
          <p:cNvPr id="50" name="TextBox 49"/>
          <p:cNvSpPr txBox="1"/>
          <p:nvPr/>
        </p:nvSpPr>
        <p:spPr>
          <a:xfrm>
            <a:off x="9829800" y="3502152"/>
            <a:ext cx="1828800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D92D20"/>
                </a:solidFill>
                <a:latin typeface="맑은 고딕"/>
                <a:ea typeface="맑은 고딕"/>
              </a:rPr>
              <a:t>GEMINI_API_KEY = 워커 env only (백엔드 미취급)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이미지 생성 전면 비동기 — 사용자 동기 대기 없음, 평균 40초.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Ⅱ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Ⅱ. 전략·방법론 · 적용기술(AI 신뢰)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8147304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결정적 알고리즘이 중심, LLM은 보조, 최종 확정은 사람 — 워터마크는 불변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424159" y="502920"/>
            <a:ext cx="1261872" cy="274320"/>
          </a:xfrm>
          <a:prstGeom prst="roundRect">
            <a:avLst/>
          </a:prstGeom>
          <a:solidFill>
            <a:srgbClr val="EEF0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424159" y="502920"/>
            <a:ext cx="1261872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REQ-S-009·A-017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1508760"/>
            <a:ext cx="7772400" cy="10972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502920" y="1508760"/>
            <a:ext cx="91440" cy="109728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5" name="Picture 14" descr="postgis-spatial__0066B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" y="1828800"/>
            <a:ext cx="457200" cy="4572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463040" y="1691639"/>
            <a:ext cx="6583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0066B3"/>
                </a:solidFill>
                <a:latin typeface="맑은 고딕"/>
                <a:ea typeface="맑은 고딕"/>
              </a:rPr>
              <a:t>결정적 알고리즘 (중심)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63040" y="2112264"/>
            <a:ext cx="6583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제약 솔버·PostGIS 공간연산 — 배치·배선·규정판정의 권위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498079" y="1892807"/>
            <a:ext cx="640080" cy="329184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498079" y="1892807"/>
            <a:ext cx="640080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맑은 고딕"/>
                <a:ea typeface="맑은 고딕"/>
              </a:rPr>
              <a:t>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114800" y="2587752"/>
            <a:ext cx="36576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98A2B3"/>
                </a:solidFill>
                <a:latin typeface="맑은 고딕"/>
                <a:ea typeface="맑은 고딕"/>
              </a:rPr>
              <a:t>▼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02920" y="2743200"/>
            <a:ext cx="7772400" cy="10972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502920" y="2743200"/>
            <a:ext cx="91440" cy="109728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3" name="Picture 22" descr="ai-sparkle__6D4A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3063240"/>
            <a:ext cx="457200" cy="4572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463040" y="2926080"/>
            <a:ext cx="6583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6D4AFF"/>
                </a:solidFill>
                <a:latin typeface="맑은 고딕"/>
                <a:ea typeface="맑은 고딕"/>
              </a:rPr>
              <a:t>LLM (보조)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63040" y="3346704"/>
            <a:ext cx="6583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조건 해석·초안·검수 보조 — RAG 근거·인용·환각 차단(abstain)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7498079" y="3127248"/>
            <a:ext cx="640080" cy="329184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498079" y="3127248"/>
            <a:ext cx="640080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114800" y="3822191"/>
            <a:ext cx="36576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98A2B3"/>
                </a:solidFill>
                <a:latin typeface="맑은 고딕"/>
                <a:ea typeface="맑은 고딕"/>
              </a:rPr>
              <a:t>▼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02920" y="3977639"/>
            <a:ext cx="7772400" cy="10972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502920" y="3977639"/>
            <a:ext cx="91440" cy="1097280"/>
          </a:xfrm>
          <a:prstGeom prst="roundRect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1" name="Picture 30" descr="check-verify__129E6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240" y="4297679"/>
            <a:ext cx="457200" cy="457200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1463040" y="4160520"/>
            <a:ext cx="6583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129E63"/>
                </a:solidFill>
                <a:latin typeface="맑은 고딕"/>
                <a:ea typeface="맑은 고딕"/>
              </a:rPr>
              <a:t>사람 (최종 확정)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463040" y="4581144"/>
            <a:ext cx="6583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선택·병합·최종 승인 — AI는 제안, 확정은 담당자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7498079" y="4361688"/>
            <a:ext cx="640080" cy="329184"/>
          </a:xfrm>
          <a:prstGeom prst="roundRect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7498079" y="4361688"/>
            <a:ext cx="640080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맑은 고딕"/>
                <a:ea typeface="맑은 고딕"/>
              </a:rPr>
              <a:t>3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8549640" y="1508760"/>
            <a:ext cx="3136392" cy="3566160"/>
          </a:xfrm>
          <a:prstGeom prst="roundRect">
            <a:avLst/>
          </a:prstGeom>
          <a:solidFill>
            <a:srgbClr val="FCE9E7"/>
          </a:solidFill>
          <a:ln w="15240">
            <a:solidFill>
              <a:srgbClr val="D92D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7" name="Picture 36" descr="watermark__D92D20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8240" y="1737360"/>
            <a:ext cx="457200" cy="457200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8778240" y="2286000"/>
            <a:ext cx="2651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D92D20"/>
                </a:solidFill>
                <a:latin typeface="맑은 고딕"/>
                <a:ea typeface="맑은 고딕"/>
              </a:rPr>
              <a:t>워터마크 불변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778240" y="2697480"/>
            <a:ext cx="269748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101828"/>
                </a:solidFill>
                <a:latin typeface="맑은 고딕"/>
                <a:ea typeface="맑은 고딕"/>
              </a:rPr>
              <a:t>M5 응답 watermarkRequired:true + text + notice(계약·심사 서류 금지). 제거 불가 [검증됨].
AI 답변은 RAG 근거·인용·환각 차단으로 오판 리스크 차단(R-6).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3층 신뢰 구조 — 결정론(블루)이 중심, LLM(퍼플)은 보조, 사람(그린)이 최종 확정.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Ⅱ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Ⅱ. 전략·방법론 · 적용기술(AI 라우팅)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8297265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Claude 기본, 장애·폐쇄망이면 Ollama 폴백 — LLM 직접호출 금지, 중앙 경유만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574121" y="502920"/>
            <a:ext cx="1111910" cy="274320"/>
          </a:xfrm>
          <a:prstGeom prst="roundRect">
            <a:avLst/>
          </a:prstGeom>
          <a:solidFill>
            <a:srgbClr val="EEF0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574121" y="502920"/>
            <a:ext cx="111191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REQ-A-007·016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1737360"/>
            <a:ext cx="2103120" cy="914400"/>
          </a:xfrm>
          <a:prstGeom prst="roundRect">
            <a:avLst/>
          </a:prstGeom>
          <a:solidFill>
            <a:srgbClr val="E1EFF9"/>
          </a:solidFill>
          <a:ln w="16510">
            <a:solidFill>
              <a:srgbClr val="0066B3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94360" y="1737360"/>
            <a:ext cx="1920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요청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60320" y="1737360"/>
            <a:ext cx="18288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788920" y="1737360"/>
            <a:ext cx="2103120" cy="914400"/>
          </a:xfrm>
          <a:prstGeom prst="roundRect">
            <a:avLst/>
          </a:prstGeom>
          <a:solidFill>
            <a:srgbClr val="ECE8FF"/>
          </a:solidFill>
          <a:ln w="16510">
            <a:solidFill>
              <a:srgbClr val="6D4AFF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2880360" y="1737360"/>
            <a:ext cx="1920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AiTextRouter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846320" y="1737360"/>
            <a:ext cx="18288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074920" y="1737360"/>
            <a:ext cx="2103120" cy="914400"/>
          </a:xfrm>
          <a:prstGeom prst="roundRect">
            <a:avLst/>
          </a:prstGeom>
          <a:solidFill>
            <a:srgbClr val="ECE8FF"/>
          </a:solidFill>
          <a:ln w="16510">
            <a:solidFill>
              <a:srgbClr val="6D4AFF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166359" y="1737360"/>
            <a:ext cx="1920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Claude (api.anthropic.com·승인 예외)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132320" y="1737360"/>
            <a:ext cx="18288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360920" y="1737360"/>
            <a:ext cx="2103120" cy="914400"/>
          </a:xfrm>
          <a:prstGeom prst="roundRect">
            <a:avLst/>
          </a:prstGeom>
          <a:solidFill>
            <a:srgbClr val="FFF6E8"/>
          </a:solidFill>
          <a:ln w="16510">
            <a:solidFill>
              <a:srgbClr val="E08A00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452360" y="1737360"/>
            <a:ext cx="1920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실패?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418320" y="1737360"/>
            <a:ext cx="18288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9646920" y="1737360"/>
            <a:ext cx="2103120" cy="914400"/>
          </a:xfrm>
          <a:prstGeom prst="roundRect">
            <a:avLst/>
          </a:prstGeom>
          <a:solidFill>
            <a:srgbClr val="E1F3F1"/>
          </a:solidFill>
          <a:ln w="16510">
            <a:solidFill>
              <a:srgbClr val="0E9384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9738360" y="1737360"/>
            <a:ext cx="1920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Ollama 폴백</a:t>
            </a:r>
          </a:p>
        </p:txBody>
      </p:sp>
      <p:sp>
        <p:nvSpPr>
          <p:cNvPr id="27" name="Oval 26"/>
          <p:cNvSpPr/>
          <p:nvPr/>
        </p:nvSpPr>
        <p:spPr>
          <a:xfrm>
            <a:off x="502920" y="3172968"/>
            <a:ext cx="91440" cy="91440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22376" y="3108960"/>
            <a:ext cx="10753344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0">
                <a:solidFill>
                  <a:srgbClr val="101828"/>
                </a:solidFill>
                <a:latin typeface="맑은 고딕"/>
                <a:ea typeface="맑은 고딕"/>
              </a:rPr>
              <a:t>AiTextRouter — Claude 기본(승인 예외) → Ollama 폴백(REQ-A-016)</a:t>
            </a:r>
          </a:p>
        </p:txBody>
      </p:sp>
      <p:sp>
        <p:nvSpPr>
          <p:cNvPr id="29" name="Oval 28"/>
          <p:cNvSpPr/>
          <p:nvPr/>
        </p:nvSpPr>
        <p:spPr>
          <a:xfrm>
            <a:off x="502920" y="3675888"/>
            <a:ext cx="91440" cy="91440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722376" y="3611880"/>
            <a:ext cx="10753344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0">
                <a:solidFill>
                  <a:srgbClr val="101828"/>
                </a:solidFill>
                <a:latin typeface="맑은 고딕"/>
                <a:ea typeface="맑은 고딕"/>
              </a:rPr>
              <a:t>나노바나나는 큐/콜백만(백엔드는 이미지 미취급), degraded 시 목 응답(REQ-A-007·N-005)</a:t>
            </a:r>
          </a:p>
        </p:txBody>
      </p:sp>
      <p:sp>
        <p:nvSpPr>
          <p:cNvPr id="31" name="Oval 30"/>
          <p:cNvSpPr/>
          <p:nvPr/>
        </p:nvSpPr>
        <p:spPr>
          <a:xfrm>
            <a:off x="502920" y="4178808"/>
            <a:ext cx="91440" cy="91440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22376" y="4114800"/>
            <a:ext cx="10753344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0">
                <a:solidFill>
                  <a:srgbClr val="101828"/>
                </a:solidFill>
                <a:latin typeface="맑은 고딕"/>
                <a:ea typeface="맑은 고딕"/>
              </a:rPr>
              <a:t>AiTextRouter/AiConfig는 UIWS 패턴 [구현 계획: 착수 대기]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502920" y="4892040"/>
            <a:ext cx="11183112" cy="566928"/>
          </a:xfrm>
          <a:prstGeom prst="roundRect">
            <a:avLst/>
          </a:prstGeom>
          <a:solidFill>
            <a:srgbClr val="1018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731520" y="4892040"/>
            <a:ext cx="10817352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맑은 고딕"/>
                <a:ea typeface="맑은 고딕"/>
              </a:rPr>
              <a:t>온프레미스 우선 — 외부 AI(Claude·Gemini)는 승인 예외만, 데이터 주권 확보.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AI 라우터 폴백 — Claude→실패→Ollama, 중앙 경유만(직접 호출 신설 금지).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Ⅱ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Ⅱ. 전략·방법론 · 표준 프레임워크 적용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9125712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검증된 GUARDiA/WISE 표준 프레임워크 위에 전시 도메인을 얹는다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1463040"/>
            <a:ext cx="5532120" cy="32918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02920" y="1463040"/>
            <a:ext cx="5532120" cy="420624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1463040"/>
            <a:ext cx="553212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적용 표준 프레임워크</a:t>
            </a:r>
          </a:p>
        </p:txBody>
      </p:sp>
      <p:sp>
        <p:nvSpPr>
          <p:cNvPr id="14" name="Oval 13"/>
          <p:cNvSpPr/>
          <p:nvPr/>
        </p:nvSpPr>
        <p:spPr>
          <a:xfrm>
            <a:off x="704088" y="208483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86968" y="2029968"/>
            <a:ext cx="4983480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101828"/>
                </a:solidFill>
                <a:latin typeface="맑은 고딕"/>
                <a:ea typeface="맑은 고딕"/>
              </a:rPr>
              <a:t>GUARDiA 표준(UIWS/WISE) — Spring Boot 3.x(Java17)+MyBatis+React18/19+PostgreSQL</a:t>
            </a:r>
          </a:p>
        </p:txBody>
      </p:sp>
      <p:sp>
        <p:nvSpPr>
          <p:cNvPr id="16" name="Oval 15"/>
          <p:cNvSpPr/>
          <p:nvPr/>
        </p:nvSpPr>
        <p:spPr>
          <a:xfrm>
            <a:off x="704088" y="2743200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86968" y="2688336"/>
            <a:ext cx="4983480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101828"/>
                </a:solidFill>
                <a:latin typeface="맑은 고딕"/>
                <a:ea typeface="맑은 고딕"/>
              </a:rPr>
              <a:t>인증(JWT+2FA/OTP)·시스템관리·공통 업무모듈 이식(재설계 금지)</a:t>
            </a:r>
          </a:p>
        </p:txBody>
      </p:sp>
      <p:sp>
        <p:nvSpPr>
          <p:cNvPr id="18" name="Oval 17"/>
          <p:cNvSpPr/>
          <p:nvPr/>
        </p:nvSpPr>
        <p:spPr>
          <a:xfrm>
            <a:off x="704088" y="3401568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86968" y="3346704"/>
            <a:ext cx="4983480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101828"/>
                </a:solidFill>
                <a:latin typeface="맑은 고딕"/>
                <a:ea typeface="맑은 고딕"/>
              </a:rPr>
              <a:t>단일 jar·모듈러 모놀리스·4계층(Controller/Service/Mapper/DTO) 표준</a:t>
            </a:r>
          </a:p>
        </p:txBody>
      </p:sp>
      <p:sp>
        <p:nvSpPr>
          <p:cNvPr id="20" name="Oval 19"/>
          <p:cNvSpPr/>
          <p:nvPr/>
        </p:nvSpPr>
        <p:spPr>
          <a:xfrm>
            <a:off x="704088" y="4059936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86968" y="4005072"/>
            <a:ext cx="4983480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101828"/>
                </a:solidFill>
                <a:latin typeface="맑은 고딕"/>
                <a:ea typeface="맑은 고딕"/>
              </a:rPr>
              <a:t>CI/CD Fail-Safe(빌드→배포→헬스체크→롤백) 표준 </a:t>
            </a:r>
            <a:r>
              <a:rPr sz="930" b="1">
                <a:solidFill>
                  <a:srgbClr val="129E63"/>
                </a:solidFill>
                <a:latin typeface="맑은 고딕"/>
                <a:ea typeface="맑은 고딕"/>
              </a:rPr>
              <a:t>[검증됨]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172200" y="1463040"/>
            <a:ext cx="5513832" cy="32918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6172200" y="1463040"/>
            <a:ext cx="5513832" cy="420624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172200" y="1463040"/>
            <a:ext cx="5513832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표준 준수·정합성</a:t>
            </a:r>
          </a:p>
        </p:txBody>
      </p:sp>
      <p:sp>
        <p:nvSpPr>
          <p:cNvPr id="25" name="Oval 24"/>
          <p:cNvSpPr/>
          <p:nvPr/>
        </p:nvSpPr>
        <p:spPr>
          <a:xfrm>
            <a:off x="6373368" y="208483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556248" y="2029968"/>
            <a:ext cx="4965192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101828"/>
                </a:solidFill>
                <a:latin typeface="맑은 고딕"/>
                <a:ea typeface="맑은 고딕"/>
              </a:rPr>
              <a:t>별표3의2 제약사항 '표준 프레임워크 적용' 대응 — 개발표준·명명·형상 표준화</a:t>
            </a:r>
          </a:p>
        </p:txBody>
      </p:sp>
      <p:sp>
        <p:nvSpPr>
          <p:cNvPr id="27" name="Oval 26"/>
          <p:cNvSpPr/>
          <p:nvPr/>
        </p:nvSpPr>
        <p:spPr>
          <a:xfrm>
            <a:off x="6373368" y="2743200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556248" y="2688336"/>
            <a:ext cx="4965192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101828"/>
                </a:solidFill>
                <a:latin typeface="맑은 고딕"/>
                <a:ea typeface="맑은 고딕"/>
              </a:rPr>
              <a:t>전자정부 표준프레임워크 적용 요구 여부는 [협의: 공고 확인](현행=GUARDiA 표준)</a:t>
            </a:r>
          </a:p>
        </p:txBody>
      </p:sp>
      <p:sp>
        <p:nvSpPr>
          <p:cNvPr id="29" name="Oval 28"/>
          <p:cNvSpPr/>
          <p:nvPr/>
        </p:nvSpPr>
        <p:spPr>
          <a:xfrm>
            <a:off x="6373368" y="3401568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556248" y="3346704"/>
            <a:ext cx="4965192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101828"/>
                </a:solidFill>
                <a:latin typeface="맑은 고딕"/>
                <a:ea typeface="맑은 고딕"/>
              </a:rPr>
              <a:t>표준 위 도메인 코어만 신규 — 착수 리스크·재사용성 우위</a:t>
            </a:r>
          </a:p>
        </p:txBody>
      </p:sp>
      <p:sp>
        <p:nvSpPr>
          <p:cNvPr id="31" name="Oval 30"/>
          <p:cNvSpPr/>
          <p:nvPr/>
        </p:nvSpPr>
        <p:spPr>
          <a:xfrm>
            <a:off x="6373368" y="4059936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556248" y="4005072"/>
            <a:ext cx="4965192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101828"/>
                </a:solidFill>
                <a:latin typeface="맑은 고딕"/>
                <a:ea typeface="맑은 고딕"/>
              </a:rPr>
              <a:t>공공 SW 개발보안·시큐어코딩 가이드 준수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502920" y="4892040"/>
            <a:ext cx="11183112" cy="548640"/>
          </a:xfrm>
          <a:prstGeom prst="roundRect">
            <a:avLst/>
          </a:prstGeom>
          <a:solidFill>
            <a:srgbClr val="1018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731520" y="4892040"/>
            <a:ext cx="10817352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맑은 고딕"/>
                <a:ea typeface="맑은 고딕"/>
              </a:rPr>
              <a:t>표준 프레임워크 재사용 — 검증 자산 위에 도메인만 구현, 품질·일관성·유지보수성 확보.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표준 프레임워크 적용 — 별표3의2 제약사항 대응. 전자정부 표준FW 정합성은 공고 확인.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Ⅱ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Ⅱ. 전략·방법론 · 개발 방법론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9125712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설계 → 시각화 → 발주 → 시공 → 운영 → 분석이 하나의 순환으로 닫힌다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38344" y="1627632"/>
            <a:ext cx="2103120" cy="768096"/>
          </a:xfrm>
          <a:prstGeom prst="roundRect">
            <a:avLst/>
          </a:prstGeom>
          <a:solidFill>
            <a:srgbClr val="E1EFF9"/>
          </a:solidFill>
          <a:ln w="17780">
            <a:solidFill>
              <a:srgbClr val="0066B3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038344" y="1737360"/>
            <a:ext cx="2103120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0447A"/>
                </a:solidFill>
                <a:latin typeface="맑은 고딕"/>
                <a:ea typeface="맑은 고딕"/>
              </a:rPr>
              <a:t>판매·기획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38344" y="2066544"/>
            <a:ext cx="2103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M1·M16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582536" y="2519172"/>
            <a:ext cx="2103120" cy="768096"/>
          </a:xfrm>
          <a:prstGeom prst="roundRect">
            <a:avLst/>
          </a:prstGeom>
          <a:solidFill>
            <a:srgbClr val="ECE8FF"/>
          </a:solidFill>
          <a:ln w="17780">
            <a:solidFill>
              <a:srgbClr val="6D4AFF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82536" y="2628900"/>
            <a:ext cx="2103120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설계·시각화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82536" y="2958084"/>
            <a:ext cx="2103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M2~M5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582536" y="4302252"/>
            <a:ext cx="2103120" cy="768096"/>
          </a:xfrm>
          <a:prstGeom prst="roundRect">
            <a:avLst/>
          </a:prstGeom>
          <a:solidFill>
            <a:srgbClr val="E1EFF9"/>
          </a:solidFill>
          <a:ln w="17780">
            <a:solidFill>
              <a:srgbClr val="0066B3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582536" y="4411980"/>
            <a:ext cx="2103120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0447A"/>
                </a:solidFill>
                <a:latin typeface="맑은 고딕"/>
                <a:ea typeface="맑은 고딕"/>
              </a:rPr>
              <a:t>발주·계약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82536" y="4741164"/>
            <a:ext cx="2103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M15·M6·M9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038344" y="5193792"/>
            <a:ext cx="2103120" cy="768096"/>
          </a:xfrm>
          <a:prstGeom prst="roundRect">
            <a:avLst/>
          </a:prstGeom>
          <a:solidFill>
            <a:srgbClr val="E1EFF9"/>
          </a:solidFill>
          <a:ln w="17780">
            <a:solidFill>
              <a:srgbClr val="0066B3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038344" y="5303520"/>
            <a:ext cx="2103120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0447A"/>
                </a:solidFill>
                <a:latin typeface="맑은 고딕"/>
                <a:ea typeface="맑은 고딕"/>
              </a:rPr>
              <a:t>참가·관람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38344" y="5632704"/>
            <a:ext cx="2103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M10·M11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3494151" y="4302252"/>
            <a:ext cx="2103120" cy="768096"/>
          </a:xfrm>
          <a:prstGeom prst="roundRect">
            <a:avLst/>
          </a:prstGeom>
          <a:solidFill>
            <a:srgbClr val="E1EFF9"/>
          </a:solidFill>
          <a:ln w="17780">
            <a:solidFill>
              <a:srgbClr val="0066B3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3494151" y="4411980"/>
            <a:ext cx="2103120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0447A"/>
                </a:solidFill>
                <a:latin typeface="맑은 고딕"/>
                <a:ea typeface="맑은 고딕"/>
              </a:rPr>
              <a:t>현장운영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494151" y="4741164"/>
            <a:ext cx="2103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M8·M13·M14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3494151" y="2519172"/>
            <a:ext cx="2103120" cy="768096"/>
          </a:xfrm>
          <a:prstGeom prst="roundRect">
            <a:avLst/>
          </a:prstGeom>
          <a:solidFill>
            <a:srgbClr val="ECE8FF"/>
          </a:solidFill>
          <a:ln w="17780">
            <a:solidFill>
              <a:srgbClr val="6D4AFF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3494151" y="2628900"/>
            <a:ext cx="2103120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사후·경영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494151" y="2958084"/>
            <a:ext cx="2103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M16</a:t>
            </a:r>
          </a:p>
        </p:txBody>
      </p:sp>
      <p:pic>
        <p:nvPicPr>
          <p:cNvPr id="29" name="Picture 28" descr="closed-loop__6D4AF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6984" y="3291840"/>
            <a:ext cx="1005840" cy="100584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각 단계 산출물이 다음 단계 입력 → 분석(M16)이 다음 행사 기획(M1)으로 환류.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Parallelogram 2"/>
          <p:cNvSpPr/>
          <p:nvPr/>
        </p:nvSpPr>
        <p:spPr>
          <a:xfrm>
            <a:off x="7863840" y="-1371600"/>
            <a:ext cx="7315200" cy="10058400"/>
          </a:xfrm>
          <a:prstGeom prst="parallelogram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Parallelogram 3"/>
          <p:cNvSpPr/>
          <p:nvPr/>
        </p:nvSpPr>
        <p:spPr>
          <a:xfrm>
            <a:off x="9966960" y="-1828800"/>
            <a:ext cx="5486400" cy="10972800"/>
          </a:xfrm>
          <a:prstGeom prst="parallelogram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874519"/>
            <a:ext cx="4572000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0" b="1">
                <a:solidFill>
                  <a:srgbClr val="2C4E82"/>
                </a:solidFill>
                <a:latin typeface="맑은 고딕"/>
                <a:ea typeface="맑은 고딕"/>
              </a:rPr>
              <a:t>Ⅲ</a:t>
            </a:r>
          </a:p>
        </p:txBody>
      </p:sp>
      <p:sp>
        <p:nvSpPr>
          <p:cNvPr id="6" name="Rectangle 5"/>
          <p:cNvSpPr/>
          <p:nvPr/>
        </p:nvSpPr>
        <p:spPr>
          <a:xfrm>
            <a:off x="1051560" y="3566160"/>
            <a:ext cx="822960" cy="82296"/>
          </a:xfrm>
          <a:prstGeom prst="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3703320"/>
            <a:ext cx="64008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400" b="1">
                <a:solidFill>
                  <a:srgbClr val="FFFFFF"/>
                </a:solidFill>
                <a:latin typeface="맑은 고딕"/>
                <a:ea typeface="맑은 고딕"/>
              </a:rPr>
              <a:t>기술 및 기능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4480560"/>
            <a:ext cx="6400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9CB4D8"/>
                </a:solidFill>
                <a:latin typeface="맑은 고딕"/>
                <a:ea typeface="맑은 고딕"/>
              </a:rPr>
              <a:t>TECHNOLOGY &amp; FUNCTION</a:t>
            </a:r>
          </a:p>
        </p:txBody>
      </p:sp>
      <p:sp>
        <p:nvSpPr>
          <p:cNvPr id="9" name="Oval 8"/>
          <p:cNvSpPr/>
          <p:nvPr/>
        </p:nvSpPr>
        <p:spPr>
          <a:xfrm>
            <a:off x="6903720" y="2350008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178040" y="2286000"/>
            <a:ext cx="42976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나노바나나·배치설계배선·옥션</a:t>
            </a:r>
          </a:p>
        </p:txBody>
      </p:sp>
      <p:sp>
        <p:nvSpPr>
          <p:cNvPr id="11" name="Oval 10"/>
          <p:cNvSpPr/>
          <p:nvPr/>
        </p:nvSpPr>
        <p:spPr>
          <a:xfrm>
            <a:off x="6903720" y="2916936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178040" y="2852928"/>
            <a:ext cx="42976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관람·BI·데이터</a:t>
            </a:r>
          </a:p>
        </p:txBody>
      </p:sp>
      <p:sp>
        <p:nvSpPr>
          <p:cNvPr id="13" name="Oval 12"/>
          <p:cNvSpPr/>
          <p:nvPr/>
        </p:nvSpPr>
        <p:spPr>
          <a:xfrm>
            <a:off x="6903720" y="3483864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178040" y="3419856"/>
            <a:ext cx="42976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기술적 보안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189720" y="640080"/>
            <a:ext cx="2286000" cy="54864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189720" y="640080"/>
            <a:ext cx="228600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맑은 고딕"/>
                <a:ea typeface="맑은 고딕"/>
              </a:rPr>
              <a:t>정성 · 기술및기능(최다)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Ⅲ. 기술·기능 · 모듈 조망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8297265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18개 모듈+공통 레이어를 한 장으로 조망 — P0 코어 4개가 심장이다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574121" y="502920"/>
            <a:ext cx="1111910" cy="274320"/>
          </a:xfrm>
          <a:prstGeom prst="roundRect">
            <a:avLst/>
          </a:prstGeom>
          <a:solidFill>
            <a:srgbClr val="EEF0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574121" y="502920"/>
            <a:ext cx="111191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REQ-F-073~076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371600" y="1371600"/>
            <a:ext cx="1664207" cy="36576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371600" y="1371600"/>
            <a:ext cx="1664207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판매·기획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090672" y="1371600"/>
            <a:ext cx="1664207" cy="36576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090672" y="1371600"/>
            <a:ext cx="1664207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설계·시각화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809744" y="1371600"/>
            <a:ext cx="1664207" cy="36576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809744" y="1371600"/>
            <a:ext cx="1664207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발주·계약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528816" y="1371600"/>
            <a:ext cx="1664207" cy="36576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28816" y="1371600"/>
            <a:ext cx="1664207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참가·관람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247888" y="1371600"/>
            <a:ext cx="1664207" cy="36576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247888" y="1371600"/>
            <a:ext cx="1664207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현장운영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9966959" y="1371600"/>
            <a:ext cx="1664207" cy="36576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966959" y="1371600"/>
            <a:ext cx="1664207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사후·경영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02920" y="1810512"/>
            <a:ext cx="822960" cy="109728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02920" y="1810512"/>
            <a:ext cx="822960" cy="10972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맑은 고딕"/>
                <a:ea typeface="맑은 고딕"/>
              </a:rPr>
              <a:t>P0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02920" y="3017520"/>
            <a:ext cx="822960" cy="109728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02920" y="3017520"/>
            <a:ext cx="822960" cy="10972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맑은 고딕"/>
                <a:ea typeface="맑은 고딕"/>
              </a:rPr>
              <a:t>P1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02920" y="4224528"/>
            <a:ext cx="822960" cy="914400"/>
          </a:xfrm>
          <a:prstGeom prst="roundRect">
            <a:avLst/>
          </a:prstGeom>
          <a:solidFill>
            <a:srgbClr val="98A2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502920" y="4224528"/>
            <a:ext cx="82296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맑은 고딕"/>
                <a:ea typeface="맑은 고딕"/>
              </a:rPr>
              <a:t>P2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3118103" y="1810512"/>
            <a:ext cx="1609343" cy="512064"/>
          </a:xfrm>
          <a:prstGeom prst="roundRect">
            <a:avLst/>
          </a:prstGeom>
          <a:solidFill>
            <a:srgbClr val="ECE8FF"/>
          </a:solidFill>
          <a:ln w="2794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3191256" y="1856231"/>
            <a:ext cx="1499616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6D4AFF"/>
                </a:solidFill>
                <a:latin typeface="맑은 고딕"/>
                <a:ea typeface="맑은 고딕"/>
              </a:rPr>
              <a:t>M2 </a:t>
            </a:r>
            <a:r>
              <a:rPr sz="760" b="0">
                <a:solidFill>
                  <a:srgbClr val="101828"/>
                </a:solidFill>
                <a:latin typeface="맑은 고딕"/>
                <a:ea typeface="맑은 고딕"/>
              </a:rPr>
              <a:t>플로어플랜</a:t>
            </a:r>
          </a:p>
        </p:txBody>
      </p:sp>
      <p:pic>
        <p:nvPicPr>
          <p:cNvPr id="33" name="Picture 32" descr="booth-layout__6D4AF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4839" y="1865376"/>
            <a:ext cx="237744" cy="237744"/>
          </a:xfrm>
          <a:prstGeom prst="rect">
            <a:avLst/>
          </a:prstGeom>
        </p:spPr>
      </p:pic>
      <p:sp>
        <p:nvSpPr>
          <p:cNvPr id="34" name="Rounded Rectangle 33"/>
          <p:cNvSpPr/>
          <p:nvPr/>
        </p:nvSpPr>
        <p:spPr>
          <a:xfrm>
            <a:off x="3118103" y="2359152"/>
            <a:ext cx="1609343" cy="512064"/>
          </a:xfrm>
          <a:prstGeom prst="roundRect">
            <a:avLst/>
          </a:prstGeom>
          <a:solidFill>
            <a:srgbClr val="ECE8FF"/>
          </a:solidFill>
          <a:ln w="2794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3191256" y="2404872"/>
            <a:ext cx="1499616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6D4AFF"/>
                </a:solidFill>
                <a:latin typeface="맑은 고딕"/>
                <a:ea typeface="맑은 고딕"/>
              </a:rPr>
              <a:t>M3 </a:t>
            </a:r>
            <a:r>
              <a:rPr sz="760" b="0">
                <a:solidFill>
                  <a:srgbClr val="101828"/>
                </a:solidFill>
                <a:latin typeface="맑은 고딕"/>
                <a:ea typeface="맑은 고딕"/>
              </a:rPr>
              <a:t>부스설계</a:t>
            </a:r>
          </a:p>
        </p:txBody>
      </p:sp>
      <p:pic>
        <p:nvPicPr>
          <p:cNvPr id="36" name="Picture 35" descr="camera-render__6D4A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4839" y="2414016"/>
            <a:ext cx="237744" cy="237744"/>
          </a:xfrm>
          <a:prstGeom prst="rect">
            <a:avLst/>
          </a:prstGeom>
        </p:spPr>
      </p:pic>
      <p:sp>
        <p:nvSpPr>
          <p:cNvPr id="37" name="Rounded Rectangle 36"/>
          <p:cNvSpPr/>
          <p:nvPr/>
        </p:nvSpPr>
        <p:spPr>
          <a:xfrm>
            <a:off x="4837176" y="1810512"/>
            <a:ext cx="1609343" cy="512064"/>
          </a:xfrm>
          <a:prstGeom prst="roundRect">
            <a:avLst/>
          </a:prstGeom>
          <a:solidFill>
            <a:srgbClr val="ECE8FF"/>
          </a:solidFill>
          <a:ln w="2794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4910328" y="1856231"/>
            <a:ext cx="1499616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6D4AFF"/>
                </a:solidFill>
                <a:latin typeface="맑은 고딕"/>
                <a:ea typeface="맑은 고딕"/>
              </a:rPr>
              <a:t>M4 </a:t>
            </a:r>
            <a:r>
              <a:rPr sz="760" b="0">
                <a:solidFill>
                  <a:srgbClr val="101828"/>
                </a:solidFill>
                <a:latin typeface="맑은 고딕"/>
                <a:ea typeface="맑은 고딕"/>
              </a:rPr>
              <a:t>유틸리티</a:t>
            </a:r>
          </a:p>
        </p:txBody>
      </p:sp>
      <p:pic>
        <p:nvPicPr>
          <p:cNvPr id="39" name="Picture 38" descr="wiring-power__6D4A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3912" y="1865376"/>
            <a:ext cx="237744" cy="237744"/>
          </a:xfrm>
          <a:prstGeom prst="rect">
            <a:avLst/>
          </a:prstGeom>
        </p:spPr>
      </p:pic>
      <p:sp>
        <p:nvSpPr>
          <p:cNvPr id="40" name="Rounded Rectangle 39"/>
          <p:cNvSpPr/>
          <p:nvPr/>
        </p:nvSpPr>
        <p:spPr>
          <a:xfrm>
            <a:off x="4837176" y="2359152"/>
            <a:ext cx="1609343" cy="512064"/>
          </a:xfrm>
          <a:prstGeom prst="roundRect">
            <a:avLst/>
          </a:prstGeom>
          <a:solidFill>
            <a:srgbClr val="ECE8FF"/>
          </a:solidFill>
          <a:ln w="2794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4910328" y="2404872"/>
            <a:ext cx="1499616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6D4AFF"/>
                </a:solidFill>
                <a:latin typeface="맑은 고딕"/>
                <a:ea typeface="맑은 고딕"/>
              </a:rPr>
              <a:t>M5 </a:t>
            </a:r>
            <a:r>
              <a:rPr sz="760" b="0">
                <a:solidFill>
                  <a:srgbClr val="101828"/>
                </a:solidFill>
                <a:latin typeface="맑은 고딕"/>
                <a:ea typeface="맑은 고딕"/>
              </a:rPr>
              <a:t>나노바나나</a:t>
            </a:r>
          </a:p>
        </p:txBody>
      </p:sp>
      <p:pic>
        <p:nvPicPr>
          <p:cNvPr id="42" name="Picture 41" descr="ai-sparkle__6D4A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3912" y="2414016"/>
            <a:ext cx="237744" cy="237744"/>
          </a:xfrm>
          <a:prstGeom prst="rect">
            <a:avLst/>
          </a:prstGeom>
        </p:spPr>
      </p:pic>
      <p:sp>
        <p:nvSpPr>
          <p:cNvPr id="43" name="Rounded Rectangle 42"/>
          <p:cNvSpPr/>
          <p:nvPr/>
        </p:nvSpPr>
        <p:spPr>
          <a:xfrm>
            <a:off x="1399032" y="3017520"/>
            <a:ext cx="1609343" cy="475488"/>
          </a:xfrm>
          <a:prstGeom prst="roundRect">
            <a:avLst/>
          </a:prstGeom>
          <a:solidFill>
            <a:srgbClr val="E1EFF9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1472184" y="3063239"/>
            <a:ext cx="1499616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0066B3"/>
                </a:solidFill>
                <a:latin typeface="맑은 고딕"/>
                <a:ea typeface="맑은 고딕"/>
              </a:rPr>
              <a:t>M1 </a:t>
            </a:r>
            <a:r>
              <a:rPr sz="760" b="0">
                <a:solidFill>
                  <a:srgbClr val="101828"/>
                </a:solidFill>
                <a:latin typeface="맑은 고딕"/>
                <a:ea typeface="맑은 고딕"/>
              </a:rPr>
              <a:t>판매·홀배정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4837176" y="3017520"/>
            <a:ext cx="1609343" cy="475488"/>
          </a:xfrm>
          <a:prstGeom prst="roundRect">
            <a:avLst/>
          </a:prstGeom>
          <a:solidFill>
            <a:srgbClr val="E1EFF9"/>
          </a:solidFill>
          <a:ln w="2794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4910328" y="3063239"/>
            <a:ext cx="1499616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0066B3"/>
                </a:solidFill>
                <a:latin typeface="맑은 고딕"/>
                <a:ea typeface="맑은 고딕"/>
              </a:rPr>
              <a:t>M15 </a:t>
            </a:r>
            <a:r>
              <a:rPr sz="760" b="0">
                <a:solidFill>
                  <a:srgbClr val="101828"/>
                </a:solidFill>
                <a:latin typeface="맑은 고딕"/>
                <a:ea typeface="맑은 고딕"/>
              </a:rPr>
              <a:t>옥션(역경매)</a:t>
            </a:r>
          </a:p>
        </p:txBody>
      </p:sp>
      <p:pic>
        <p:nvPicPr>
          <p:cNvPr id="47" name="Picture 46" descr="auction-gavel__0066B3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3912" y="3072384"/>
            <a:ext cx="237744" cy="237744"/>
          </a:xfrm>
          <a:prstGeom prst="rect">
            <a:avLst/>
          </a:prstGeom>
        </p:spPr>
      </p:pic>
      <p:sp>
        <p:nvSpPr>
          <p:cNvPr id="48" name="Rounded Rectangle 47"/>
          <p:cNvSpPr/>
          <p:nvPr/>
        </p:nvSpPr>
        <p:spPr>
          <a:xfrm>
            <a:off x="4837176" y="3547872"/>
            <a:ext cx="1609343" cy="475488"/>
          </a:xfrm>
          <a:prstGeom prst="roundRect">
            <a:avLst/>
          </a:prstGeom>
          <a:solidFill>
            <a:srgbClr val="E1EFF9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4910328" y="3593591"/>
            <a:ext cx="1499616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0066B3"/>
                </a:solidFill>
                <a:latin typeface="맑은 고딕"/>
                <a:ea typeface="맑은 고딕"/>
              </a:rPr>
              <a:t>M6·M9 </a:t>
            </a:r>
            <a:r>
              <a:rPr sz="760" b="0">
                <a:solidFill>
                  <a:srgbClr val="101828"/>
                </a:solidFill>
                <a:latin typeface="맑은 고딕"/>
                <a:ea typeface="맑은 고딕"/>
              </a:rPr>
              <a:t>서류·정산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6556248" y="3017520"/>
            <a:ext cx="1609343" cy="475488"/>
          </a:xfrm>
          <a:prstGeom prst="roundRect">
            <a:avLst/>
          </a:prstGeom>
          <a:solidFill>
            <a:srgbClr val="E1EFF9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6629400" y="3063239"/>
            <a:ext cx="1499616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0066B3"/>
                </a:solidFill>
                <a:latin typeface="맑은 고딕"/>
                <a:ea typeface="맑은 고딕"/>
              </a:rPr>
              <a:t>M10 </a:t>
            </a:r>
            <a:r>
              <a:rPr sz="760" b="0">
                <a:solidFill>
                  <a:srgbClr val="101828"/>
                </a:solidFill>
                <a:latin typeface="맑은 고딕"/>
                <a:ea typeface="맑은 고딕"/>
              </a:rPr>
              <a:t>관람·등록</a:t>
            </a:r>
          </a:p>
        </p:txBody>
      </p:sp>
      <p:pic>
        <p:nvPicPr>
          <p:cNvPr id="52" name="Picture 51" descr="visitor-badge__0066B3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72984" y="3072384"/>
            <a:ext cx="237744" cy="237744"/>
          </a:xfrm>
          <a:prstGeom prst="rect">
            <a:avLst/>
          </a:prstGeom>
        </p:spPr>
      </p:pic>
      <p:sp>
        <p:nvSpPr>
          <p:cNvPr id="53" name="Rounded Rectangle 52"/>
          <p:cNvSpPr/>
          <p:nvPr/>
        </p:nvSpPr>
        <p:spPr>
          <a:xfrm>
            <a:off x="6556248" y="3547872"/>
            <a:ext cx="1609343" cy="475488"/>
          </a:xfrm>
          <a:prstGeom prst="roundRect">
            <a:avLst/>
          </a:prstGeom>
          <a:solidFill>
            <a:srgbClr val="E1EFF9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6629400" y="3593591"/>
            <a:ext cx="1499616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0066B3"/>
                </a:solidFill>
                <a:latin typeface="맑은 고딕"/>
                <a:ea typeface="맑은 고딕"/>
              </a:rPr>
              <a:t>M7·M11 </a:t>
            </a:r>
            <a:r>
              <a:rPr sz="760" b="0">
                <a:solidFill>
                  <a:srgbClr val="101828"/>
                </a:solidFill>
                <a:latin typeface="맑은 고딕"/>
                <a:ea typeface="맑은 고딕"/>
              </a:rPr>
              <a:t>매칭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9994391" y="3017520"/>
            <a:ext cx="1609343" cy="475488"/>
          </a:xfrm>
          <a:prstGeom prst="roundRect">
            <a:avLst/>
          </a:prstGeom>
          <a:solidFill>
            <a:srgbClr val="E1EFF9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10067543" y="3063239"/>
            <a:ext cx="1499616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0066B3"/>
                </a:solidFill>
                <a:latin typeface="맑은 고딕"/>
                <a:ea typeface="맑은 고딕"/>
              </a:rPr>
              <a:t>M16 </a:t>
            </a:r>
            <a:r>
              <a:rPr sz="760" b="0">
                <a:solidFill>
                  <a:srgbClr val="101828"/>
                </a:solidFill>
                <a:latin typeface="맑은 고딕"/>
                <a:ea typeface="맑은 고딕"/>
              </a:rPr>
              <a:t>경영분석 BI</a:t>
            </a:r>
          </a:p>
        </p:txBody>
      </p:sp>
      <p:pic>
        <p:nvPicPr>
          <p:cNvPr id="57" name="Picture 56" descr="dashboard-chart__0066B3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311128" y="3072384"/>
            <a:ext cx="237744" cy="237744"/>
          </a:xfrm>
          <a:prstGeom prst="rect">
            <a:avLst/>
          </a:prstGeom>
        </p:spPr>
      </p:pic>
      <p:sp>
        <p:nvSpPr>
          <p:cNvPr id="58" name="Rounded Rectangle 57"/>
          <p:cNvSpPr/>
          <p:nvPr/>
        </p:nvSpPr>
        <p:spPr>
          <a:xfrm>
            <a:off x="9994391" y="3547872"/>
            <a:ext cx="1609343" cy="475488"/>
          </a:xfrm>
          <a:prstGeom prst="roundRect">
            <a:avLst/>
          </a:prstGeom>
          <a:solidFill>
            <a:srgbClr val="E1EFF9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10067543" y="3593591"/>
            <a:ext cx="1499616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0066B3"/>
                </a:solidFill>
                <a:latin typeface="맑은 고딕"/>
                <a:ea typeface="맑은 고딕"/>
              </a:rPr>
              <a:t>M12·M17 </a:t>
            </a:r>
            <a:r>
              <a:rPr sz="760" b="0">
                <a:solidFill>
                  <a:srgbClr val="101828"/>
                </a:solidFill>
                <a:latin typeface="맑은 고딕"/>
                <a:ea typeface="맑은 고딕"/>
              </a:rPr>
              <a:t>CMS·공개</a:t>
            </a:r>
          </a:p>
        </p:txBody>
      </p:sp>
      <p:sp>
        <p:nvSpPr>
          <p:cNvPr id="60" name="Rounded Rectangle 59"/>
          <p:cNvSpPr/>
          <p:nvPr/>
        </p:nvSpPr>
        <p:spPr>
          <a:xfrm>
            <a:off x="1399032" y="3547872"/>
            <a:ext cx="1609343" cy="475488"/>
          </a:xfrm>
          <a:prstGeom prst="roundRect">
            <a:avLst/>
          </a:prstGeom>
          <a:solidFill>
            <a:srgbClr val="E1EFF9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1472184" y="3593591"/>
            <a:ext cx="1499616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0066B3"/>
                </a:solidFill>
                <a:latin typeface="맑은 고딕"/>
                <a:ea typeface="맑은 고딕"/>
              </a:rPr>
              <a:t>M18 </a:t>
            </a:r>
            <a:r>
              <a:rPr sz="760" b="0">
                <a:solidFill>
                  <a:srgbClr val="101828"/>
                </a:solidFill>
                <a:latin typeface="맑은 고딕"/>
                <a:ea typeface="맑은 고딕"/>
              </a:rPr>
              <a:t>관리자</a:t>
            </a:r>
          </a:p>
        </p:txBody>
      </p:sp>
      <p:sp>
        <p:nvSpPr>
          <p:cNvPr id="62" name="Rounded Rectangle 61"/>
          <p:cNvSpPr/>
          <p:nvPr/>
        </p:nvSpPr>
        <p:spPr>
          <a:xfrm>
            <a:off x="8275319" y="4224528"/>
            <a:ext cx="1609343" cy="457200"/>
          </a:xfrm>
          <a:prstGeom prst="roundRect">
            <a:avLst/>
          </a:prstGeom>
          <a:solidFill>
            <a:srgbClr val="F2F4F7"/>
          </a:solidFill>
          <a:ln w="12700">
            <a:solidFill>
              <a:srgbClr val="98A2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TextBox 62"/>
          <p:cNvSpPr txBox="1"/>
          <p:nvPr/>
        </p:nvSpPr>
        <p:spPr>
          <a:xfrm>
            <a:off x="8348471" y="4270248"/>
            <a:ext cx="1499616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98A2B3"/>
                </a:solidFill>
                <a:latin typeface="맑은 고딕"/>
                <a:ea typeface="맑은 고딕"/>
              </a:rPr>
              <a:t>M8·M13 </a:t>
            </a:r>
            <a:r>
              <a:rPr sz="760" b="0">
                <a:solidFill>
                  <a:srgbClr val="101828"/>
                </a:solidFill>
                <a:latin typeface="맑은 고딕"/>
                <a:ea typeface="맑은 고딕"/>
              </a:rPr>
              <a:t>물류·내비</a:t>
            </a:r>
          </a:p>
        </p:txBody>
      </p:sp>
      <p:sp>
        <p:nvSpPr>
          <p:cNvPr id="64" name="Rounded Rectangle 63"/>
          <p:cNvSpPr/>
          <p:nvPr/>
        </p:nvSpPr>
        <p:spPr>
          <a:xfrm>
            <a:off x="8275319" y="4700016"/>
            <a:ext cx="1609343" cy="457200"/>
          </a:xfrm>
          <a:prstGeom prst="roundRect">
            <a:avLst/>
          </a:prstGeom>
          <a:solidFill>
            <a:srgbClr val="F2F4F7"/>
          </a:solidFill>
          <a:ln w="12700">
            <a:solidFill>
              <a:srgbClr val="98A2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8348471" y="4745736"/>
            <a:ext cx="1499616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98A2B3"/>
                </a:solidFill>
                <a:latin typeface="맑은 고딕"/>
                <a:ea typeface="맑은 고딕"/>
              </a:rPr>
              <a:t>M14 </a:t>
            </a:r>
            <a:r>
              <a:rPr sz="760" b="0">
                <a:solidFill>
                  <a:srgbClr val="101828"/>
                </a:solidFill>
                <a:latin typeface="맑은 고딕"/>
                <a:ea typeface="맑은 고딕"/>
              </a:rPr>
              <a:t>현장 IoT</a:t>
            </a:r>
          </a:p>
        </p:txBody>
      </p:sp>
      <p:sp>
        <p:nvSpPr>
          <p:cNvPr id="66" name="Rounded Rectangle 65"/>
          <p:cNvSpPr/>
          <p:nvPr/>
        </p:nvSpPr>
        <p:spPr>
          <a:xfrm>
            <a:off x="6556248" y="4224528"/>
            <a:ext cx="1609343" cy="457200"/>
          </a:xfrm>
          <a:prstGeom prst="roundRect">
            <a:avLst/>
          </a:prstGeom>
          <a:solidFill>
            <a:srgbClr val="F2F4F7"/>
          </a:solidFill>
          <a:ln w="12700">
            <a:solidFill>
              <a:srgbClr val="98A2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6629400" y="4270248"/>
            <a:ext cx="1499616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98A2B3"/>
                </a:solidFill>
                <a:latin typeface="맑은 고딕"/>
                <a:ea typeface="맑은 고딕"/>
              </a:rPr>
              <a:t>M11 </a:t>
            </a:r>
            <a:r>
              <a:rPr sz="760" b="0">
                <a:solidFill>
                  <a:srgbClr val="101828"/>
                </a:solidFill>
                <a:latin typeface="맑은 고딕"/>
                <a:ea typeface="맑은 고딕"/>
              </a:rPr>
              <a:t>비즈매칭</a:t>
            </a:r>
          </a:p>
        </p:txBody>
      </p:sp>
      <p:sp>
        <p:nvSpPr>
          <p:cNvPr id="68" name="Rounded Rectangle 67"/>
          <p:cNvSpPr/>
          <p:nvPr/>
        </p:nvSpPr>
        <p:spPr>
          <a:xfrm>
            <a:off x="502920" y="5285232"/>
            <a:ext cx="11183112" cy="310896"/>
          </a:xfrm>
          <a:prstGeom prst="roundRect">
            <a:avLst/>
          </a:prstGeom>
          <a:solidFill>
            <a:srgbClr val="E1EFF9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640080" y="5285232"/>
            <a:ext cx="1097280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00447A"/>
                </a:solidFill>
                <a:latin typeface="맑은 고딕"/>
                <a:ea typeface="맑은 고딕"/>
              </a:rPr>
              <a:t>공통/시스템관리 레이어(§5B) — 전 모듈 선행 기반  [검증됨] 공통코드·메뉴·업무모듈·회의록·알림센터(WISE 이식 Flyway V1~V9)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502920" y="5632704"/>
            <a:ext cx="11183112" cy="310896"/>
          </a:xfrm>
          <a:prstGeom prst="roundRect">
            <a:avLst/>
          </a:prstGeom>
          <a:solidFill>
            <a:srgbClr val="ECE8FF"/>
          </a:solidFill>
          <a:ln w="1270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1" name="TextBox 70"/>
          <p:cNvSpPr txBox="1"/>
          <p:nvPr/>
        </p:nvSpPr>
        <p:spPr>
          <a:xfrm>
            <a:off x="640080" y="5632704"/>
            <a:ext cx="1097280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4A2FCC"/>
                </a:solidFill>
                <a:latin typeface="맑은 고딕"/>
                <a:ea typeface="맑은 고딕"/>
              </a:rPr>
              <a:t>멀티테넌시(§1A) — tenant_id 격리 기반  [구현 계획]     │     100대 기능 성숙도: 기구현 63 · 부분 18 · 신규 19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생애주기 6단계 × 우선순위(P0/P1/P2) 매트릭스 — P0 4개(굵은 테두리)가 심장.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Ⅲ. 기술·기능 · 기능(나노바나나 샷세트)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8147304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정면·야간·통로·내부·Before/After·배선·홀전경 — 7컷을 평균 40초에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424159" y="502920"/>
            <a:ext cx="1261872" cy="274320"/>
          </a:xfrm>
          <a:prstGeom prst="roundRect">
            <a:avLst/>
          </a:prstGeom>
          <a:solidFill>
            <a:srgbClr val="EEF0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424159" y="502920"/>
            <a:ext cx="1261872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REQ-A-001·F-019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1554480"/>
            <a:ext cx="1536192" cy="2286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502920" y="1554480"/>
            <a:ext cx="1536192" cy="38404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02920" y="1554480"/>
            <a:ext cx="153619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S1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30936" y="2048256"/>
            <a:ext cx="1280160" cy="1097280"/>
          </a:xfrm>
          <a:prstGeom prst="roundRect">
            <a:avLst/>
          </a:prstGeom>
          <a:solidFill>
            <a:srgbClr val="F2F4F7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7" name="Picture 16" descr="camera-render__98A2B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" y="2377440"/>
            <a:ext cx="438912" cy="43891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94360" y="3200400"/>
            <a:ext cx="135331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101828"/>
                </a:solidFill>
                <a:latin typeface="맑은 고딕"/>
                <a:ea typeface="맑은 고딕"/>
              </a:rPr>
              <a:t>정면 부스 전경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13816" y="3611880"/>
            <a:ext cx="914400" cy="201168"/>
          </a:xfrm>
          <a:prstGeom prst="roundRect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13816" y="3611880"/>
            <a:ext cx="914400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FFFFFF"/>
                </a:solidFill>
                <a:latin typeface="맑은 고딕"/>
                <a:ea typeface="맑은 고딕"/>
              </a:rPr>
              <a:t>자동생성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2093976" y="1554480"/>
            <a:ext cx="1536192" cy="2286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2093976" y="1554480"/>
            <a:ext cx="1536192" cy="384048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2093976" y="1554480"/>
            <a:ext cx="153619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S2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2221992" y="2048256"/>
            <a:ext cx="1280160" cy="1097280"/>
          </a:xfrm>
          <a:prstGeom prst="roundRect">
            <a:avLst/>
          </a:prstGeom>
          <a:solidFill>
            <a:srgbClr val="F2F4F7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camera-render__98A2B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2615" y="2377440"/>
            <a:ext cx="438912" cy="43891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185416" y="3200400"/>
            <a:ext cx="135331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101828"/>
                </a:solidFill>
                <a:latin typeface="맑은 고딕"/>
                <a:ea typeface="맑은 고딕"/>
              </a:rPr>
              <a:t>야간 조명 연출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2404872" y="3611880"/>
            <a:ext cx="914400" cy="201168"/>
          </a:xfrm>
          <a:prstGeom prst="roundRect">
            <a:avLst/>
          </a:prstGeom>
          <a:solidFill>
            <a:srgbClr val="98A2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2404872" y="3611880"/>
            <a:ext cx="914400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FFFFFF"/>
                </a:solidFill>
                <a:latin typeface="맑은 고딕"/>
                <a:ea typeface="맑은 고딕"/>
              </a:rPr>
              <a:t>온디맨드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3685032" y="1554480"/>
            <a:ext cx="1536192" cy="2286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3685032" y="1554480"/>
            <a:ext cx="1536192" cy="384048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3685032" y="1554480"/>
            <a:ext cx="153619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S3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3813048" y="2048256"/>
            <a:ext cx="1280160" cy="1097280"/>
          </a:xfrm>
          <a:prstGeom prst="roundRect">
            <a:avLst/>
          </a:prstGeom>
          <a:solidFill>
            <a:srgbClr val="F2F4F7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3" name="Picture 32" descr="camera-render__98A2B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3672" y="2377440"/>
            <a:ext cx="438912" cy="438912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3776472" y="3200400"/>
            <a:ext cx="135331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101828"/>
                </a:solidFill>
                <a:latin typeface="맑은 고딕"/>
                <a:ea typeface="맑은 고딕"/>
              </a:rPr>
              <a:t>통로 시점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3995928" y="3611880"/>
            <a:ext cx="914400" cy="201168"/>
          </a:xfrm>
          <a:prstGeom prst="roundRect">
            <a:avLst/>
          </a:prstGeom>
          <a:solidFill>
            <a:srgbClr val="98A2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3995928" y="3611880"/>
            <a:ext cx="914400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FFFFFF"/>
                </a:solidFill>
                <a:latin typeface="맑은 고딕"/>
                <a:ea typeface="맑은 고딕"/>
              </a:rPr>
              <a:t>온디맨드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5276088" y="1554480"/>
            <a:ext cx="1536192" cy="2286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ounded Rectangle 37"/>
          <p:cNvSpPr/>
          <p:nvPr/>
        </p:nvSpPr>
        <p:spPr>
          <a:xfrm>
            <a:off x="5276088" y="1554480"/>
            <a:ext cx="1536192" cy="384048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5276088" y="1554480"/>
            <a:ext cx="153619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S4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5404103" y="2048256"/>
            <a:ext cx="1280160" cy="1097280"/>
          </a:xfrm>
          <a:prstGeom prst="roundRect">
            <a:avLst/>
          </a:prstGeom>
          <a:solidFill>
            <a:srgbClr val="F2F4F7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1" name="Picture 40" descr="camera-render__98A2B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4727" y="2377440"/>
            <a:ext cx="438912" cy="438912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5367527" y="3200400"/>
            <a:ext cx="135331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101828"/>
                </a:solidFill>
                <a:latin typeface="맑은 고딕"/>
                <a:ea typeface="맑은 고딕"/>
              </a:rPr>
              <a:t>부스 내부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5586983" y="3611880"/>
            <a:ext cx="914400" cy="201168"/>
          </a:xfrm>
          <a:prstGeom prst="roundRect">
            <a:avLst/>
          </a:prstGeom>
          <a:solidFill>
            <a:srgbClr val="98A2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5586983" y="3611880"/>
            <a:ext cx="914400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FFFFFF"/>
                </a:solidFill>
                <a:latin typeface="맑은 고딕"/>
                <a:ea typeface="맑은 고딕"/>
              </a:rPr>
              <a:t>온디맨드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6867144" y="1554480"/>
            <a:ext cx="1536192" cy="2286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ounded Rectangle 45"/>
          <p:cNvSpPr/>
          <p:nvPr/>
        </p:nvSpPr>
        <p:spPr>
          <a:xfrm>
            <a:off x="6867144" y="1554480"/>
            <a:ext cx="1536192" cy="384048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6867144" y="1554480"/>
            <a:ext cx="153619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S5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6995159" y="2048256"/>
            <a:ext cx="1280160" cy="1097280"/>
          </a:xfrm>
          <a:prstGeom prst="roundRect">
            <a:avLst/>
          </a:prstGeom>
          <a:solidFill>
            <a:srgbClr val="F2F4F7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9" name="Picture 48" descr="camera-render__98A2B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5783" y="2377440"/>
            <a:ext cx="438912" cy="438912"/>
          </a:xfrm>
          <a:prstGeom prst="rect">
            <a:avLst/>
          </a:prstGeom>
        </p:spPr>
      </p:pic>
      <p:sp>
        <p:nvSpPr>
          <p:cNvPr id="50" name="TextBox 49"/>
          <p:cNvSpPr txBox="1"/>
          <p:nvPr/>
        </p:nvSpPr>
        <p:spPr>
          <a:xfrm>
            <a:off x="6958583" y="3200400"/>
            <a:ext cx="135331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101828"/>
                </a:solidFill>
                <a:latin typeface="맑은 고딕"/>
                <a:ea typeface="맑은 고딕"/>
              </a:rPr>
              <a:t>Before/After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7178040" y="3611880"/>
            <a:ext cx="914400" cy="201168"/>
          </a:xfrm>
          <a:prstGeom prst="roundRect">
            <a:avLst/>
          </a:prstGeom>
          <a:solidFill>
            <a:srgbClr val="98A2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7178040" y="3611880"/>
            <a:ext cx="914400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FFFFFF"/>
                </a:solidFill>
                <a:latin typeface="맑은 고딕"/>
                <a:ea typeface="맑은 고딕"/>
              </a:rPr>
              <a:t>온디맨드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8458200" y="1554480"/>
            <a:ext cx="1536192" cy="2286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Rounded Rectangle 53"/>
          <p:cNvSpPr/>
          <p:nvPr/>
        </p:nvSpPr>
        <p:spPr>
          <a:xfrm>
            <a:off x="8458200" y="1554480"/>
            <a:ext cx="1536192" cy="384048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8458200" y="1554480"/>
            <a:ext cx="153619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S6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8586216" y="2048256"/>
            <a:ext cx="1280160" cy="1097280"/>
          </a:xfrm>
          <a:prstGeom prst="roundRect">
            <a:avLst/>
          </a:prstGeom>
          <a:solidFill>
            <a:srgbClr val="F2F4F7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7" name="Picture 56" descr="camera-render__98A2B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6840" y="2377440"/>
            <a:ext cx="438912" cy="438912"/>
          </a:xfrm>
          <a:prstGeom prst="rect">
            <a:avLst/>
          </a:prstGeom>
        </p:spPr>
      </p:pic>
      <p:sp>
        <p:nvSpPr>
          <p:cNvPr id="58" name="TextBox 57"/>
          <p:cNvSpPr txBox="1"/>
          <p:nvPr/>
        </p:nvSpPr>
        <p:spPr>
          <a:xfrm>
            <a:off x="8549640" y="3200400"/>
            <a:ext cx="135331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101828"/>
                </a:solidFill>
                <a:latin typeface="맑은 고딕"/>
                <a:ea typeface="맑은 고딕"/>
              </a:rPr>
              <a:t>배선 오버레이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8769096" y="3611880"/>
            <a:ext cx="914400" cy="201168"/>
          </a:xfrm>
          <a:prstGeom prst="roundRect">
            <a:avLst/>
          </a:prstGeom>
          <a:solidFill>
            <a:srgbClr val="98A2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TextBox 59"/>
          <p:cNvSpPr txBox="1"/>
          <p:nvPr/>
        </p:nvSpPr>
        <p:spPr>
          <a:xfrm>
            <a:off x="8769096" y="3611880"/>
            <a:ext cx="914400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FFFFFF"/>
                </a:solidFill>
                <a:latin typeface="맑은 고딕"/>
                <a:ea typeface="맑은 고딕"/>
              </a:rPr>
              <a:t>온디맨드</a:t>
            </a:r>
          </a:p>
        </p:txBody>
      </p:sp>
      <p:sp>
        <p:nvSpPr>
          <p:cNvPr id="61" name="Rounded Rectangle 60"/>
          <p:cNvSpPr/>
          <p:nvPr/>
        </p:nvSpPr>
        <p:spPr>
          <a:xfrm>
            <a:off x="10049256" y="1554480"/>
            <a:ext cx="1536192" cy="2286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Rounded Rectangle 61"/>
          <p:cNvSpPr/>
          <p:nvPr/>
        </p:nvSpPr>
        <p:spPr>
          <a:xfrm>
            <a:off x="10049256" y="1554480"/>
            <a:ext cx="1536192" cy="38404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TextBox 62"/>
          <p:cNvSpPr txBox="1"/>
          <p:nvPr/>
        </p:nvSpPr>
        <p:spPr>
          <a:xfrm>
            <a:off x="10049256" y="1554480"/>
            <a:ext cx="153619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S7</a:t>
            </a:r>
          </a:p>
        </p:txBody>
      </p:sp>
      <p:sp>
        <p:nvSpPr>
          <p:cNvPr id="64" name="Rounded Rectangle 63"/>
          <p:cNvSpPr/>
          <p:nvPr/>
        </p:nvSpPr>
        <p:spPr>
          <a:xfrm>
            <a:off x="10177272" y="2048256"/>
            <a:ext cx="1280160" cy="1097280"/>
          </a:xfrm>
          <a:prstGeom prst="roundRect">
            <a:avLst/>
          </a:prstGeom>
          <a:solidFill>
            <a:srgbClr val="F2F4F7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5" name="Picture 64" descr="camera-render__98A2B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7896" y="2377440"/>
            <a:ext cx="438912" cy="438912"/>
          </a:xfrm>
          <a:prstGeom prst="rect">
            <a:avLst/>
          </a:prstGeom>
        </p:spPr>
      </p:pic>
      <p:sp>
        <p:nvSpPr>
          <p:cNvPr id="66" name="TextBox 65"/>
          <p:cNvSpPr txBox="1"/>
          <p:nvPr/>
        </p:nvSpPr>
        <p:spPr>
          <a:xfrm>
            <a:off x="10140696" y="3200400"/>
            <a:ext cx="135331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101828"/>
                </a:solidFill>
                <a:latin typeface="맑은 고딕"/>
                <a:ea typeface="맑은 고딕"/>
              </a:rPr>
              <a:t>홀 전경</a:t>
            </a:r>
          </a:p>
        </p:txBody>
      </p:sp>
      <p:sp>
        <p:nvSpPr>
          <p:cNvPr id="67" name="Rounded Rectangle 66"/>
          <p:cNvSpPr/>
          <p:nvPr/>
        </p:nvSpPr>
        <p:spPr>
          <a:xfrm>
            <a:off x="10360152" y="3611880"/>
            <a:ext cx="914400" cy="201168"/>
          </a:xfrm>
          <a:prstGeom prst="roundRect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8" name="TextBox 67"/>
          <p:cNvSpPr txBox="1"/>
          <p:nvPr/>
        </p:nvSpPr>
        <p:spPr>
          <a:xfrm>
            <a:off x="10360152" y="3611880"/>
            <a:ext cx="914400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FFFFFF"/>
                </a:solidFill>
                <a:latin typeface="맑은 고딕"/>
                <a:ea typeface="맑은 고딕"/>
              </a:rPr>
              <a:t>자동생성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502920" y="4114800"/>
            <a:ext cx="11183112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" name="TextBox 69"/>
          <p:cNvSpPr txBox="1"/>
          <p:nvPr/>
        </p:nvSpPr>
        <p:spPr>
          <a:xfrm>
            <a:off x="731520" y="4114800"/>
            <a:ext cx="10817352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맑은 고딕"/>
                <a:ea typeface="맑은 고딕"/>
              </a:rPr>
              <a:t>자동생성은 비용·품질 제어 위해 S1·S7 한정, 나머지는 온디맨드  [구현 계획: 샷세트 파이프라인]</a:t>
            </a:r>
          </a:p>
        </p:txBody>
      </p:sp>
      <p:sp>
        <p:nvSpPr>
          <p:cNvPr id="71" name="Rounded Rectangle 70"/>
          <p:cNvSpPr/>
          <p:nvPr/>
        </p:nvSpPr>
        <p:spPr>
          <a:xfrm>
            <a:off x="502920" y="4892040"/>
            <a:ext cx="11183112" cy="457200"/>
          </a:xfrm>
          <a:prstGeom prst="roundRect">
            <a:avLst/>
          </a:prstGeom>
          <a:solidFill>
            <a:srgbClr val="FCE9E7"/>
          </a:solidFill>
          <a:ln w="12700">
            <a:solidFill>
              <a:srgbClr val="D92D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" name="TextBox 71"/>
          <p:cNvSpPr txBox="1"/>
          <p:nvPr/>
        </p:nvSpPr>
        <p:spPr>
          <a:xfrm>
            <a:off x="612648" y="4892040"/>
            <a:ext cx="1100023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1">
                <a:solidFill>
                  <a:srgbClr val="D92D20"/>
                </a:solidFill>
                <a:latin typeface="맑은 고딕"/>
                <a:ea typeface="맑은 고딕"/>
              </a:rPr>
              <a:t>AI 생성 예상 이미지 — 실제 시공과 다를 수 있음. 계약·심사 서류 사용 금지.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502920" y="5486400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표준 샷세트 7컷 — 모든 컷에 워터마크·금지 고지 항상 포함.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Ⅲ. 기술·기능 · 기능(Before/After)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8297265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드래그 한 번으로 빈 부스와 시공 후를 비교하고, 배선을 색으로 겹쳐 본다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574121" y="502920"/>
            <a:ext cx="1111910" cy="274320"/>
          </a:xfrm>
          <a:prstGeom prst="roundRect">
            <a:avLst/>
          </a:prstGeom>
          <a:solidFill>
            <a:srgbClr val="EEF0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574121" y="502920"/>
            <a:ext cx="111191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REQ-A-004·005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1463040"/>
            <a:ext cx="3931920" cy="3200400"/>
          </a:xfrm>
          <a:prstGeom prst="roundRect">
            <a:avLst/>
          </a:prstGeom>
          <a:solidFill>
            <a:srgbClr val="F2F4F7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777240" y="1920240"/>
            <a:ext cx="3383279" cy="7315"/>
          </a:xfrm>
          <a:prstGeom prst="rect">
            <a:avLst/>
          </a:prstGeom>
          <a:solidFill>
            <a:srgbClr val="98A2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777240" y="2560320"/>
            <a:ext cx="3383279" cy="7315"/>
          </a:xfrm>
          <a:prstGeom prst="rect">
            <a:avLst/>
          </a:prstGeom>
          <a:solidFill>
            <a:srgbClr val="98A2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777240" y="3200400"/>
            <a:ext cx="3383279" cy="7315"/>
          </a:xfrm>
          <a:prstGeom prst="rect">
            <a:avLst/>
          </a:prstGeom>
          <a:solidFill>
            <a:srgbClr val="98A2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777240" y="3840479"/>
            <a:ext cx="3383279" cy="7315"/>
          </a:xfrm>
          <a:prstGeom prst="rect">
            <a:avLst/>
          </a:prstGeom>
          <a:solidFill>
            <a:srgbClr val="98A2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4434840" y="1463040"/>
            <a:ext cx="3931920" cy="320040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4434840" y="1463040"/>
            <a:ext cx="3931920" cy="3200400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4434840" y="1463040"/>
            <a:ext cx="3931920" cy="3200400"/>
          </a:xfrm>
          <a:prstGeom prst="roundRect">
            <a:avLst/>
          </a:prstGeom>
          <a:noFill/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1" name="Picture 20" descr="camera-render__FFFFF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79" y="2468880"/>
            <a:ext cx="548640" cy="548640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4416552" y="1463040"/>
            <a:ext cx="45720" cy="3200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4233672" y="2862072"/>
            <a:ext cx="402336" cy="40233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0066B3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233672" y="2843784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0066B3"/>
                </a:solidFill>
                <a:latin typeface="맑은 고딕"/>
                <a:ea typeface="맑은 고딕"/>
              </a:rPr>
              <a:t>‹›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40080" y="1600200"/>
            <a:ext cx="2103120" cy="292608"/>
          </a:xfrm>
          <a:prstGeom prst="roundRect">
            <a:avLst/>
          </a:prstGeom>
          <a:solidFill>
            <a:srgbClr val="98A2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" y="1600200"/>
            <a:ext cx="2103120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1">
                <a:solidFill>
                  <a:srgbClr val="FFFFFF"/>
                </a:solidFill>
                <a:latin typeface="맑은 고딕"/>
                <a:ea typeface="맑은 고딕"/>
              </a:rPr>
              <a:t>Before: 빈 부스 (도면/실측)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4572000" y="1600200"/>
            <a:ext cx="2377440" cy="29260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572000" y="1600200"/>
            <a:ext cx="2377440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1">
                <a:solidFill>
                  <a:srgbClr val="FFFFFF"/>
                </a:solidFill>
                <a:latin typeface="맑은 고딕"/>
                <a:ea typeface="맑은 고딕"/>
              </a:rPr>
              <a:t>After: 시공 후 예상 (AI 생성)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8549640" y="1463040"/>
            <a:ext cx="3136392" cy="32004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8549640" y="1463040"/>
            <a:ext cx="3136392" cy="420624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549640" y="1463040"/>
            <a:ext cx="3136392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배선 색상 범례</a:t>
            </a:r>
          </a:p>
        </p:txBody>
      </p:sp>
      <p:sp>
        <p:nvSpPr>
          <p:cNvPr id="32" name="Rectangle 31"/>
          <p:cNvSpPr/>
          <p:nvPr/>
        </p:nvSpPr>
        <p:spPr>
          <a:xfrm>
            <a:off x="8778240" y="2240280"/>
            <a:ext cx="640080" cy="54864"/>
          </a:xfrm>
          <a:prstGeom prst="rect">
            <a:avLst/>
          </a:prstGeom>
          <a:solidFill>
            <a:srgbClr val="D92D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555480" y="2148840"/>
            <a:ext cx="2011680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전기 </a:t>
            </a: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RED 실선</a:t>
            </a:r>
          </a:p>
        </p:txBody>
      </p:sp>
      <p:sp>
        <p:nvSpPr>
          <p:cNvPr id="34" name="Rectangle 33"/>
          <p:cNvSpPr/>
          <p:nvPr/>
        </p:nvSpPr>
        <p:spPr>
          <a:xfrm>
            <a:off x="8778240" y="2743200"/>
            <a:ext cx="640080" cy="54864"/>
          </a:xfrm>
          <a:prstGeom prst="rect">
            <a:avLst/>
          </a:prstGeom>
          <a:solidFill>
            <a:srgbClr val="0BA5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9555480" y="2651760"/>
            <a:ext cx="2011680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네트워크 </a:t>
            </a: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CYAN 파선</a:t>
            </a:r>
          </a:p>
        </p:txBody>
      </p:sp>
      <p:sp>
        <p:nvSpPr>
          <p:cNvPr id="36" name="Rectangle 35"/>
          <p:cNvSpPr/>
          <p:nvPr/>
        </p:nvSpPr>
        <p:spPr>
          <a:xfrm>
            <a:off x="8778240" y="3246120"/>
            <a:ext cx="640080" cy="54864"/>
          </a:xfrm>
          <a:prstGeom prst="rect">
            <a:avLst/>
          </a:prstGeom>
          <a:solidFill>
            <a:srgbClr val="0E938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9555480" y="3154680"/>
            <a:ext cx="2011680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급배수 </a:t>
            </a: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TEAL 점선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778240" y="3794760"/>
            <a:ext cx="27432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667085"/>
                </a:solidFill>
                <a:latin typeface="맑은 고딕"/>
                <a:ea typeface="맑은 고딕"/>
              </a:rPr>
              <a:t>ARIA slider · 키보드 좌우 조작 (WCAG AA)</a:t>
            </a:r>
          </a:p>
        </p:txBody>
      </p:sp>
      <p:pic>
        <p:nvPicPr>
          <p:cNvPr id="39" name="Picture 38" descr="check-verify__129E6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8240" y="4160520"/>
            <a:ext cx="274320" cy="274320"/>
          </a:xfrm>
          <a:prstGeom prst="rect">
            <a:avLst/>
          </a:prstGeom>
        </p:spPr>
      </p:pic>
      <p:sp>
        <p:nvSpPr>
          <p:cNvPr id="40" name="Rounded Rectangle 39"/>
          <p:cNvSpPr/>
          <p:nvPr/>
        </p:nvSpPr>
        <p:spPr>
          <a:xfrm>
            <a:off x="502920" y="4892040"/>
            <a:ext cx="11183112" cy="457200"/>
          </a:xfrm>
          <a:prstGeom prst="roundRect">
            <a:avLst/>
          </a:prstGeom>
          <a:solidFill>
            <a:srgbClr val="FCE9E7"/>
          </a:solidFill>
          <a:ln w="12700">
            <a:solidFill>
              <a:srgbClr val="D92D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612648" y="4892040"/>
            <a:ext cx="1100023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1">
                <a:solidFill>
                  <a:srgbClr val="D92D20"/>
                </a:solidFill>
                <a:latin typeface="맑은 고딕"/>
                <a:ea typeface="맑은 고딕"/>
              </a:rPr>
              <a:t>AI 생성 예상 이미지 — 실제 시공과 다를 수 있음. 계약·심사 서류 사용 금지.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02920" y="5486400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S6 배선 오버레이는 Gemini 미경유 — 백엔드/워커 로컬 PIL 결정적 래스터(좌표 정확성).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―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표준 목차 · 평가배점 대응 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9125712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정보화사업 표준 배점 — 기술 90(정성70+정량20) / 가격 10에 장별 정렬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1371600"/>
            <a:ext cx="6766560" cy="65836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85800" y="1417320"/>
            <a:ext cx="6492240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맑은 고딕"/>
                <a:ea typeface="맑은 고딕"/>
              </a:rPr>
              <a:t>기술능력 90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800" y="1755648"/>
            <a:ext cx="6492240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C7DDF2"/>
                </a:solidFill>
                <a:latin typeface="맑은 고딕"/>
                <a:ea typeface="맑은 고딕"/>
              </a:rPr>
              <a:t>정성 70 + 정량 20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406640" y="1371600"/>
            <a:ext cx="4416552" cy="65836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589520" y="1417320"/>
            <a:ext cx="4142232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맑은 고딕"/>
                <a:ea typeface="맑은 고딕"/>
              </a:rPr>
              <a:t>가격 10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589520" y="1755648"/>
            <a:ext cx="414223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C7DDF2"/>
                </a:solidFill>
                <a:latin typeface="맑은 고딕"/>
                <a:ea typeface="맑은 고딕"/>
              </a:rPr>
              <a:t>입찰가격평가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2286000"/>
            <a:ext cx="3657600" cy="45720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58368" y="2286000"/>
            <a:ext cx="26974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1">
                <a:solidFill>
                  <a:srgbClr val="FFFFFF"/>
                </a:solidFill>
                <a:latin typeface="맑은 고딕"/>
                <a:ea typeface="맑은 고딕"/>
              </a:rPr>
              <a:t>전략 및 방법론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520440" y="2340864"/>
            <a:ext cx="566928" cy="34747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520440" y="2331720"/>
            <a:ext cx="56692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Ⅱ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297680" y="2286000"/>
            <a:ext cx="73152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0">
                <a:solidFill>
                  <a:srgbClr val="101828"/>
                </a:solidFill>
                <a:latin typeface="맑은 고딕"/>
                <a:ea typeface="맑은 고딕"/>
              </a:rPr>
              <a:t>사업이해·추진전략·적용기술·표준FW·개발방법론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02920" y="2852928"/>
            <a:ext cx="3657600" cy="45720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58368" y="2852928"/>
            <a:ext cx="26974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1">
                <a:solidFill>
                  <a:srgbClr val="FFFFFF"/>
                </a:solidFill>
                <a:latin typeface="맑은 고딕"/>
                <a:ea typeface="맑은 고딕"/>
              </a:rPr>
              <a:t>기술 및 기능 (최다)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3520440" y="2907792"/>
            <a:ext cx="566928" cy="34747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3520440" y="2898648"/>
            <a:ext cx="56692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Ⅲ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297680" y="2852928"/>
            <a:ext cx="73152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0">
                <a:solidFill>
                  <a:srgbClr val="101828"/>
                </a:solidFill>
                <a:latin typeface="맑은 고딕"/>
                <a:ea typeface="맑은 고딕"/>
              </a:rPr>
              <a:t>나노바나나·배치설계배선·옥션·관람·BI·기술보안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02920" y="3419856"/>
            <a:ext cx="3657600" cy="45720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58368" y="3419856"/>
            <a:ext cx="26974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1">
                <a:solidFill>
                  <a:srgbClr val="FFFFFF"/>
                </a:solidFill>
                <a:latin typeface="맑은 고딕"/>
                <a:ea typeface="맑은 고딕"/>
              </a:rPr>
              <a:t>성능 및 품질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3520440" y="3474720"/>
            <a:ext cx="566928" cy="34747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3520440" y="3465576"/>
            <a:ext cx="56692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066B3"/>
                </a:solidFill>
                <a:latin typeface="맑은 고딕"/>
                <a:ea typeface="맑은 고딕"/>
              </a:rPr>
              <a:t>Ⅳ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297680" y="3419856"/>
            <a:ext cx="73152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0">
                <a:solidFill>
                  <a:srgbClr val="101828"/>
                </a:solidFill>
                <a:latin typeface="맑은 고딕"/>
                <a:ea typeface="맑은 고딕"/>
              </a:rPr>
              <a:t>성능·SLA·품질·인터페이스·관측성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502920" y="3986783"/>
            <a:ext cx="3657600" cy="45720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3986783"/>
            <a:ext cx="26974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1">
                <a:solidFill>
                  <a:srgbClr val="FFFFFF"/>
                </a:solidFill>
                <a:latin typeface="맑은 고딕"/>
                <a:ea typeface="맑은 고딕"/>
              </a:rPr>
              <a:t>프로젝트 관리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3520440" y="4041647"/>
            <a:ext cx="566928" cy="34747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3520440" y="4032503"/>
            <a:ext cx="56692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066B3"/>
                </a:solidFill>
                <a:latin typeface="맑은 고딕"/>
                <a:ea typeface="맑은 고딕"/>
              </a:rPr>
              <a:t>Ⅴ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297680" y="3986783"/>
            <a:ext cx="73152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0">
                <a:solidFill>
                  <a:srgbClr val="101828"/>
                </a:solidFill>
                <a:latin typeface="맑은 고딕"/>
                <a:ea typeface="맑은 고딕"/>
              </a:rPr>
              <a:t>일정·관리방법론·위험이슈·품질형상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502920" y="4553712"/>
            <a:ext cx="3657600" cy="45720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58368" y="4553712"/>
            <a:ext cx="26974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1">
                <a:solidFill>
                  <a:srgbClr val="FFFFFF"/>
                </a:solidFill>
                <a:latin typeface="맑은 고딕"/>
                <a:ea typeface="맑은 고딕"/>
              </a:rPr>
              <a:t>프로젝트 지원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3520440" y="4608576"/>
            <a:ext cx="566928" cy="34747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3520440" y="4599432"/>
            <a:ext cx="56692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066B3"/>
                </a:solidFill>
                <a:latin typeface="맑은 고딕"/>
                <a:ea typeface="맑은 고딕"/>
              </a:rPr>
              <a:t>Ⅵ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297680" y="4553712"/>
            <a:ext cx="73152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0">
                <a:solidFill>
                  <a:srgbClr val="101828"/>
                </a:solidFill>
                <a:latin typeface="맑은 고딕"/>
                <a:ea typeface="맑은 고딕"/>
              </a:rPr>
              <a:t>인수인계·교육·기술지원·유지보수(SM)·비상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502920" y="5120640"/>
            <a:ext cx="3657600" cy="457200"/>
          </a:xfrm>
          <a:prstGeom prst="roundRect">
            <a:avLst/>
          </a:prstGeom>
          <a:solidFill>
            <a:srgbClr val="0E938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658368" y="5120640"/>
            <a:ext cx="26974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1">
                <a:solidFill>
                  <a:srgbClr val="FFFFFF"/>
                </a:solidFill>
                <a:latin typeface="맑은 고딕"/>
                <a:ea typeface="맑은 고딕"/>
              </a:rPr>
              <a:t>정량(보유인력·경영·실적·상생)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3520440" y="5175503"/>
            <a:ext cx="566928" cy="34747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0E938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3520440" y="5166359"/>
            <a:ext cx="56692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E9384"/>
                </a:solidFill>
                <a:latin typeface="맑은 고딕"/>
                <a:ea typeface="맑은 고딕"/>
              </a:rPr>
              <a:t>Ⅰ·Ⅶ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297680" y="5120640"/>
            <a:ext cx="73152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0">
                <a:solidFill>
                  <a:srgbClr val="101828"/>
                </a:solidFill>
                <a:latin typeface="맑은 고딕"/>
                <a:ea typeface="맑은 고딕"/>
              </a:rPr>
              <a:t>일반현황 증빙·상생협력·하도급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02920" y="5943600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배점은 수요기관 재량 — 정보화 지침 제18조 원칙값(기술90/가격10, 정성70+정량20) 표기. 실제 공고 확인 시 재정렬.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Ⅲ. 기술·기능 · 기능(RenderJob 방어)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7847380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다층 방어로 실패를 흡수하고, 성공했을 때만 쿼터를 쓴다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124236" y="502920"/>
            <a:ext cx="1561795" cy="274320"/>
          </a:xfrm>
          <a:prstGeom prst="roundRect">
            <a:avLst/>
          </a:prstGeom>
          <a:solidFill>
            <a:srgbClr val="EEF0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124236" y="502920"/>
            <a:ext cx="1561795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REQ-A-006·008·N-007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1554480"/>
            <a:ext cx="2194560" cy="2377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502920" y="1554480"/>
            <a:ext cx="2194560" cy="45720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02920" y="1554480"/>
            <a:ext cx="2194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FFFFFF"/>
                </a:solidFill>
                <a:latin typeface="맑은 고딕"/>
                <a:ea typeface="맑은 고딕"/>
              </a:rPr>
              <a:t>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2148840"/>
            <a:ext cx="19202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066B3"/>
                </a:solidFill>
                <a:latin typeface="맑은 고딕"/>
                <a:ea typeface="맑은 고딕"/>
              </a:rPr>
              <a:t>입력 가드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67512" y="2606040"/>
            <a:ext cx="1865376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101828"/>
                </a:solidFill>
                <a:latin typeface="맑은 고딕"/>
                <a:ea typeface="맑은 고딕"/>
              </a:rPr>
              <a:t>크기가드·mimeType 자동감지·SAFETY 분기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670048" y="1554480"/>
            <a:ext cx="128016" cy="23774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752344" y="1554480"/>
            <a:ext cx="2194560" cy="2377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2752344" y="1554480"/>
            <a:ext cx="2194560" cy="45720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752344" y="1554480"/>
            <a:ext cx="2194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FFFFFF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889503" y="2148840"/>
            <a:ext cx="19202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066B3"/>
                </a:solidFill>
                <a:latin typeface="맑은 고딕"/>
                <a:ea typeface="맑은 고딕"/>
              </a:rPr>
              <a:t>친화적 에러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916936" y="2606040"/>
            <a:ext cx="1865376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101828"/>
                </a:solidFill>
                <a:latin typeface="맑은 고딕"/>
                <a:ea typeface="맑은 고딕"/>
              </a:rPr>
              <a:t>한글 에러 메시지·재시도 안내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919472" y="1554480"/>
            <a:ext cx="128016" cy="23774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001768" y="1554480"/>
            <a:ext cx="2194560" cy="2377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5001768" y="1554480"/>
            <a:ext cx="2194560" cy="45720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5001768" y="1554480"/>
            <a:ext cx="2194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FFFFFF"/>
                </a:solidFill>
                <a:latin typeface="맑은 고딕"/>
                <a:ea typeface="맑은 고딕"/>
              </a:rPr>
              <a:t>3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138928" y="2148840"/>
            <a:ext cx="19202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간판 후처리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166359" y="2606040"/>
            <a:ext cx="1865376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101828"/>
                </a:solidFill>
                <a:latin typeface="맑은 고딕"/>
                <a:ea typeface="맑은 고딕"/>
              </a:rPr>
              <a:t>한글 렌더 실패 시 간판영역 합성 (R-5 방어)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168895" y="1554480"/>
            <a:ext cx="128016" cy="23774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7251192" y="1554480"/>
            <a:ext cx="2194560" cy="2377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7251192" y="1554480"/>
            <a:ext cx="2194560" cy="457200"/>
          </a:xfrm>
          <a:prstGeom prst="roundRect">
            <a:avLst/>
          </a:prstGeom>
          <a:solidFill>
            <a:srgbClr val="0E938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7251192" y="1554480"/>
            <a:ext cx="2194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FFFFFF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388352" y="2148840"/>
            <a:ext cx="19202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E9384"/>
                </a:solidFill>
                <a:latin typeface="맑은 고딕"/>
                <a:ea typeface="맑은 고딕"/>
              </a:rPr>
              <a:t>대량 제어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415783" y="2606040"/>
            <a:ext cx="1865376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101828"/>
                </a:solidFill>
                <a:latin typeface="맑은 고딕"/>
                <a:ea typeface="맑은 고딕"/>
              </a:rPr>
              <a:t>자동생성 S1·S7 한정 + 스키마해시 캐시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418320" y="1554480"/>
            <a:ext cx="128016" cy="23774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9500616" y="1554480"/>
            <a:ext cx="2194560" cy="2377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ounded Rectangle 37"/>
          <p:cNvSpPr/>
          <p:nvPr/>
        </p:nvSpPr>
        <p:spPr>
          <a:xfrm>
            <a:off x="9500616" y="1554480"/>
            <a:ext cx="2194560" cy="457200"/>
          </a:xfrm>
          <a:prstGeom prst="roundRect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9500616" y="1554480"/>
            <a:ext cx="2194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FFFFFF"/>
                </a:solidFill>
                <a:latin typeface="맑은 고딕"/>
                <a:ea typeface="맑은 고딕"/>
              </a:rPr>
              <a:t>5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637776" y="2148840"/>
            <a:ext cx="19202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129E63"/>
                </a:solidFill>
                <a:latin typeface="맑은 고딕"/>
                <a:ea typeface="맑은 고딕"/>
              </a:rPr>
              <a:t>쿼터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9665208" y="2606040"/>
            <a:ext cx="1865376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101828"/>
                </a:solidFill>
                <a:latin typeface="맑은 고딕"/>
                <a:ea typeface="맑은 고딕"/>
              </a:rPr>
              <a:t>행사별 쿼터, 성공 시에만 차감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502920" y="4160520"/>
            <a:ext cx="11183112" cy="566928"/>
          </a:xfrm>
          <a:prstGeom prst="roundRect">
            <a:avLst/>
          </a:prstGeom>
          <a:solidFill>
            <a:srgbClr val="1018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731520" y="4160520"/>
            <a:ext cx="10817352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맑은 고딕"/>
                <a:ea typeface="맑은 고딕"/>
              </a:rPr>
              <a:t>결과 — 실패를 흡수(degraded)하고 성공 시에만 과금, 대량 생성은 캐시·쿼터로 제어.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RenderJob 상태 시퀀스 — 다층 방어 계층.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Ⅲ. 기술·기능 · 기능(배치 3안)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7547457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제약 솔버가 상이한 목표로 정확히 3안 — 사람이 선택·병합·확정한다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824313" y="502920"/>
            <a:ext cx="1861718" cy="274320"/>
          </a:xfrm>
          <a:prstGeom prst="roundRect">
            <a:avLst/>
          </a:prstGeom>
          <a:solidFill>
            <a:srgbClr val="EEF0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824313" y="502920"/>
            <a:ext cx="1861718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REQ-F-007·008·010·A-009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1371600"/>
            <a:ext cx="11183112" cy="402336"/>
          </a:xfrm>
          <a:prstGeom prst="roundRect">
            <a:avLst/>
          </a:prstGeom>
          <a:solidFill>
            <a:srgbClr val="E1EFF9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4" name="Picture 13" descr="booth-layout__0066B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792" y="1417320"/>
            <a:ext cx="310896" cy="31089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51560" y="1371600"/>
            <a:ext cx="1051560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447A"/>
                </a:solidFill>
                <a:latin typeface="맑은 고딕"/>
                <a:ea typeface="맑은 고딕"/>
              </a:rPr>
              <a:t>제1전시장 5홀 · 판매가능 10,080㎡ · 통로규정 v3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2920" y="1920240"/>
            <a:ext cx="3566160" cy="3063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502920" y="1920240"/>
            <a:ext cx="3566160" cy="402336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02920" y="1920240"/>
            <a:ext cx="356616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안 1 — 통로 효율 최대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85800" y="2450592"/>
            <a:ext cx="3200400" cy="1371600"/>
          </a:xfrm>
          <a:prstGeom prst="roundRect">
            <a:avLst/>
          </a:prstGeom>
          <a:solidFill>
            <a:srgbClr val="F2F4F7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822960" y="2578608"/>
            <a:ext cx="603504" cy="292608"/>
          </a:xfrm>
          <a:prstGeom prst="rect">
            <a:avLst/>
          </a:prstGeom>
          <a:solidFill>
            <a:srgbClr val="D8DEE8"/>
          </a:solidFill>
          <a:ln w="63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822960" y="2962656"/>
            <a:ext cx="603504" cy="292608"/>
          </a:xfrm>
          <a:prstGeom prst="rect">
            <a:avLst/>
          </a:prstGeom>
          <a:solidFill>
            <a:srgbClr val="D8DEE8"/>
          </a:solidFill>
          <a:ln w="63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822960" y="3346703"/>
            <a:ext cx="603504" cy="292608"/>
          </a:xfrm>
          <a:prstGeom prst="rect">
            <a:avLst/>
          </a:prstGeom>
          <a:solidFill>
            <a:srgbClr val="D8DEE8"/>
          </a:solidFill>
          <a:ln w="63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554480" y="2578608"/>
            <a:ext cx="603504" cy="292608"/>
          </a:xfrm>
          <a:prstGeom prst="rect">
            <a:avLst/>
          </a:prstGeom>
          <a:solidFill>
            <a:srgbClr val="D8DEE8"/>
          </a:solidFill>
          <a:ln w="63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1554480" y="2962656"/>
            <a:ext cx="603504" cy="292608"/>
          </a:xfrm>
          <a:prstGeom prst="rect">
            <a:avLst/>
          </a:prstGeom>
          <a:solidFill>
            <a:srgbClr val="D8DEE8"/>
          </a:solidFill>
          <a:ln w="63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1554480" y="3346703"/>
            <a:ext cx="603504" cy="292608"/>
          </a:xfrm>
          <a:prstGeom prst="rect">
            <a:avLst/>
          </a:prstGeom>
          <a:solidFill>
            <a:srgbClr val="D8DEE8"/>
          </a:solidFill>
          <a:ln w="63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2286000" y="2578608"/>
            <a:ext cx="603504" cy="292608"/>
          </a:xfrm>
          <a:prstGeom prst="rect">
            <a:avLst/>
          </a:prstGeom>
          <a:solidFill>
            <a:srgbClr val="D8DEE8"/>
          </a:solidFill>
          <a:ln w="63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2286000" y="2962656"/>
            <a:ext cx="603504" cy="292608"/>
          </a:xfrm>
          <a:prstGeom prst="rect">
            <a:avLst/>
          </a:prstGeom>
          <a:solidFill>
            <a:srgbClr val="D8DEE8"/>
          </a:solidFill>
          <a:ln w="63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2286000" y="3346703"/>
            <a:ext cx="603504" cy="292608"/>
          </a:xfrm>
          <a:prstGeom prst="rect">
            <a:avLst/>
          </a:prstGeom>
          <a:solidFill>
            <a:srgbClr val="D8DEE8"/>
          </a:solidFill>
          <a:ln w="63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3017520" y="2578608"/>
            <a:ext cx="603504" cy="292608"/>
          </a:xfrm>
          <a:prstGeom prst="rect">
            <a:avLst/>
          </a:prstGeom>
          <a:solidFill>
            <a:srgbClr val="D8DEE8"/>
          </a:solidFill>
          <a:ln w="63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3017520" y="2962656"/>
            <a:ext cx="603504" cy="292608"/>
          </a:xfrm>
          <a:prstGeom prst="rect">
            <a:avLst/>
          </a:prstGeom>
          <a:solidFill>
            <a:srgbClr val="D8DEE8"/>
          </a:solidFill>
          <a:ln w="63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3017520" y="3346703"/>
            <a:ext cx="603504" cy="292608"/>
          </a:xfrm>
          <a:prstGeom prst="rect">
            <a:avLst/>
          </a:prstGeom>
          <a:solidFill>
            <a:srgbClr val="D8DEE8"/>
          </a:solidFill>
          <a:ln w="63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22376" y="3950208"/>
            <a:ext cx="1645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667085"/>
                </a:solidFill>
                <a:latin typeface="맑은 고딕"/>
                <a:ea typeface="맑은 고딕"/>
              </a:rPr>
              <a:t>판매면적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331720" y="3950208"/>
            <a:ext cx="155447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101828"/>
                </a:solidFill>
                <a:latin typeface="맑은 고딕"/>
                <a:ea typeface="맑은 고딕"/>
              </a:rPr>
              <a:t>9,240㎡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22376" y="4261104"/>
            <a:ext cx="1645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667085"/>
                </a:solidFill>
                <a:latin typeface="맑은 고딕"/>
                <a:ea typeface="맑은 고딕"/>
              </a:rPr>
              <a:t>부스 수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331720" y="4261104"/>
            <a:ext cx="155447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101828"/>
                </a:solidFill>
                <a:latin typeface="맑은 고딕"/>
                <a:ea typeface="맑은 고딕"/>
              </a:rPr>
              <a:t>112부스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" y="4572000"/>
            <a:ext cx="1645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667085"/>
                </a:solidFill>
                <a:latin typeface="맑은 고딕"/>
                <a:ea typeface="맑은 고딕"/>
              </a:rPr>
              <a:t>규정위반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331720" y="4572000"/>
            <a:ext cx="155447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129E63"/>
                </a:solidFill>
                <a:latin typeface="맑은 고딕"/>
                <a:ea typeface="맑은 고딕"/>
              </a:rPr>
              <a:t>0건</a:t>
            </a:r>
          </a:p>
        </p:txBody>
      </p:sp>
      <p:pic>
        <p:nvPicPr>
          <p:cNvPr id="38" name="Picture 37" descr="check-verify__129E6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1880" y="4553712"/>
            <a:ext cx="237744" cy="237744"/>
          </a:xfrm>
          <a:prstGeom prst="rect">
            <a:avLst/>
          </a:prstGeom>
        </p:spPr>
      </p:pic>
      <p:sp>
        <p:nvSpPr>
          <p:cNvPr id="39" name="Rounded Rectangle 38"/>
          <p:cNvSpPr/>
          <p:nvPr/>
        </p:nvSpPr>
        <p:spPr>
          <a:xfrm>
            <a:off x="4325112" y="1920240"/>
            <a:ext cx="3566160" cy="3063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>
            <a:off x="4325112" y="1920240"/>
            <a:ext cx="3566160" cy="402336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4325112" y="1920240"/>
            <a:ext cx="356616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안 2 — 프리미엄 부스 최대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4507992" y="2450592"/>
            <a:ext cx="3200400" cy="1371600"/>
          </a:xfrm>
          <a:prstGeom prst="roundRect">
            <a:avLst/>
          </a:prstGeom>
          <a:solidFill>
            <a:srgbClr val="F2F4F7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ectangle 42"/>
          <p:cNvSpPr/>
          <p:nvPr/>
        </p:nvSpPr>
        <p:spPr>
          <a:xfrm>
            <a:off x="4645151" y="2578608"/>
            <a:ext cx="603504" cy="292608"/>
          </a:xfrm>
          <a:prstGeom prst="rect">
            <a:avLst/>
          </a:prstGeom>
          <a:solidFill>
            <a:srgbClr val="6D4AFF"/>
          </a:solidFill>
          <a:ln w="63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ectangle 43"/>
          <p:cNvSpPr/>
          <p:nvPr/>
        </p:nvSpPr>
        <p:spPr>
          <a:xfrm>
            <a:off x="4645151" y="2962656"/>
            <a:ext cx="603504" cy="292608"/>
          </a:xfrm>
          <a:prstGeom prst="rect">
            <a:avLst/>
          </a:prstGeom>
          <a:solidFill>
            <a:srgbClr val="D8DEE8"/>
          </a:solidFill>
          <a:ln w="63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ectangle 44"/>
          <p:cNvSpPr/>
          <p:nvPr/>
        </p:nvSpPr>
        <p:spPr>
          <a:xfrm>
            <a:off x="4645151" y="3346703"/>
            <a:ext cx="603504" cy="292608"/>
          </a:xfrm>
          <a:prstGeom prst="rect">
            <a:avLst/>
          </a:prstGeom>
          <a:solidFill>
            <a:srgbClr val="D8DEE8"/>
          </a:solidFill>
          <a:ln w="63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ectangle 45"/>
          <p:cNvSpPr/>
          <p:nvPr/>
        </p:nvSpPr>
        <p:spPr>
          <a:xfrm>
            <a:off x="5376671" y="2578608"/>
            <a:ext cx="603504" cy="292608"/>
          </a:xfrm>
          <a:prstGeom prst="rect">
            <a:avLst/>
          </a:prstGeom>
          <a:solidFill>
            <a:srgbClr val="6D4AFF"/>
          </a:solidFill>
          <a:ln w="63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Rectangle 46"/>
          <p:cNvSpPr/>
          <p:nvPr/>
        </p:nvSpPr>
        <p:spPr>
          <a:xfrm>
            <a:off x="5376671" y="2962656"/>
            <a:ext cx="603504" cy="292608"/>
          </a:xfrm>
          <a:prstGeom prst="rect">
            <a:avLst/>
          </a:prstGeom>
          <a:solidFill>
            <a:srgbClr val="D8DEE8"/>
          </a:solidFill>
          <a:ln w="63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Rectangle 47"/>
          <p:cNvSpPr/>
          <p:nvPr/>
        </p:nvSpPr>
        <p:spPr>
          <a:xfrm>
            <a:off x="5376671" y="3346703"/>
            <a:ext cx="603504" cy="292608"/>
          </a:xfrm>
          <a:prstGeom prst="rect">
            <a:avLst/>
          </a:prstGeom>
          <a:solidFill>
            <a:srgbClr val="D8DEE8"/>
          </a:solidFill>
          <a:ln w="63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Rectangle 48"/>
          <p:cNvSpPr/>
          <p:nvPr/>
        </p:nvSpPr>
        <p:spPr>
          <a:xfrm>
            <a:off x="6108192" y="2578608"/>
            <a:ext cx="603504" cy="292608"/>
          </a:xfrm>
          <a:prstGeom prst="rect">
            <a:avLst/>
          </a:prstGeom>
          <a:solidFill>
            <a:srgbClr val="D8DEE8"/>
          </a:solidFill>
          <a:ln w="63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Rectangle 49"/>
          <p:cNvSpPr/>
          <p:nvPr/>
        </p:nvSpPr>
        <p:spPr>
          <a:xfrm>
            <a:off x="6108192" y="2962656"/>
            <a:ext cx="603504" cy="292608"/>
          </a:xfrm>
          <a:prstGeom prst="rect">
            <a:avLst/>
          </a:prstGeom>
          <a:solidFill>
            <a:srgbClr val="D8DEE8"/>
          </a:solidFill>
          <a:ln w="63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Rectangle 50"/>
          <p:cNvSpPr/>
          <p:nvPr/>
        </p:nvSpPr>
        <p:spPr>
          <a:xfrm>
            <a:off x="6108192" y="3346703"/>
            <a:ext cx="603504" cy="292608"/>
          </a:xfrm>
          <a:prstGeom prst="rect">
            <a:avLst/>
          </a:prstGeom>
          <a:solidFill>
            <a:srgbClr val="D8DEE8"/>
          </a:solidFill>
          <a:ln w="63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Rectangle 51"/>
          <p:cNvSpPr/>
          <p:nvPr/>
        </p:nvSpPr>
        <p:spPr>
          <a:xfrm>
            <a:off x="6839712" y="2578608"/>
            <a:ext cx="603504" cy="292608"/>
          </a:xfrm>
          <a:prstGeom prst="rect">
            <a:avLst/>
          </a:prstGeom>
          <a:solidFill>
            <a:srgbClr val="D8DEE8"/>
          </a:solidFill>
          <a:ln w="63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Rectangle 52"/>
          <p:cNvSpPr/>
          <p:nvPr/>
        </p:nvSpPr>
        <p:spPr>
          <a:xfrm>
            <a:off x="6839712" y="2962656"/>
            <a:ext cx="603504" cy="292608"/>
          </a:xfrm>
          <a:prstGeom prst="rect">
            <a:avLst/>
          </a:prstGeom>
          <a:solidFill>
            <a:srgbClr val="D8DEE8"/>
          </a:solidFill>
          <a:ln w="63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Rectangle 53"/>
          <p:cNvSpPr/>
          <p:nvPr/>
        </p:nvSpPr>
        <p:spPr>
          <a:xfrm>
            <a:off x="6839712" y="3346703"/>
            <a:ext cx="603504" cy="292608"/>
          </a:xfrm>
          <a:prstGeom prst="rect">
            <a:avLst/>
          </a:prstGeom>
          <a:solidFill>
            <a:srgbClr val="D8DEE8"/>
          </a:solidFill>
          <a:ln w="63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4544568" y="3950208"/>
            <a:ext cx="1645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667085"/>
                </a:solidFill>
                <a:latin typeface="맑은 고딕"/>
                <a:ea typeface="맑은 고딕"/>
              </a:rPr>
              <a:t>판매면적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153912" y="3950208"/>
            <a:ext cx="155447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101828"/>
                </a:solidFill>
                <a:latin typeface="맑은 고딕"/>
                <a:ea typeface="맑은 고딕"/>
              </a:rPr>
              <a:t>8,900㎡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4544568" y="4261104"/>
            <a:ext cx="1645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667085"/>
                </a:solidFill>
                <a:latin typeface="맑은 고딕"/>
                <a:ea typeface="맑은 고딕"/>
              </a:rPr>
              <a:t>부스 수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153912" y="4261104"/>
            <a:ext cx="155447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101828"/>
                </a:solidFill>
                <a:latin typeface="맑은 고딕"/>
                <a:ea typeface="맑은 고딕"/>
              </a:rPr>
              <a:t>108부스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4544568" y="4572000"/>
            <a:ext cx="1645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667085"/>
                </a:solidFill>
                <a:latin typeface="맑은 고딕"/>
                <a:ea typeface="맑은 고딕"/>
              </a:rPr>
              <a:t>규정위반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6153912" y="4572000"/>
            <a:ext cx="155447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129E63"/>
                </a:solidFill>
                <a:latin typeface="맑은 고딕"/>
                <a:ea typeface="맑은 고딕"/>
              </a:rPr>
              <a:t>0건</a:t>
            </a:r>
          </a:p>
        </p:txBody>
      </p:sp>
      <p:pic>
        <p:nvPicPr>
          <p:cNvPr id="61" name="Picture 60" descr="check-verify__129E6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4071" y="4553712"/>
            <a:ext cx="237744" cy="237744"/>
          </a:xfrm>
          <a:prstGeom prst="rect">
            <a:avLst/>
          </a:prstGeom>
        </p:spPr>
      </p:pic>
      <p:sp>
        <p:nvSpPr>
          <p:cNvPr id="62" name="Rounded Rectangle 61"/>
          <p:cNvSpPr/>
          <p:nvPr/>
        </p:nvSpPr>
        <p:spPr>
          <a:xfrm>
            <a:off x="8147304" y="1920240"/>
            <a:ext cx="3566160" cy="3063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Rounded Rectangle 62"/>
          <p:cNvSpPr/>
          <p:nvPr/>
        </p:nvSpPr>
        <p:spPr>
          <a:xfrm>
            <a:off x="8147304" y="1920240"/>
            <a:ext cx="3566160" cy="402336"/>
          </a:xfrm>
          <a:prstGeom prst="roundRect">
            <a:avLst/>
          </a:prstGeom>
          <a:solidFill>
            <a:srgbClr val="0E938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TextBox 63"/>
          <p:cNvSpPr txBox="1"/>
          <p:nvPr/>
        </p:nvSpPr>
        <p:spPr>
          <a:xfrm>
            <a:off x="8147304" y="1920240"/>
            <a:ext cx="356616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안 3 — 균형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8330183" y="2450592"/>
            <a:ext cx="3200400" cy="1371600"/>
          </a:xfrm>
          <a:prstGeom prst="roundRect">
            <a:avLst/>
          </a:prstGeom>
          <a:solidFill>
            <a:srgbClr val="F2F4F7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Rectangle 65"/>
          <p:cNvSpPr/>
          <p:nvPr/>
        </p:nvSpPr>
        <p:spPr>
          <a:xfrm>
            <a:off x="8467344" y="2578608"/>
            <a:ext cx="603504" cy="292608"/>
          </a:xfrm>
          <a:prstGeom prst="rect">
            <a:avLst/>
          </a:prstGeom>
          <a:solidFill>
            <a:srgbClr val="D8DEE8"/>
          </a:solidFill>
          <a:ln w="63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Rectangle 66"/>
          <p:cNvSpPr/>
          <p:nvPr/>
        </p:nvSpPr>
        <p:spPr>
          <a:xfrm>
            <a:off x="8467344" y="2962656"/>
            <a:ext cx="603504" cy="292608"/>
          </a:xfrm>
          <a:prstGeom prst="rect">
            <a:avLst/>
          </a:prstGeom>
          <a:solidFill>
            <a:srgbClr val="D8DEE8"/>
          </a:solidFill>
          <a:ln w="63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8" name="Rectangle 67"/>
          <p:cNvSpPr/>
          <p:nvPr/>
        </p:nvSpPr>
        <p:spPr>
          <a:xfrm>
            <a:off x="8467344" y="3346703"/>
            <a:ext cx="603504" cy="292608"/>
          </a:xfrm>
          <a:prstGeom prst="rect">
            <a:avLst/>
          </a:prstGeom>
          <a:solidFill>
            <a:srgbClr val="D8DEE8"/>
          </a:solidFill>
          <a:ln w="63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Rectangle 68"/>
          <p:cNvSpPr/>
          <p:nvPr/>
        </p:nvSpPr>
        <p:spPr>
          <a:xfrm>
            <a:off x="9198864" y="2578608"/>
            <a:ext cx="603504" cy="292608"/>
          </a:xfrm>
          <a:prstGeom prst="rect">
            <a:avLst/>
          </a:prstGeom>
          <a:solidFill>
            <a:srgbClr val="D8DEE8"/>
          </a:solidFill>
          <a:ln w="63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" name="Rectangle 69"/>
          <p:cNvSpPr/>
          <p:nvPr/>
        </p:nvSpPr>
        <p:spPr>
          <a:xfrm>
            <a:off x="9198864" y="2962656"/>
            <a:ext cx="603504" cy="292608"/>
          </a:xfrm>
          <a:prstGeom prst="rect">
            <a:avLst/>
          </a:prstGeom>
          <a:solidFill>
            <a:srgbClr val="D8DEE8"/>
          </a:solidFill>
          <a:ln w="63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1" name="Rectangle 70"/>
          <p:cNvSpPr/>
          <p:nvPr/>
        </p:nvSpPr>
        <p:spPr>
          <a:xfrm>
            <a:off x="9198864" y="3346703"/>
            <a:ext cx="603504" cy="292608"/>
          </a:xfrm>
          <a:prstGeom prst="rect">
            <a:avLst/>
          </a:prstGeom>
          <a:solidFill>
            <a:srgbClr val="D8DEE8"/>
          </a:solidFill>
          <a:ln w="63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" name="Rectangle 71"/>
          <p:cNvSpPr/>
          <p:nvPr/>
        </p:nvSpPr>
        <p:spPr>
          <a:xfrm>
            <a:off x="9930384" y="2578608"/>
            <a:ext cx="603504" cy="292608"/>
          </a:xfrm>
          <a:prstGeom prst="rect">
            <a:avLst/>
          </a:prstGeom>
          <a:solidFill>
            <a:srgbClr val="D8DEE8"/>
          </a:solidFill>
          <a:ln w="63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3" name="Rectangle 72"/>
          <p:cNvSpPr/>
          <p:nvPr/>
        </p:nvSpPr>
        <p:spPr>
          <a:xfrm>
            <a:off x="9930384" y="2962656"/>
            <a:ext cx="603504" cy="292608"/>
          </a:xfrm>
          <a:prstGeom prst="rect">
            <a:avLst/>
          </a:prstGeom>
          <a:solidFill>
            <a:srgbClr val="D8DEE8"/>
          </a:solidFill>
          <a:ln w="63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4" name="Rectangle 73"/>
          <p:cNvSpPr/>
          <p:nvPr/>
        </p:nvSpPr>
        <p:spPr>
          <a:xfrm>
            <a:off x="9930384" y="3346703"/>
            <a:ext cx="603504" cy="292608"/>
          </a:xfrm>
          <a:prstGeom prst="rect">
            <a:avLst/>
          </a:prstGeom>
          <a:solidFill>
            <a:srgbClr val="D8DEE8"/>
          </a:solidFill>
          <a:ln w="63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5" name="Rectangle 74"/>
          <p:cNvSpPr/>
          <p:nvPr/>
        </p:nvSpPr>
        <p:spPr>
          <a:xfrm>
            <a:off x="10661904" y="2578608"/>
            <a:ext cx="603504" cy="292608"/>
          </a:xfrm>
          <a:prstGeom prst="rect">
            <a:avLst/>
          </a:prstGeom>
          <a:solidFill>
            <a:srgbClr val="D8DEE8"/>
          </a:solidFill>
          <a:ln w="63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6" name="Rectangle 75"/>
          <p:cNvSpPr/>
          <p:nvPr/>
        </p:nvSpPr>
        <p:spPr>
          <a:xfrm>
            <a:off x="10661904" y="2962656"/>
            <a:ext cx="603504" cy="292608"/>
          </a:xfrm>
          <a:prstGeom prst="rect">
            <a:avLst/>
          </a:prstGeom>
          <a:solidFill>
            <a:srgbClr val="D8DEE8"/>
          </a:solidFill>
          <a:ln w="63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7" name="Rectangle 76"/>
          <p:cNvSpPr/>
          <p:nvPr/>
        </p:nvSpPr>
        <p:spPr>
          <a:xfrm>
            <a:off x="10661904" y="3346703"/>
            <a:ext cx="603504" cy="292608"/>
          </a:xfrm>
          <a:prstGeom prst="rect">
            <a:avLst/>
          </a:prstGeom>
          <a:solidFill>
            <a:srgbClr val="D8DEE8"/>
          </a:solidFill>
          <a:ln w="63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8" name="TextBox 77"/>
          <p:cNvSpPr txBox="1"/>
          <p:nvPr/>
        </p:nvSpPr>
        <p:spPr>
          <a:xfrm>
            <a:off x="8366760" y="3950208"/>
            <a:ext cx="1645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667085"/>
                </a:solidFill>
                <a:latin typeface="맑은 고딕"/>
                <a:ea typeface="맑은 고딕"/>
              </a:rPr>
              <a:t>판매면적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9976104" y="3950208"/>
            <a:ext cx="155447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101828"/>
                </a:solidFill>
                <a:latin typeface="맑은 고딕"/>
                <a:ea typeface="맑은 고딕"/>
              </a:rPr>
              <a:t>9,050㎡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8366760" y="4261104"/>
            <a:ext cx="1645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667085"/>
                </a:solidFill>
                <a:latin typeface="맑은 고딕"/>
                <a:ea typeface="맑은 고딕"/>
              </a:rPr>
              <a:t>부스 수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9976104" y="4261104"/>
            <a:ext cx="155447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101828"/>
                </a:solidFill>
                <a:latin typeface="맑은 고딕"/>
                <a:ea typeface="맑은 고딕"/>
              </a:rPr>
              <a:t>104부스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8366760" y="4572000"/>
            <a:ext cx="1645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667085"/>
                </a:solidFill>
                <a:latin typeface="맑은 고딕"/>
                <a:ea typeface="맑은 고딕"/>
              </a:rPr>
              <a:t>규정위반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9976104" y="4572000"/>
            <a:ext cx="155447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129E63"/>
                </a:solidFill>
                <a:latin typeface="맑은 고딕"/>
                <a:ea typeface="맑은 고딕"/>
              </a:rPr>
              <a:t>0건</a:t>
            </a:r>
          </a:p>
        </p:txBody>
      </p:sp>
      <p:pic>
        <p:nvPicPr>
          <p:cNvPr id="84" name="Picture 83" descr="check-verify__129E6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56264" y="4553712"/>
            <a:ext cx="237744" cy="237744"/>
          </a:xfrm>
          <a:prstGeom prst="rect">
            <a:avLst/>
          </a:prstGeom>
        </p:spPr>
      </p:pic>
      <p:sp>
        <p:nvSpPr>
          <p:cNvPr id="85" name="Rounded Rectangle 84"/>
          <p:cNvSpPr/>
          <p:nvPr/>
        </p:nvSpPr>
        <p:spPr>
          <a:xfrm>
            <a:off x="502920" y="5166360"/>
            <a:ext cx="2651760" cy="402336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6" name="TextBox 85"/>
          <p:cNvSpPr txBox="1"/>
          <p:nvPr/>
        </p:nvSpPr>
        <p:spPr>
          <a:xfrm>
            <a:off x="502920" y="5166360"/>
            <a:ext cx="265176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FFFFFF"/>
                </a:solidFill>
                <a:latin typeface="맑은 고딕"/>
                <a:ea typeface="맑은 고딕"/>
              </a:rPr>
              <a:t>[안 선택]</a:t>
            </a:r>
          </a:p>
        </p:txBody>
      </p:sp>
      <p:sp>
        <p:nvSpPr>
          <p:cNvPr id="87" name="Rounded Rectangle 86"/>
          <p:cNvSpPr/>
          <p:nvPr/>
        </p:nvSpPr>
        <p:spPr>
          <a:xfrm>
            <a:off x="3346704" y="5166360"/>
            <a:ext cx="2651760" cy="40233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8" name="TextBox 87"/>
          <p:cNvSpPr txBox="1"/>
          <p:nvPr/>
        </p:nvSpPr>
        <p:spPr>
          <a:xfrm>
            <a:off x="3346704" y="5166360"/>
            <a:ext cx="265176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0066B3"/>
                </a:solidFill>
                <a:latin typeface="맑은 고딕"/>
                <a:ea typeface="맑은 고딕"/>
              </a:rPr>
              <a:t>[구역·블록 병합]</a:t>
            </a:r>
          </a:p>
        </p:txBody>
      </p:sp>
      <p:sp>
        <p:nvSpPr>
          <p:cNvPr id="89" name="Rounded Rectangle 88"/>
          <p:cNvSpPr/>
          <p:nvPr/>
        </p:nvSpPr>
        <p:spPr>
          <a:xfrm>
            <a:off x="6190488" y="5166360"/>
            <a:ext cx="2651760" cy="402336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0" name="TextBox 89"/>
          <p:cNvSpPr txBox="1"/>
          <p:nvPr/>
        </p:nvSpPr>
        <p:spPr>
          <a:xfrm>
            <a:off x="6190488" y="5166360"/>
            <a:ext cx="265176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FFFFFF"/>
                </a:solidFill>
                <a:latin typeface="맑은 고딕"/>
                <a:ea typeface="맑은 고딕"/>
              </a:rPr>
              <a:t>[병합 후 재검증]</a:t>
            </a:r>
          </a:p>
        </p:txBody>
      </p:sp>
      <p:sp>
        <p:nvSpPr>
          <p:cNvPr id="91" name="Rounded Rectangle 90"/>
          <p:cNvSpPr/>
          <p:nvPr/>
        </p:nvSpPr>
        <p:spPr>
          <a:xfrm>
            <a:off x="9034272" y="5166360"/>
            <a:ext cx="2651760" cy="402336"/>
          </a:xfrm>
          <a:prstGeom prst="roundRect">
            <a:avLst/>
          </a:prstGeom>
          <a:solidFill>
            <a:srgbClr val="0E938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2" name="TextBox 91"/>
          <p:cNvSpPr txBox="1"/>
          <p:nvPr/>
        </p:nvSpPr>
        <p:spPr>
          <a:xfrm>
            <a:off x="9034272" y="5166360"/>
            <a:ext cx="265176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FFFFFF"/>
                </a:solidFill>
                <a:latin typeface="맑은 고딕"/>
                <a:ea typeface="맑은 고딕"/>
              </a:rPr>
              <a:t>[최종안 확정·초대링크]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제약 솔버(비-LLM)가 상이한 최적화 목표로 3안 생성·선택/병합 편집(REQ-F-008) · 확정 시 부스좌표 잠금·버전 기록·참가업체 초대링크 발급(REQ-F-010).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Ⅲ. 기술·기능 · 기능(규정 검증)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8147304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피난통로·바닥하중·비상구를 제출 전에 자동으로 플래깅한다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424159" y="502920"/>
            <a:ext cx="1261872" cy="274320"/>
          </a:xfrm>
          <a:prstGeom prst="roundRect">
            <a:avLst/>
          </a:prstGeom>
          <a:solidFill>
            <a:srgbClr val="EEF0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424159" y="502920"/>
            <a:ext cx="1261872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REQ-F-009·A-010</a:t>
            </a:r>
          </a:p>
        </p:txBody>
      </p:sp>
      <p:sp>
        <p:nvSpPr>
          <p:cNvPr id="13" name="Oval 12"/>
          <p:cNvSpPr/>
          <p:nvPr/>
        </p:nvSpPr>
        <p:spPr>
          <a:xfrm>
            <a:off x="502920" y="1527048"/>
            <a:ext cx="91440" cy="91440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22376" y="1463040"/>
            <a:ext cx="6089904" cy="53035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룰엔진(compliance-v*.json 버전 데이터) + PostGIS 공간 판정</a:t>
            </a:r>
          </a:p>
        </p:txBody>
      </p:sp>
      <p:sp>
        <p:nvSpPr>
          <p:cNvPr id="15" name="Oval 14"/>
          <p:cNvSpPr/>
          <p:nvPr/>
        </p:nvSpPr>
        <p:spPr>
          <a:xfrm>
            <a:off x="502920" y="2057400"/>
            <a:ext cx="91440" cy="91440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22376" y="1993392"/>
            <a:ext cx="6089904" cy="53035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통로폭 ST_Distance/ST_Buffer · 비상구 ST_Intersects</a:t>
            </a:r>
          </a:p>
        </p:txBody>
      </p:sp>
      <p:sp>
        <p:nvSpPr>
          <p:cNvPr id="17" name="Oval 16"/>
          <p:cNvSpPr/>
          <p:nvPr/>
        </p:nvSpPr>
        <p:spPr>
          <a:xfrm>
            <a:off x="502920" y="2587751"/>
            <a:ext cx="91440" cy="91440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22376" y="2523744"/>
            <a:ext cx="6089904" cy="53035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홀 이탈 ST_Contains · 바닥하중 홀별 판정</a:t>
            </a:r>
          </a:p>
        </p:txBody>
      </p:sp>
      <p:sp>
        <p:nvSpPr>
          <p:cNvPr id="19" name="Oval 18"/>
          <p:cNvSpPr/>
          <p:nvPr/>
        </p:nvSpPr>
        <p:spPr>
          <a:xfrm>
            <a:off x="502920" y="3118103"/>
            <a:ext cx="91440" cy="91440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22376" y="3054096"/>
            <a:ext cx="6089904" cy="53035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병합 후 재검증 필수 · 위반 시 COMPLIANCE_BLOCKED(422)</a:t>
            </a:r>
          </a:p>
        </p:txBody>
      </p:sp>
      <p:sp>
        <p:nvSpPr>
          <p:cNvPr id="21" name="Oval 20"/>
          <p:cNvSpPr/>
          <p:nvPr/>
        </p:nvSpPr>
        <p:spPr>
          <a:xfrm>
            <a:off x="502920" y="3648456"/>
            <a:ext cx="91440" cy="91440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22376" y="3584448"/>
            <a:ext cx="6089904" cy="53035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규정검증=플래깅까지 · 구조안전 판정은 구조기술사/킨텍스 </a:t>
            </a:r>
            <a:r>
              <a:rPr sz="1050" b="1">
                <a:solidFill>
                  <a:srgbClr val="98A2B3"/>
                </a:solidFill>
                <a:latin typeface="맑은 고딕"/>
                <a:ea typeface="맑은 고딕"/>
              </a:rPr>
              <a:t>[Non-Goal]</a:t>
            </a: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 (R-6)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7040880" y="1463040"/>
            <a:ext cx="4645152" cy="33832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4" name="Picture 23" descr="SCR-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0968" y="1463040"/>
            <a:ext cx="4224974" cy="3383280"/>
          </a:xfrm>
          <a:prstGeom prst="rect">
            <a:avLst/>
          </a:prstGeom>
        </p:spPr>
      </p:pic>
      <p:sp>
        <p:nvSpPr>
          <p:cNvPr id="25" name="Rounded Rectangle 24"/>
          <p:cNvSpPr/>
          <p:nvPr/>
        </p:nvSpPr>
        <p:spPr>
          <a:xfrm>
            <a:off x="7150608" y="4517136"/>
            <a:ext cx="868680" cy="256032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150608" y="4517136"/>
            <a:ext cx="86868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SCR-09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092440" y="4507992"/>
            <a:ext cx="3456432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규정 검증 리포트 — 위반 항목·홀별 하중·비상구 교차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제출 전 자동 플래깅 — 홀매니저 육안 검수 병목 해소. 최종 유권해석은 관할·구조기술사.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Ⅲ. 기술·기능 · 기능(부스 설계)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8297265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조립부스 3D 프리뷰·독립부스 3안, 높이·리깅·방염·이격은 사전 검증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574121" y="502920"/>
            <a:ext cx="1111910" cy="274320"/>
          </a:xfrm>
          <a:prstGeom prst="roundRect">
            <a:avLst/>
          </a:prstGeom>
          <a:solidFill>
            <a:srgbClr val="EEF0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574121" y="502920"/>
            <a:ext cx="111191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REQ-F-011~014</a:t>
            </a:r>
          </a:p>
        </p:txBody>
      </p:sp>
      <p:sp>
        <p:nvSpPr>
          <p:cNvPr id="13" name="Oval 12"/>
          <p:cNvSpPr/>
          <p:nvPr/>
        </p:nvSpPr>
        <p:spPr>
          <a:xfrm>
            <a:off x="502920" y="1527048"/>
            <a:ext cx="91440" cy="91440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22376" y="1463040"/>
            <a:ext cx="6089904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조립부스 옵션·3D 프리뷰(REQ-F-011)</a:t>
            </a:r>
          </a:p>
        </p:txBody>
      </p:sp>
      <p:sp>
        <p:nvSpPr>
          <p:cNvPr id="15" name="Oval 14"/>
          <p:cNvSpPr/>
          <p:nvPr/>
        </p:nvSpPr>
        <p:spPr>
          <a:xfrm>
            <a:off x="502920" y="2039112"/>
            <a:ext cx="91440" cy="91440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22376" y="1975104"/>
            <a:ext cx="6089904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독립부스 설계 3안·선택/병합·버전(REQ-F-012)</a:t>
            </a:r>
          </a:p>
        </p:txBody>
      </p:sp>
      <p:sp>
        <p:nvSpPr>
          <p:cNvPr id="17" name="Oval 16"/>
          <p:cNvSpPr/>
          <p:nvPr/>
        </p:nvSpPr>
        <p:spPr>
          <a:xfrm>
            <a:off x="502920" y="2551176"/>
            <a:ext cx="91440" cy="91440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22376" y="2487168"/>
            <a:ext cx="6089904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설계 규정 사전검증 — 높이 5m·리깅 6.5~8.5m·방염·이격(REQ-F-013)</a:t>
            </a:r>
          </a:p>
        </p:txBody>
      </p:sp>
      <p:sp>
        <p:nvSpPr>
          <p:cNvPr id="19" name="Oval 18"/>
          <p:cNvSpPr/>
          <p:nvPr/>
        </p:nvSpPr>
        <p:spPr>
          <a:xfrm>
            <a:off x="502920" y="3063240"/>
            <a:ext cx="91440" cy="91440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22376" y="2999232"/>
            <a:ext cx="6089904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도면 업로드 비전 추출·검증(REQ-F-014·A-020)</a:t>
            </a:r>
          </a:p>
        </p:txBody>
      </p:sp>
      <p:pic>
        <p:nvPicPr>
          <p:cNvPr id="21" name="Picture 20" descr="check-verify__129E6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3749039"/>
            <a:ext cx="256032" cy="256032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868680" y="3749039"/>
            <a:ext cx="274320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높이 ≤ 5m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3291840" y="3767327"/>
            <a:ext cx="1188720" cy="256032"/>
          </a:xfrm>
          <a:prstGeom prst="roundRect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3291840" y="3767327"/>
            <a:ext cx="118872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사전검증</a:t>
            </a:r>
          </a:p>
        </p:txBody>
      </p:sp>
      <p:pic>
        <p:nvPicPr>
          <p:cNvPr id="25" name="Picture 24" descr="check-verify__129E6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4133087"/>
            <a:ext cx="256032" cy="25603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868680" y="4133087"/>
            <a:ext cx="274320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리깅 6.5~8.5m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3291840" y="4151375"/>
            <a:ext cx="1188720" cy="256032"/>
          </a:xfrm>
          <a:prstGeom prst="roundRect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3291840" y="4151375"/>
            <a:ext cx="118872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사전검증</a:t>
            </a:r>
          </a:p>
        </p:txBody>
      </p:sp>
      <p:pic>
        <p:nvPicPr>
          <p:cNvPr id="29" name="Picture 28" descr="check-verify__129E6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4517136"/>
            <a:ext cx="256032" cy="256032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868680" y="4517136"/>
            <a:ext cx="274320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방염 자재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3291840" y="4535423"/>
            <a:ext cx="1188720" cy="256032"/>
          </a:xfrm>
          <a:prstGeom prst="roundRect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3291840" y="4535423"/>
            <a:ext cx="118872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사전검증</a:t>
            </a:r>
          </a:p>
        </p:txBody>
      </p:sp>
      <p:pic>
        <p:nvPicPr>
          <p:cNvPr id="33" name="Picture 32" descr="check-verify__E08A0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4901183"/>
            <a:ext cx="256032" cy="256032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868680" y="4901183"/>
            <a:ext cx="274320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이격 거리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3291840" y="4919471"/>
            <a:ext cx="1188720" cy="256032"/>
          </a:xfrm>
          <a:prstGeom prst="round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3291840" y="4919471"/>
            <a:ext cx="118872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확인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7040880" y="1463040"/>
            <a:ext cx="4645152" cy="33832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8" name="Picture 37" descr="SCR-06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0968" y="1463040"/>
            <a:ext cx="4224974" cy="3383280"/>
          </a:xfrm>
          <a:prstGeom prst="rect">
            <a:avLst/>
          </a:prstGeom>
        </p:spPr>
      </p:pic>
      <p:sp>
        <p:nvSpPr>
          <p:cNvPr id="39" name="Rounded Rectangle 38"/>
          <p:cNvSpPr/>
          <p:nvPr/>
        </p:nvSpPr>
        <p:spPr>
          <a:xfrm>
            <a:off x="7150608" y="4517136"/>
            <a:ext cx="868680" cy="256032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7150608" y="4517136"/>
            <a:ext cx="86868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SCR-06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092440" y="4507992"/>
            <a:ext cx="3456432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부스 설계 스튜디오 — 옵션·3D 프리뷰·규정 체크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설계 3안 + 규정 체크리스트 — 높이·리깅·방염·이격을 설계 단계에서 사전 검증.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Ⅲ. 기술·기능 · 기능(유틸리티 배선)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8297265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기기→kW→분전반 자동 산출, 트렌치→분전반 최단 배선을 PostGIS가 그린다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574121" y="502920"/>
            <a:ext cx="1111910" cy="274320"/>
          </a:xfrm>
          <a:prstGeom prst="roundRect">
            <a:avLst/>
          </a:prstGeom>
          <a:solidFill>
            <a:srgbClr val="EEF0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574121" y="502920"/>
            <a:ext cx="111191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REQ-F-015·016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1463040"/>
            <a:ext cx="7863840" cy="4206240"/>
          </a:xfrm>
          <a:prstGeom prst="roundRect">
            <a:avLst/>
          </a:prstGeom>
          <a:solidFill>
            <a:srgbClr val="F2F4F7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68680" y="1783080"/>
            <a:ext cx="914400" cy="640080"/>
          </a:xfrm>
          <a:prstGeom prst="rect">
            <a:avLst/>
          </a:prstGeom>
          <a:solidFill>
            <a:srgbClr val="D8DEE8"/>
          </a:solidFill>
          <a:ln w="762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68680" y="2697480"/>
            <a:ext cx="914400" cy="640080"/>
          </a:xfrm>
          <a:prstGeom prst="rect">
            <a:avLst/>
          </a:prstGeom>
          <a:solidFill>
            <a:srgbClr val="D8DEE8"/>
          </a:solidFill>
          <a:ln w="762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868680" y="3611880"/>
            <a:ext cx="914400" cy="640080"/>
          </a:xfrm>
          <a:prstGeom prst="rect">
            <a:avLst/>
          </a:prstGeom>
          <a:solidFill>
            <a:srgbClr val="D8DEE8"/>
          </a:solidFill>
          <a:ln w="762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868680" y="4526280"/>
            <a:ext cx="914400" cy="640080"/>
          </a:xfrm>
          <a:prstGeom prst="rect">
            <a:avLst/>
          </a:prstGeom>
          <a:solidFill>
            <a:srgbClr val="D8DEE8"/>
          </a:solidFill>
          <a:ln w="762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2057400" y="1783080"/>
            <a:ext cx="914400" cy="640080"/>
          </a:xfrm>
          <a:prstGeom prst="rect">
            <a:avLst/>
          </a:prstGeom>
          <a:solidFill>
            <a:srgbClr val="D8DEE8"/>
          </a:solidFill>
          <a:ln w="762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2057400" y="2697480"/>
            <a:ext cx="914400" cy="640080"/>
          </a:xfrm>
          <a:prstGeom prst="rect">
            <a:avLst/>
          </a:prstGeom>
          <a:solidFill>
            <a:srgbClr val="D8DEE8"/>
          </a:solidFill>
          <a:ln w="762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2057400" y="3611880"/>
            <a:ext cx="914400" cy="640080"/>
          </a:xfrm>
          <a:prstGeom prst="rect">
            <a:avLst/>
          </a:prstGeom>
          <a:solidFill>
            <a:srgbClr val="D8DEE8"/>
          </a:solidFill>
          <a:ln w="762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2057400" y="4526280"/>
            <a:ext cx="914400" cy="640080"/>
          </a:xfrm>
          <a:prstGeom prst="rect">
            <a:avLst/>
          </a:prstGeom>
          <a:solidFill>
            <a:srgbClr val="D8DEE8"/>
          </a:solidFill>
          <a:ln w="762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3246120" y="1783080"/>
            <a:ext cx="914400" cy="640080"/>
          </a:xfrm>
          <a:prstGeom prst="rect">
            <a:avLst/>
          </a:prstGeom>
          <a:solidFill>
            <a:srgbClr val="D8DEE8"/>
          </a:solidFill>
          <a:ln w="762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3246120" y="2697480"/>
            <a:ext cx="914400" cy="640080"/>
          </a:xfrm>
          <a:prstGeom prst="rect">
            <a:avLst/>
          </a:prstGeom>
          <a:solidFill>
            <a:srgbClr val="D8DEE8"/>
          </a:solidFill>
          <a:ln w="762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3246120" y="3611880"/>
            <a:ext cx="914400" cy="640080"/>
          </a:xfrm>
          <a:prstGeom prst="rect">
            <a:avLst/>
          </a:prstGeom>
          <a:solidFill>
            <a:srgbClr val="D8DEE8"/>
          </a:solidFill>
          <a:ln w="762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3246120" y="4526280"/>
            <a:ext cx="914400" cy="640080"/>
          </a:xfrm>
          <a:prstGeom prst="rect">
            <a:avLst/>
          </a:prstGeom>
          <a:solidFill>
            <a:srgbClr val="D8DEE8"/>
          </a:solidFill>
          <a:ln w="762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4434840" y="1783080"/>
            <a:ext cx="914400" cy="640080"/>
          </a:xfrm>
          <a:prstGeom prst="rect">
            <a:avLst/>
          </a:prstGeom>
          <a:solidFill>
            <a:srgbClr val="D8DEE8"/>
          </a:solidFill>
          <a:ln w="762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4434840" y="2697480"/>
            <a:ext cx="914400" cy="640080"/>
          </a:xfrm>
          <a:prstGeom prst="rect">
            <a:avLst/>
          </a:prstGeom>
          <a:solidFill>
            <a:srgbClr val="D8DEE8"/>
          </a:solidFill>
          <a:ln w="762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4434840" y="3611880"/>
            <a:ext cx="914400" cy="640080"/>
          </a:xfrm>
          <a:prstGeom prst="rect">
            <a:avLst/>
          </a:prstGeom>
          <a:solidFill>
            <a:srgbClr val="D8DEE8"/>
          </a:solidFill>
          <a:ln w="762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4434840" y="4526280"/>
            <a:ext cx="914400" cy="640080"/>
          </a:xfrm>
          <a:prstGeom prst="rect">
            <a:avLst/>
          </a:prstGeom>
          <a:solidFill>
            <a:srgbClr val="D8DEE8"/>
          </a:solidFill>
          <a:ln w="762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5623560" y="1783080"/>
            <a:ext cx="914400" cy="640080"/>
          </a:xfrm>
          <a:prstGeom prst="rect">
            <a:avLst/>
          </a:prstGeom>
          <a:solidFill>
            <a:srgbClr val="D8DEE8"/>
          </a:solidFill>
          <a:ln w="762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5623560" y="2697480"/>
            <a:ext cx="914400" cy="640080"/>
          </a:xfrm>
          <a:prstGeom prst="rect">
            <a:avLst/>
          </a:prstGeom>
          <a:solidFill>
            <a:srgbClr val="D8DEE8"/>
          </a:solidFill>
          <a:ln w="762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5623560" y="3611880"/>
            <a:ext cx="914400" cy="640080"/>
          </a:xfrm>
          <a:prstGeom prst="rect">
            <a:avLst/>
          </a:prstGeom>
          <a:solidFill>
            <a:srgbClr val="D8DEE8"/>
          </a:solidFill>
          <a:ln w="762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5623560" y="4526280"/>
            <a:ext cx="914400" cy="640080"/>
          </a:xfrm>
          <a:prstGeom prst="rect">
            <a:avLst/>
          </a:prstGeom>
          <a:solidFill>
            <a:srgbClr val="D8DEE8"/>
          </a:solidFill>
          <a:ln w="762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6812280" y="1783080"/>
            <a:ext cx="914400" cy="640080"/>
          </a:xfrm>
          <a:prstGeom prst="rect">
            <a:avLst/>
          </a:prstGeom>
          <a:solidFill>
            <a:srgbClr val="D8DEE8"/>
          </a:solidFill>
          <a:ln w="762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6812280" y="2697480"/>
            <a:ext cx="914400" cy="640080"/>
          </a:xfrm>
          <a:prstGeom prst="rect">
            <a:avLst/>
          </a:prstGeom>
          <a:solidFill>
            <a:srgbClr val="D8DEE8"/>
          </a:solidFill>
          <a:ln w="762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6812280" y="3611880"/>
            <a:ext cx="914400" cy="640080"/>
          </a:xfrm>
          <a:prstGeom prst="rect">
            <a:avLst/>
          </a:prstGeom>
          <a:solidFill>
            <a:srgbClr val="D8DEE8"/>
          </a:solidFill>
          <a:ln w="762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6812280" y="4526280"/>
            <a:ext cx="914400" cy="640080"/>
          </a:xfrm>
          <a:prstGeom prst="rect">
            <a:avLst/>
          </a:prstGeom>
          <a:solidFill>
            <a:srgbClr val="D8DEE8"/>
          </a:solidFill>
          <a:ln w="762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7635240" y="3383280"/>
            <a:ext cx="310896" cy="310896"/>
          </a:xfrm>
          <a:prstGeom prst="rect">
            <a:avLst/>
          </a:prstGeom>
          <a:solidFill>
            <a:srgbClr val="1018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7086600" y="3730752"/>
            <a:ext cx="91440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101828"/>
                </a:solidFill>
                <a:latin typeface="맑은 고딕"/>
                <a:ea typeface="맑은 고딕"/>
              </a:rPr>
              <a:t>분전반</a:t>
            </a:r>
          </a:p>
        </p:txBody>
      </p:sp>
      <p:sp>
        <p:nvSpPr>
          <p:cNvPr id="40" name="Diamond 39"/>
          <p:cNvSpPr/>
          <p:nvPr/>
        </p:nvSpPr>
        <p:spPr>
          <a:xfrm>
            <a:off x="1371600" y="2651760"/>
            <a:ext cx="182880" cy="182880"/>
          </a:xfrm>
          <a:prstGeom prst="diamond">
            <a:avLst/>
          </a:prstGeom>
          <a:solidFill>
            <a:srgbClr val="0E938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Diamond 40"/>
          <p:cNvSpPr/>
          <p:nvPr/>
        </p:nvSpPr>
        <p:spPr>
          <a:xfrm>
            <a:off x="2926079" y="3749040"/>
            <a:ext cx="182880" cy="182880"/>
          </a:xfrm>
          <a:prstGeom prst="diamond">
            <a:avLst/>
          </a:prstGeom>
          <a:solidFill>
            <a:srgbClr val="0E938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Diamond 41"/>
          <p:cNvSpPr/>
          <p:nvPr/>
        </p:nvSpPr>
        <p:spPr>
          <a:xfrm>
            <a:off x="4663440" y="2286000"/>
            <a:ext cx="182880" cy="182880"/>
          </a:xfrm>
          <a:prstGeom prst="diamond">
            <a:avLst/>
          </a:prstGeom>
          <a:solidFill>
            <a:srgbClr val="0E938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Diamond 42"/>
          <p:cNvSpPr/>
          <p:nvPr/>
        </p:nvSpPr>
        <p:spPr>
          <a:xfrm>
            <a:off x="5943600" y="3840480"/>
            <a:ext cx="182880" cy="182880"/>
          </a:xfrm>
          <a:prstGeom prst="diamond">
            <a:avLst/>
          </a:prstGeom>
          <a:solidFill>
            <a:srgbClr val="0E938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4" name="Connector 43"/>
          <p:cNvCxnSpPr/>
          <p:nvPr/>
        </p:nvCxnSpPr>
        <p:spPr>
          <a:xfrm>
            <a:off x="1325880" y="2103120"/>
            <a:ext cx="137160" cy="640080"/>
          </a:xfrm>
          <a:prstGeom prst="bentConnector3">
            <a:avLst/>
          </a:prstGeom>
          <a:ln w="25400">
            <a:solidFill>
              <a:srgbClr val="D92D2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ctor 44"/>
          <p:cNvCxnSpPr/>
          <p:nvPr/>
        </p:nvCxnSpPr>
        <p:spPr>
          <a:xfrm>
            <a:off x="1463040" y="2743200"/>
            <a:ext cx="6309360" cy="795528"/>
          </a:xfrm>
          <a:prstGeom prst="bentConnector3">
            <a:avLst/>
          </a:prstGeom>
          <a:ln w="25400">
            <a:solidFill>
              <a:srgbClr val="D92D2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or 45"/>
          <p:cNvCxnSpPr/>
          <p:nvPr/>
        </p:nvCxnSpPr>
        <p:spPr>
          <a:xfrm flipH="1">
            <a:off x="3017520" y="2103120"/>
            <a:ext cx="822960" cy="1737360"/>
          </a:xfrm>
          <a:prstGeom prst="bentConnector3">
            <a:avLst/>
          </a:prstGeom>
          <a:ln w="25400">
            <a:solidFill>
              <a:srgbClr val="0BA5EC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or 46"/>
          <p:cNvCxnSpPr/>
          <p:nvPr/>
        </p:nvCxnSpPr>
        <p:spPr>
          <a:xfrm flipV="1">
            <a:off x="3017520" y="3538728"/>
            <a:ext cx="4754880" cy="301752"/>
          </a:xfrm>
          <a:prstGeom prst="bentConnector3">
            <a:avLst/>
          </a:prstGeom>
          <a:ln w="25400">
            <a:solidFill>
              <a:srgbClr val="0BA5EC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ctor 47"/>
          <p:cNvCxnSpPr/>
          <p:nvPr/>
        </p:nvCxnSpPr>
        <p:spPr>
          <a:xfrm flipV="1">
            <a:off x="3566160" y="2377440"/>
            <a:ext cx="1188720" cy="1554480"/>
          </a:xfrm>
          <a:prstGeom prst="bentConnector3">
            <a:avLst/>
          </a:prstGeom>
          <a:ln w="25400">
            <a:solidFill>
              <a:srgbClr val="0E9384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ctor 48"/>
          <p:cNvCxnSpPr/>
          <p:nvPr/>
        </p:nvCxnSpPr>
        <p:spPr>
          <a:xfrm>
            <a:off x="4754880" y="2377440"/>
            <a:ext cx="3017520" cy="1161288"/>
          </a:xfrm>
          <a:prstGeom prst="bentConnector3">
            <a:avLst/>
          </a:prstGeom>
          <a:ln w="25400">
            <a:solidFill>
              <a:srgbClr val="0E9384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Rounded Rectangle 49"/>
          <p:cNvSpPr/>
          <p:nvPr/>
        </p:nvSpPr>
        <p:spPr>
          <a:xfrm>
            <a:off x="5029200" y="2148840"/>
            <a:ext cx="1737360" cy="274320"/>
          </a:xfrm>
          <a:prstGeom prst="round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5029200" y="2148840"/>
            <a:ext cx="173736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FFFFFF"/>
                </a:solidFill>
                <a:latin typeface="맑은 고딕"/>
                <a:ea typeface="맑은 고딕"/>
              </a:rPr>
              <a:t>가정 좌표(실측 대기)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8549640" y="1463040"/>
            <a:ext cx="3136392" cy="4206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Rounded Rectangle 52"/>
          <p:cNvSpPr/>
          <p:nvPr/>
        </p:nvSpPr>
        <p:spPr>
          <a:xfrm>
            <a:off x="8549640" y="1463040"/>
            <a:ext cx="3136392" cy="420624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8549640" y="1463040"/>
            <a:ext cx="3136392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배선 색상 범례</a:t>
            </a:r>
          </a:p>
        </p:txBody>
      </p:sp>
      <p:sp>
        <p:nvSpPr>
          <p:cNvPr id="55" name="Rectangle 54"/>
          <p:cNvSpPr/>
          <p:nvPr/>
        </p:nvSpPr>
        <p:spPr>
          <a:xfrm>
            <a:off x="8778240" y="2240280"/>
            <a:ext cx="640080" cy="54864"/>
          </a:xfrm>
          <a:prstGeom prst="rect">
            <a:avLst/>
          </a:prstGeom>
          <a:solidFill>
            <a:srgbClr val="D92D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9555480" y="2148840"/>
            <a:ext cx="201168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전기 </a:t>
            </a: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RED 실선</a:t>
            </a:r>
          </a:p>
        </p:txBody>
      </p:sp>
      <p:sp>
        <p:nvSpPr>
          <p:cNvPr id="57" name="Rectangle 56"/>
          <p:cNvSpPr/>
          <p:nvPr/>
        </p:nvSpPr>
        <p:spPr>
          <a:xfrm>
            <a:off x="8778240" y="2697480"/>
            <a:ext cx="640080" cy="54864"/>
          </a:xfrm>
          <a:prstGeom prst="rect">
            <a:avLst/>
          </a:prstGeom>
          <a:solidFill>
            <a:srgbClr val="0BA5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9555480" y="2606040"/>
            <a:ext cx="201168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네트워크 </a:t>
            </a: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CYAN 파선</a:t>
            </a:r>
          </a:p>
        </p:txBody>
      </p:sp>
      <p:sp>
        <p:nvSpPr>
          <p:cNvPr id="59" name="Rectangle 58"/>
          <p:cNvSpPr/>
          <p:nvPr/>
        </p:nvSpPr>
        <p:spPr>
          <a:xfrm>
            <a:off x="8778240" y="3154680"/>
            <a:ext cx="640080" cy="54864"/>
          </a:xfrm>
          <a:prstGeom prst="rect">
            <a:avLst/>
          </a:prstGeom>
          <a:solidFill>
            <a:srgbClr val="0E938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TextBox 59"/>
          <p:cNvSpPr txBox="1"/>
          <p:nvPr/>
        </p:nvSpPr>
        <p:spPr>
          <a:xfrm>
            <a:off x="9555480" y="3063240"/>
            <a:ext cx="201168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급배수 </a:t>
            </a: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TEAL 점선</a:t>
            </a:r>
          </a:p>
        </p:txBody>
      </p:sp>
      <p:sp>
        <p:nvSpPr>
          <p:cNvPr id="61" name="Oval 60"/>
          <p:cNvSpPr/>
          <p:nvPr/>
        </p:nvSpPr>
        <p:spPr>
          <a:xfrm>
            <a:off x="8778240" y="3758183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TextBox 61"/>
          <p:cNvSpPr txBox="1"/>
          <p:nvPr/>
        </p:nvSpPr>
        <p:spPr>
          <a:xfrm>
            <a:off x="8961120" y="3703320"/>
            <a:ext cx="260604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최근접 트렌치 KNN (geom &lt;-&gt; point)</a:t>
            </a:r>
          </a:p>
        </p:txBody>
      </p:sp>
      <p:sp>
        <p:nvSpPr>
          <p:cNvPr id="63" name="Oval 62"/>
          <p:cNvSpPr/>
          <p:nvPr/>
        </p:nvSpPr>
        <p:spPr>
          <a:xfrm>
            <a:off x="8778240" y="4306823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TextBox 63"/>
          <p:cNvSpPr txBox="1"/>
          <p:nvPr/>
        </p:nvSpPr>
        <p:spPr>
          <a:xfrm>
            <a:off x="8961120" y="4251959"/>
            <a:ext cx="260604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최단 경로 ST_Length · 통로 횡단 최소</a:t>
            </a:r>
          </a:p>
        </p:txBody>
      </p:sp>
      <p:sp>
        <p:nvSpPr>
          <p:cNvPr id="65" name="Oval 64"/>
          <p:cNvSpPr/>
          <p:nvPr/>
        </p:nvSpPr>
        <p:spPr>
          <a:xfrm>
            <a:off x="8778240" y="4855464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TextBox 65"/>
          <p:cNvSpPr txBox="1"/>
          <p:nvPr/>
        </p:nvSpPr>
        <p:spPr>
          <a:xfrm>
            <a:off x="8961120" y="4800600"/>
            <a:ext cx="260604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SRID 0 홀 로컬 미터 · GiST 실시간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홀별 평면도 15장 + CAD 확보 [검증됨] · 미확보 구간은 '가정 좌표(실측 대기)' 라벨(R-2).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Ⅲ. 기술·기능 · 기능(위치표시도)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8297265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좌표 클릭으로 위치표시도를 자동 작도하고, 신청·견적은 D-25 역산으로 챙긴다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574121" y="502920"/>
            <a:ext cx="1111910" cy="274320"/>
          </a:xfrm>
          <a:prstGeom prst="roundRect">
            <a:avLst/>
          </a:prstGeom>
          <a:solidFill>
            <a:srgbClr val="EEF0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574121" y="502920"/>
            <a:ext cx="111191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REQ-F-017·018</a:t>
            </a:r>
          </a:p>
        </p:txBody>
      </p:sp>
      <p:sp>
        <p:nvSpPr>
          <p:cNvPr id="13" name="Oval 12"/>
          <p:cNvSpPr/>
          <p:nvPr/>
        </p:nvSpPr>
        <p:spPr>
          <a:xfrm>
            <a:off x="502920" y="1527048"/>
            <a:ext cx="91440" cy="91440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22376" y="1463040"/>
            <a:ext cx="6089904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0">
                <a:solidFill>
                  <a:srgbClr val="101828"/>
                </a:solidFill>
                <a:latin typeface="맑은 고딕"/>
                <a:ea typeface="맑은 고딕"/>
              </a:rPr>
              <a:t>위치표시도 자동생성 — 좌표 클릭 자동 작도, 수기 작도 폐지(REQ-F-017)</a:t>
            </a:r>
          </a:p>
        </p:txBody>
      </p:sp>
      <p:sp>
        <p:nvSpPr>
          <p:cNvPr id="15" name="Oval 14"/>
          <p:cNvSpPr/>
          <p:nvPr/>
        </p:nvSpPr>
        <p:spPr>
          <a:xfrm>
            <a:off x="502920" y="2075688"/>
            <a:ext cx="91440" cy="91440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22376" y="2011680"/>
            <a:ext cx="6089904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0">
                <a:solidFill>
                  <a:srgbClr val="101828"/>
                </a:solidFill>
                <a:latin typeface="맑은 고딕"/>
                <a:ea typeface="맑은 고딕"/>
              </a:rPr>
              <a:t>네트워크·급배수·압축공기 신청 + 마감 리마인더(D-25 역산)(REQ-F-018)</a:t>
            </a:r>
          </a:p>
        </p:txBody>
      </p:sp>
      <p:sp>
        <p:nvSpPr>
          <p:cNvPr id="17" name="Oval 16"/>
          <p:cNvSpPr/>
          <p:nvPr/>
        </p:nvSpPr>
        <p:spPr>
          <a:xfrm>
            <a:off x="502920" y="2624327"/>
            <a:ext cx="91440" cy="91440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22376" y="2560320"/>
            <a:ext cx="6089904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0">
                <a:solidFill>
                  <a:srgbClr val="101828"/>
                </a:solidFill>
                <a:latin typeface="맑은 고딕"/>
                <a:ea typeface="맑은 고딕"/>
              </a:rPr>
              <a:t>자동 견적 연동 — 신청과 동시에 요율 기반 견적 산출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040880" y="1463040"/>
            <a:ext cx="4645152" cy="33832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0" name="Picture 19" descr="SCR-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0968" y="1463040"/>
            <a:ext cx="4224974" cy="3383280"/>
          </a:xfrm>
          <a:prstGeom prst="rect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7150608" y="4517136"/>
            <a:ext cx="868680" cy="256032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150608" y="4517136"/>
            <a:ext cx="86868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SCR-08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092440" y="4507992"/>
            <a:ext cx="3456432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유틸리티 신청 요약·위치표시도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수기 위치표시도 폐지 — 좌표 클릭 자동 작도로 오류·리드타임 제거.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Ⅲ. 기술·기능 · 기능(옥션 폐루프)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7997342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AI가 만든 설계 자료가 곧 응찰 근거이고, 한 흐름에서 발주까지 끝난다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274198" y="502920"/>
            <a:ext cx="1411833" cy="274320"/>
          </a:xfrm>
          <a:prstGeom prst="roundRect">
            <a:avLst/>
          </a:prstGeom>
          <a:solidFill>
            <a:srgbClr val="EEF0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274198" y="502920"/>
            <a:ext cx="1411833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REQ-F-025·026·031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1828800"/>
            <a:ext cx="2468880" cy="3108960"/>
          </a:xfrm>
          <a:prstGeom prst="roundRect">
            <a:avLst/>
          </a:prstGeom>
          <a:solidFill>
            <a:srgbClr val="ECE8FF"/>
          </a:solidFill>
          <a:ln w="16510">
            <a:solidFill>
              <a:srgbClr val="6D4AFF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4" name="Picture 13" descr="ai-sparkle__6D4AF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3040" y="1965960"/>
            <a:ext cx="457200" cy="4572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40080" y="2487168"/>
            <a:ext cx="21945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AI 자료 패키지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85800" y="2880360"/>
            <a:ext cx="2103120" cy="36576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2880360"/>
            <a:ext cx="210312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101828"/>
                </a:solidFill>
                <a:latin typeface="맑은 고딕"/>
                <a:ea typeface="맑은 고딕"/>
              </a:rPr>
              <a:t>M2 배치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85800" y="3337560"/>
            <a:ext cx="2103120" cy="36576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85800" y="3337560"/>
            <a:ext cx="210312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101828"/>
                </a:solidFill>
                <a:latin typeface="맑은 고딕"/>
                <a:ea typeface="맑은 고딕"/>
              </a:rPr>
              <a:t>M3 설계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85800" y="3794760"/>
            <a:ext cx="2103120" cy="36576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85800" y="3794760"/>
            <a:ext cx="210312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101828"/>
                </a:solidFill>
                <a:latin typeface="맑은 고딕"/>
                <a:ea typeface="맑은 고딕"/>
              </a:rPr>
              <a:t>M4 배선/BOQ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85800" y="4251960"/>
            <a:ext cx="2103120" cy="36576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85800" y="4251960"/>
            <a:ext cx="210312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101828"/>
                </a:solidFill>
                <a:latin typeface="맑은 고딕"/>
                <a:ea typeface="맑은 고딕"/>
              </a:rPr>
              <a:t>M5 시공예측 이미지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3246120" y="1828800"/>
            <a:ext cx="2651760" cy="1280160"/>
          </a:xfrm>
          <a:prstGeom prst="roundRect">
            <a:avLst/>
          </a:prstGeom>
          <a:solidFill>
            <a:srgbClr val="E1EFF9"/>
          </a:solidFill>
          <a:ln w="15240">
            <a:solidFill>
              <a:srgbClr val="0066B3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auction-gavel__0066B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4136" y="1956816"/>
            <a:ext cx="310896" cy="310896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3758183" y="1938528"/>
            <a:ext cx="2103120" cy="10972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옥션 개설
(역경매/RFQ/고정가)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462272" y="1810512"/>
            <a:ext cx="2743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1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4434840" y="1810512"/>
            <a:ext cx="274320" cy="27432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4434840" y="1810512"/>
            <a:ext cx="27432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1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080760" y="1828800"/>
            <a:ext cx="2651760" cy="1280160"/>
          </a:xfrm>
          <a:prstGeom prst="roundRect">
            <a:avLst/>
          </a:prstGeom>
          <a:solidFill>
            <a:srgbClr val="FCE9E7"/>
          </a:solidFill>
          <a:ln w="25400">
            <a:solidFill>
              <a:srgbClr val="D92D20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1" name="Picture 30" descr="shield-security__D92D2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8776" y="1956816"/>
            <a:ext cx="310896" cy="310896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6592824" y="1938528"/>
            <a:ext cx="2103120" cy="10972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등록업체 검증 게이트
미등록 응찰 차단 403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296912" y="1810512"/>
            <a:ext cx="2743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7269479" y="1810512"/>
            <a:ext cx="274320" cy="274320"/>
          </a:xfrm>
          <a:prstGeom prst="roundRect">
            <a:avLst/>
          </a:prstGeom>
          <a:solidFill>
            <a:srgbClr val="D92D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7269479" y="1810512"/>
            <a:ext cx="27432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8915400" y="1828800"/>
            <a:ext cx="2651760" cy="1280160"/>
          </a:xfrm>
          <a:prstGeom prst="roundRect">
            <a:avLst/>
          </a:prstGeom>
          <a:solidFill>
            <a:srgbClr val="E1EFF9"/>
          </a:solidFill>
          <a:ln w="15240">
            <a:solidFill>
              <a:srgbClr val="0066B3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7" name="Picture 36" descr="document-rtm__0066B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43416" y="1956816"/>
            <a:ext cx="310896" cy="310896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9427464" y="1938528"/>
            <a:ext cx="2103120" cy="10972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견적서 제출
PDF·버전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0131552" y="1810512"/>
            <a:ext cx="2743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3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10104119" y="1810512"/>
            <a:ext cx="274320" cy="27432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10104119" y="1810512"/>
            <a:ext cx="27432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3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8915400" y="3429000"/>
            <a:ext cx="2651760" cy="1280160"/>
          </a:xfrm>
          <a:prstGeom prst="roundRect">
            <a:avLst/>
          </a:prstGeom>
          <a:solidFill>
            <a:srgbClr val="E1EFF9"/>
          </a:solidFill>
          <a:ln w="15240">
            <a:solidFill>
              <a:srgbClr val="0066B3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3" name="Picture 42" descr="dashboard-chart__0066B3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43416" y="3557016"/>
            <a:ext cx="310896" cy="310896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9427464" y="3538728"/>
            <a:ext cx="2103120" cy="10972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실시간 순위·라운드 마감
Redis 정렬셋·WS 델타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0131552" y="3410712"/>
            <a:ext cx="2743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10104119" y="3410712"/>
            <a:ext cx="274320" cy="27432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10104119" y="3410712"/>
            <a:ext cx="27432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6080760" y="3429000"/>
            <a:ext cx="2651760" cy="1280160"/>
          </a:xfrm>
          <a:prstGeom prst="roundRect">
            <a:avLst/>
          </a:prstGeom>
          <a:solidFill>
            <a:srgbClr val="ECE8FF"/>
          </a:solidFill>
          <a:ln w="15240">
            <a:solidFill>
              <a:srgbClr val="6D4AFF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9" name="Picture 48" descr="check-verify__6D4AFF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08776" y="3557016"/>
            <a:ext cx="310896" cy="310896"/>
          </a:xfrm>
          <a:prstGeom prst="rect">
            <a:avLst/>
          </a:prstGeom>
        </p:spPr>
      </p:pic>
      <p:sp>
        <p:nvSpPr>
          <p:cNvPr id="50" name="TextBox 49"/>
          <p:cNvSpPr txBox="1"/>
          <p:nvPr/>
        </p:nvSpPr>
        <p:spPr>
          <a:xfrm>
            <a:off x="6592824" y="3538728"/>
            <a:ext cx="2103120" cy="10972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종합평가 낙찰
가격+평판+납기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7296912" y="3410712"/>
            <a:ext cx="2743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5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7269479" y="3410712"/>
            <a:ext cx="274320" cy="27432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7269479" y="3410712"/>
            <a:ext cx="27432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5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3246120" y="3429000"/>
            <a:ext cx="2651760" cy="1280160"/>
          </a:xfrm>
          <a:prstGeom prst="roundRect">
            <a:avLst/>
          </a:prstGeom>
          <a:solidFill>
            <a:srgbClr val="E1F3F1"/>
          </a:solidFill>
          <a:ln w="15240">
            <a:solidFill>
              <a:srgbClr val="0E9384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5" name="Picture 54" descr="closed-loop__0E9384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74136" y="3557016"/>
            <a:ext cx="310896" cy="310896"/>
          </a:xfrm>
          <a:prstGeom prst="rect">
            <a:avLst/>
          </a:prstGeom>
        </p:spPr>
      </p:pic>
      <p:sp>
        <p:nvSpPr>
          <p:cNvPr id="56" name="TextBox 55"/>
          <p:cNvSpPr txBox="1"/>
          <p:nvPr/>
        </p:nvSpPr>
        <p:spPr>
          <a:xfrm>
            <a:off x="3758183" y="3538728"/>
            <a:ext cx="2103120" cy="10972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Award → 계약/발주 자동전환
M6·M9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4462272" y="3410712"/>
            <a:ext cx="2743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6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4434840" y="3410712"/>
            <a:ext cx="274320" cy="274320"/>
          </a:xfrm>
          <a:prstGeom prst="roundRect">
            <a:avLst/>
          </a:prstGeom>
          <a:solidFill>
            <a:srgbClr val="0E938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4434840" y="3410712"/>
            <a:ext cx="27432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6</a:t>
            </a:r>
          </a:p>
        </p:txBody>
      </p:sp>
      <p:cxnSp>
        <p:nvCxnSpPr>
          <p:cNvPr id="60" name="Connector 59"/>
          <p:cNvCxnSpPr/>
          <p:nvPr/>
        </p:nvCxnSpPr>
        <p:spPr>
          <a:xfrm flipV="1">
            <a:off x="2971800" y="2468880"/>
            <a:ext cx="274320" cy="274320"/>
          </a:xfrm>
          <a:prstGeom prst="bentConnector3">
            <a:avLst/>
          </a:prstGeom>
          <a:ln w="19050">
            <a:solidFill>
              <a:srgbClr val="6D4A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AI 설계자료가 곧 발주 근거. 사진 수준 자료로 응찰→발주까지 한 흐름  [구현 계획: Phase D-M15].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Ⅲ. 기술·기능 · 기능(역경매)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8597188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라운드·마감·최저가·내 위치를 실시간으로, 자동마감까지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874044" y="502920"/>
            <a:ext cx="811987" cy="274320"/>
          </a:xfrm>
          <a:prstGeom prst="roundRect">
            <a:avLst/>
          </a:prstGeom>
          <a:solidFill>
            <a:srgbClr val="EEF0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874044" y="502920"/>
            <a:ext cx="811987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REQ-F-027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1554480"/>
            <a:ext cx="6949440" cy="45720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94360" y="1554480"/>
            <a:ext cx="1627631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업체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331720" y="1554480"/>
            <a:ext cx="1627631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현재 최저가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069079" y="1554480"/>
            <a:ext cx="98755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평판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166359" y="1554480"/>
            <a:ext cx="98755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납기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63640" y="1554480"/>
            <a:ext cx="1170431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순위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02920" y="2011680"/>
            <a:ext cx="6949440" cy="457200"/>
          </a:xfrm>
          <a:prstGeom prst="rect">
            <a:avLst/>
          </a:prstGeom>
          <a:solidFill>
            <a:srgbClr val="E1EF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502920" y="2011680"/>
            <a:ext cx="6949440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94360" y="2011680"/>
            <a:ext cx="1627631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101828"/>
                </a:solidFill>
                <a:latin typeface="맑은 고딕"/>
                <a:ea typeface="맑은 고딕"/>
              </a:rPr>
              <a:t>A 장치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331720" y="2011680"/>
            <a:ext cx="1627631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101828"/>
                </a:solidFill>
                <a:latin typeface="맑은 고딕"/>
                <a:ea typeface="맑은 고딕"/>
              </a:rPr>
              <a:t>1,240만원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069079" y="2011680"/>
            <a:ext cx="98755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101828"/>
                </a:solidFill>
                <a:latin typeface="맑은 고딕"/>
                <a:ea typeface="맑은 고딕"/>
              </a:rPr>
              <a:t>4.2점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166359" y="2011680"/>
            <a:ext cx="98755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101828"/>
                </a:solidFill>
                <a:latin typeface="맑은 고딕"/>
                <a:ea typeface="맑은 고딕"/>
              </a:rPr>
              <a:t>D+3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263640" y="2011680"/>
            <a:ext cx="1170431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101828"/>
                </a:solidFill>
                <a:latin typeface="맑은 고딕"/>
                <a:ea typeface="맑은 고딕"/>
              </a:rPr>
              <a:t>1위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02920" y="2468880"/>
            <a:ext cx="6949440" cy="457200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502920" y="2468880"/>
            <a:ext cx="6949440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94360" y="2468880"/>
            <a:ext cx="1627631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B 시공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331720" y="2468880"/>
            <a:ext cx="1627631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1,285만원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069079" y="2468880"/>
            <a:ext cx="98755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4.5점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166359" y="2468880"/>
            <a:ext cx="98755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D+2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263640" y="2468880"/>
            <a:ext cx="1170431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2위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02920" y="2926080"/>
            <a:ext cx="6949440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594360" y="2926080"/>
            <a:ext cx="1627631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C 종합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331720" y="2926080"/>
            <a:ext cx="1627631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1,310만원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069079" y="2926080"/>
            <a:ext cx="98755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4.1점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166359" y="2926080"/>
            <a:ext cx="98755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D+4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263640" y="2926080"/>
            <a:ext cx="1170431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3위</a:t>
            </a:r>
          </a:p>
        </p:txBody>
      </p:sp>
      <p:sp>
        <p:nvSpPr>
          <p:cNvPr id="39" name="Rectangle 38"/>
          <p:cNvSpPr/>
          <p:nvPr/>
        </p:nvSpPr>
        <p:spPr>
          <a:xfrm>
            <a:off x="502920" y="3383280"/>
            <a:ext cx="6949440" cy="457200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502920" y="3383280"/>
            <a:ext cx="6949440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594360" y="3383280"/>
            <a:ext cx="1627631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D 부스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331720" y="3383280"/>
            <a:ext cx="1627631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1,360만원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069079" y="3383280"/>
            <a:ext cx="98755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3.9점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166359" y="3383280"/>
            <a:ext cx="98755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D+3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263640" y="3383280"/>
            <a:ext cx="1170431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4위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7635240" y="1554480"/>
            <a:ext cx="4050791" cy="32004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Rounded Rectangle 46"/>
          <p:cNvSpPr/>
          <p:nvPr/>
        </p:nvSpPr>
        <p:spPr>
          <a:xfrm>
            <a:off x="7635240" y="1554480"/>
            <a:ext cx="4050791" cy="420624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7635240" y="1554480"/>
            <a:ext cx="4050791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실시간 메커니즘</a:t>
            </a:r>
          </a:p>
        </p:txBody>
      </p:sp>
      <p:sp>
        <p:nvSpPr>
          <p:cNvPr id="49" name="Oval 48"/>
          <p:cNvSpPr/>
          <p:nvPr/>
        </p:nvSpPr>
        <p:spPr>
          <a:xfrm>
            <a:off x="7836408" y="217627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8019288" y="2121408"/>
            <a:ext cx="3502151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실시간 순위 = Redis 정렬셋 + WebSocket 델타 푸시</a:t>
            </a:r>
          </a:p>
        </p:txBody>
      </p:sp>
      <p:sp>
        <p:nvSpPr>
          <p:cNvPr id="51" name="Oval 50"/>
          <p:cNvSpPr/>
          <p:nvPr/>
        </p:nvSpPr>
        <p:spPr>
          <a:xfrm>
            <a:off x="7836408" y="272491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8019288" y="2670048"/>
            <a:ext cx="3502151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라운드 마감 = Redis 타이머(자동마감)</a:t>
            </a:r>
          </a:p>
        </p:txBody>
      </p:sp>
      <p:sp>
        <p:nvSpPr>
          <p:cNvPr id="53" name="Oval 52"/>
          <p:cNvSpPr/>
          <p:nvPr/>
        </p:nvSpPr>
        <p:spPr>
          <a:xfrm>
            <a:off x="7836408" y="3273551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8019288" y="3218687"/>
            <a:ext cx="3502151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익명 옵션 · 내 위치 표시</a:t>
            </a:r>
          </a:p>
        </p:txBody>
      </p:sp>
      <p:sp>
        <p:nvSpPr>
          <p:cNvPr id="55" name="Oval 54"/>
          <p:cNvSpPr/>
          <p:nvPr/>
        </p:nvSpPr>
        <p:spPr>
          <a:xfrm>
            <a:off x="7836408" y="3822191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8019288" y="3767327"/>
            <a:ext cx="3502151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스캐폴드 4계층·큐·WS 패턴 확정 </a:t>
            </a:r>
            <a:r>
              <a:rPr sz="950" b="1">
                <a:solidFill>
                  <a:srgbClr val="0066B3"/>
                </a:solidFill>
                <a:latin typeface="맑은 고딕"/>
                <a:ea typeface="맑은 고딕"/>
              </a:rPr>
              <a:t>[구현 계획]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502920" y="4023360"/>
            <a:ext cx="2743200" cy="457200"/>
          </a:xfrm>
          <a:prstGeom prst="roundRect">
            <a:avLst/>
          </a:prstGeom>
          <a:solidFill>
            <a:srgbClr val="D92D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502920" y="4023360"/>
            <a:ext cx="27432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맑은 고딕"/>
                <a:ea typeface="맑은 고딕"/>
              </a:rPr>
              <a:t>잔여 시간 02:14:37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실시간 순위 보드 — 업체 순위·최저가·잔여 시간, 라운드 자동마감.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Ⅲ. 기술·기능 · 기능(종합평가 낙찰)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7997342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가격만이 아니라 평판·납기까지 가중 스코어로 투명하게 낙찰한다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274198" y="502920"/>
            <a:ext cx="1411833" cy="274320"/>
          </a:xfrm>
          <a:prstGeom prst="roundRect">
            <a:avLst/>
          </a:prstGeom>
          <a:solidFill>
            <a:srgbClr val="EEF0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274198" y="502920"/>
            <a:ext cx="1411833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REQ-F-028·030·031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1371600"/>
            <a:ext cx="111556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가중치(예): 가격 0.6 / 평판 0.25 / 납기 0.15 — 옥션별 설정형(weight jsonb)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1737360"/>
            <a:ext cx="11183112" cy="512064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94360" y="1737360"/>
            <a:ext cx="1901952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업체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606040" y="1737360"/>
            <a:ext cx="2633472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견적금액(점수)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349240" y="1737360"/>
            <a:ext cx="1901952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평판(점수)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60920" y="1737360"/>
            <a:ext cx="1901952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납기(점수)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372600" y="1737360"/>
            <a:ext cx="1563624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가중 종합점수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045952" y="1737360"/>
            <a:ext cx="603504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순위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02920" y="2249424"/>
            <a:ext cx="11183112" cy="512064"/>
          </a:xfrm>
          <a:prstGeom prst="rect">
            <a:avLst/>
          </a:prstGeom>
          <a:solidFill>
            <a:srgbClr val="E1EF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502920" y="2249424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94360" y="2249424"/>
            <a:ext cx="1901952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101828"/>
                </a:solidFill>
                <a:latin typeface="맑은 고딕"/>
                <a:ea typeface="맑은 고딕"/>
              </a:rPr>
              <a:t>B 시공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606040" y="2249424"/>
            <a:ext cx="2633472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101828"/>
                </a:solidFill>
                <a:latin typeface="맑은 고딕"/>
                <a:ea typeface="맑은 고딕"/>
              </a:rPr>
              <a:t>1,285만원(92)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349240" y="2249424"/>
            <a:ext cx="1901952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101828"/>
                </a:solidFill>
                <a:latin typeface="맑은 고딕"/>
                <a:ea typeface="맑은 고딕"/>
              </a:rPr>
              <a:t>4.5(90)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60920" y="2249424"/>
            <a:ext cx="1901952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101828"/>
                </a:solidFill>
                <a:latin typeface="맑은 고딕"/>
                <a:ea typeface="맑은 고딕"/>
              </a:rPr>
              <a:t>D+2(95)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372600" y="2249424"/>
            <a:ext cx="1563624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101828"/>
                </a:solidFill>
                <a:latin typeface="맑은 고딕"/>
                <a:ea typeface="맑은 고딕"/>
              </a:rPr>
              <a:t>91.6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1045952" y="2249424"/>
            <a:ext cx="603504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101828"/>
                </a:solidFill>
                <a:latin typeface="맑은 고딕"/>
                <a:ea typeface="맑은 고딕"/>
              </a:rPr>
              <a:t>1위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02920" y="2761488"/>
            <a:ext cx="11183112" cy="512064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502920" y="2761488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594360" y="2761488"/>
            <a:ext cx="1901952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A 장치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606040" y="2761488"/>
            <a:ext cx="2633472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1,240만원(96)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349240" y="2761488"/>
            <a:ext cx="1901952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4.2(84)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360920" y="2761488"/>
            <a:ext cx="1901952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D+3(88)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372600" y="2761488"/>
            <a:ext cx="1563624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91.2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1045952" y="2761488"/>
            <a:ext cx="603504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2위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02920" y="3273552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594360" y="3273552"/>
            <a:ext cx="1901952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C 종합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606040" y="3273552"/>
            <a:ext cx="2633472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1,310만원(88)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349240" y="3273552"/>
            <a:ext cx="1901952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4.1(82)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360920" y="3273552"/>
            <a:ext cx="1901952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D+4(80)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9372600" y="3273552"/>
            <a:ext cx="1563624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85.3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1045952" y="3273552"/>
            <a:ext cx="603504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3위</a:t>
            </a:r>
          </a:p>
        </p:txBody>
      </p:sp>
      <p:sp>
        <p:nvSpPr>
          <p:cNvPr id="44" name="Rectangle 43"/>
          <p:cNvSpPr/>
          <p:nvPr/>
        </p:nvSpPr>
        <p:spPr>
          <a:xfrm>
            <a:off x="502920" y="3785616"/>
            <a:ext cx="11183112" cy="512064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ectangle 44"/>
          <p:cNvSpPr/>
          <p:nvPr/>
        </p:nvSpPr>
        <p:spPr>
          <a:xfrm>
            <a:off x="502920" y="3785616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594360" y="3785616"/>
            <a:ext cx="1901952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D 부스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606040" y="3785616"/>
            <a:ext cx="2633472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1,360만원(80)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349240" y="3785616"/>
            <a:ext cx="1901952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3.9(78)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360920" y="3785616"/>
            <a:ext cx="1901952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D+3(88)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9372600" y="3785616"/>
            <a:ext cx="1563624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81.3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1045952" y="3785616"/>
            <a:ext cx="603504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4위</a:t>
            </a:r>
          </a:p>
        </p:txBody>
      </p:sp>
      <p:pic>
        <p:nvPicPr>
          <p:cNvPr id="52" name="Picture 51" descr="check-verify__129E6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7040" y="2286000"/>
            <a:ext cx="274320" cy="274320"/>
          </a:xfrm>
          <a:prstGeom prst="rect">
            <a:avLst/>
          </a:prstGeom>
        </p:spPr>
      </p:pic>
      <p:sp>
        <p:nvSpPr>
          <p:cNvPr id="53" name="Rounded Rectangle 52"/>
          <p:cNvSpPr/>
          <p:nvPr/>
        </p:nvSpPr>
        <p:spPr>
          <a:xfrm>
            <a:off x="502920" y="4389120"/>
            <a:ext cx="11183112" cy="566928"/>
          </a:xfrm>
          <a:prstGeom prst="roundRect">
            <a:avLst/>
          </a:prstGeom>
          <a:solidFill>
            <a:srgbClr val="1018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731520" y="4389120"/>
            <a:ext cx="10817352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맑은 고딕"/>
                <a:ea typeface="맑은 고딕"/>
              </a:rPr>
              <a:t>선정 사유·항목별 비교 근거 자동 산출 — 가격만이 아니라 평판·납기 가중으로 투명·최적 발주.</a:t>
            </a:r>
          </a:p>
        </p:txBody>
      </p:sp>
      <p:sp>
        <p:nvSpPr>
          <p:cNvPr id="55" name="Oval 54"/>
          <p:cNvSpPr/>
          <p:nvPr/>
        </p:nvSpPr>
        <p:spPr>
          <a:xfrm>
            <a:off x="502920" y="5276088"/>
            <a:ext cx="91440" cy="91440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722376" y="5212080"/>
            <a:ext cx="10753344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등록업체 AI 매칭 추천(REQ-F-030) · 물량서(BOQ) 자동산출 근거(REQ-F-031)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502920" y="5806440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1위(B 시공) = BLUE_LT 강조 + 낙찰(Award). 종합점수 가중합 시각화.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Ⅲ. 기술·기능 · 기능(등록 게이트·발주)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7847380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미등록 업체는 응찰 자체가 차단(403)되고, 낙찰은 계약·발주로 자동 전환된다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124236" y="502920"/>
            <a:ext cx="1561795" cy="274320"/>
          </a:xfrm>
          <a:prstGeom prst="roundRect">
            <a:avLst/>
          </a:prstGeom>
          <a:solidFill>
            <a:srgbClr val="EEF0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124236" y="502920"/>
            <a:ext cx="1561795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REQ-F-029·032·S-007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1554480"/>
            <a:ext cx="2651760" cy="1005840"/>
          </a:xfrm>
          <a:prstGeom prst="roundRect">
            <a:avLst/>
          </a:prstGeom>
          <a:solidFill>
            <a:srgbClr val="E1EFF9"/>
          </a:solidFill>
          <a:ln w="16510">
            <a:solidFill>
              <a:srgbClr val="0066B3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94360" y="1554480"/>
            <a:ext cx="2468880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응찰 시도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108960" y="1554480"/>
            <a:ext cx="219456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355848" y="1554480"/>
            <a:ext cx="2651760" cy="1005840"/>
          </a:xfrm>
          <a:prstGeom prst="roundRect">
            <a:avLst/>
          </a:prstGeom>
          <a:solidFill>
            <a:srgbClr val="ECE8FF"/>
          </a:solidFill>
          <a:ln w="16510">
            <a:solidFill>
              <a:srgbClr val="6D4AFF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447288" y="1554480"/>
            <a:ext cx="2468880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M7 등록 검증
TB_COMPANY.kintex_registered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61888" y="1554480"/>
            <a:ext cx="219456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208776" y="1554480"/>
            <a:ext cx="2651760" cy="1005840"/>
          </a:xfrm>
          <a:prstGeom prst="roundRect">
            <a:avLst/>
          </a:prstGeom>
          <a:solidFill>
            <a:srgbClr val="FCE9E7"/>
          </a:solidFill>
          <a:ln w="16510">
            <a:solidFill>
              <a:srgbClr val="D92D20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00216" y="1554480"/>
            <a:ext cx="2468880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미등록?
NOT_REGISTERED_COMPANY 403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14815" y="1554480"/>
            <a:ext cx="219456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9061704" y="1554480"/>
            <a:ext cx="2651760" cy="1005840"/>
          </a:xfrm>
          <a:prstGeom prst="roundRect">
            <a:avLst/>
          </a:prstGeom>
          <a:solidFill>
            <a:srgbClr val="E3F6EC"/>
          </a:solidFill>
          <a:ln w="16510">
            <a:solidFill>
              <a:srgbClr val="129E63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9153144" y="1554480"/>
            <a:ext cx="2468880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등록 확인 → 응찰 허용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02920" y="2926080"/>
            <a:ext cx="11183112" cy="640080"/>
          </a:xfrm>
          <a:prstGeom prst="roundRect">
            <a:avLst/>
          </a:prstGeom>
          <a:solidFill>
            <a:srgbClr val="D92D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31520" y="2926080"/>
            <a:ext cx="10817352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맑은 고딕"/>
                <a:ea typeface="맑은 고딕"/>
              </a:rPr>
              <a:t>킨텍스 '등록업체 시공 필수' 규정을 시스템이 강제 — 미등록 = 응찰 원천 차단(403).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02920" y="3794760"/>
            <a:ext cx="11183112" cy="1965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502920" y="3794760"/>
            <a:ext cx="11183112" cy="420624"/>
          </a:xfrm>
          <a:prstGeom prst="roundRect">
            <a:avLst/>
          </a:prstGeom>
          <a:solidFill>
            <a:srgbClr val="0E938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02920" y="3794760"/>
            <a:ext cx="11183112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발주 자동전환</a:t>
            </a:r>
          </a:p>
        </p:txBody>
      </p:sp>
      <p:sp>
        <p:nvSpPr>
          <p:cNvPr id="29" name="Oval 28"/>
          <p:cNvSpPr/>
          <p:nvPr/>
        </p:nvSpPr>
        <p:spPr>
          <a:xfrm>
            <a:off x="704088" y="4416552"/>
            <a:ext cx="82296" cy="82296"/>
          </a:xfrm>
          <a:prstGeom prst="ellipse">
            <a:avLst/>
          </a:prstGeom>
          <a:solidFill>
            <a:srgbClr val="0E938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86968" y="4361688"/>
            <a:ext cx="1063447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Award → 계약/발주 자동전환(M6 서류·M9 정산 연동)</a:t>
            </a:r>
          </a:p>
        </p:txBody>
      </p:sp>
      <p:sp>
        <p:nvSpPr>
          <p:cNvPr id="31" name="Oval 30"/>
          <p:cNvSpPr/>
          <p:nvPr/>
        </p:nvSpPr>
        <p:spPr>
          <a:xfrm>
            <a:off x="704088" y="4873752"/>
            <a:ext cx="82296" cy="82296"/>
          </a:xfrm>
          <a:prstGeom prst="ellipse">
            <a:avLst/>
          </a:prstGeom>
          <a:solidFill>
            <a:srgbClr val="0E938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886968" y="4818888"/>
            <a:ext cx="1063447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이벤트 디커플 — 모듈 간 직접 호출 없이 이벤트로 연동, 순환 의존 금지</a:t>
            </a:r>
          </a:p>
        </p:txBody>
      </p:sp>
      <p:sp>
        <p:nvSpPr>
          <p:cNvPr id="33" name="Oval 32"/>
          <p:cNvSpPr/>
          <p:nvPr/>
        </p:nvSpPr>
        <p:spPr>
          <a:xfrm>
            <a:off x="704088" y="5330952"/>
            <a:ext cx="82296" cy="82296"/>
          </a:xfrm>
          <a:prstGeom prst="ellipse">
            <a:avLst/>
          </a:prstGeom>
          <a:solidFill>
            <a:srgbClr val="0E938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886968" y="5276088"/>
            <a:ext cx="1063447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낙찰 확정 시점에 계약서·발주서·납부 스케줄 자동 생성 흐름으로 연결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등록 검증 시퀀스 + 발주 전환 — 규정 강제와 폐루프 완결.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―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표준 목차 · [가정] 고지 간지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9125712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가정은 숨기지 않고 드러냅니다 — 실제 공고 확인 시 즉시 재정렬합니다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1463040"/>
            <a:ext cx="11183112" cy="1965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02920" y="1463040"/>
            <a:ext cx="91440" cy="1965960"/>
          </a:xfrm>
          <a:prstGeom prst="round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3" name="Picture 12" descr="risk-warning__E08A0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" y="1691640"/>
            <a:ext cx="502920" cy="50292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463040" y="1691640"/>
            <a:ext cx="10058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E08A00"/>
                </a:solidFill>
                <a:latin typeface="맑은 고딕"/>
                <a:ea typeface="맑은 고딕"/>
              </a:rPr>
              <a:t>표준 7대장 재편 — 평가배점·목차 가정 고지</a:t>
            </a:r>
          </a:p>
        </p:txBody>
      </p:sp>
      <p:sp>
        <p:nvSpPr>
          <p:cNvPr id="15" name="Oval 14"/>
          <p:cNvSpPr/>
          <p:nvPr/>
        </p:nvSpPr>
        <p:spPr>
          <a:xfrm>
            <a:off x="1463040" y="2258568"/>
            <a:ext cx="91440" cy="91440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682496" y="2194560"/>
            <a:ext cx="9747504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목차 — 조달청 별지 제5호서식(정보시스템 구축) 표준 7대장(Ⅰ~Ⅶ)으로 재편</a:t>
            </a:r>
          </a:p>
        </p:txBody>
      </p:sp>
      <p:sp>
        <p:nvSpPr>
          <p:cNvPr id="17" name="Oval 16"/>
          <p:cNvSpPr/>
          <p:nvPr/>
        </p:nvSpPr>
        <p:spPr>
          <a:xfrm>
            <a:off x="1463040" y="2642615"/>
            <a:ext cx="91440" cy="91440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682496" y="2578608"/>
            <a:ext cx="9747504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배점 — 정보화사업 표준 기술 90(정성70+정량20)/가격 10 </a:t>
            </a:r>
            <a:r>
              <a:rPr sz="1050" b="1">
                <a:solidFill>
                  <a:srgbClr val="E08A00"/>
                </a:solidFill>
                <a:latin typeface="맑은 고딕"/>
                <a:ea typeface="맑은 고딕"/>
              </a:rPr>
              <a:t>[가정]</a:t>
            </a: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, 실제 공고 확인 시 재정렬</a:t>
            </a:r>
          </a:p>
        </p:txBody>
      </p:sp>
      <p:sp>
        <p:nvSpPr>
          <p:cNvPr id="19" name="Oval 18"/>
          <p:cNvSpPr/>
          <p:nvPr/>
        </p:nvSpPr>
        <p:spPr>
          <a:xfrm>
            <a:off x="1463040" y="3026663"/>
            <a:ext cx="91440" cy="91440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682496" y="2962656"/>
            <a:ext cx="9747504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상생협력·하도급·투입인력 실명·단가는 [공고·컨소시엄 확정 시 기재]</a:t>
            </a:r>
          </a:p>
        </p:txBody>
      </p:sp>
      <p:sp>
        <p:nvSpPr>
          <p:cNvPr id="21" name="Oval 20"/>
          <p:cNvSpPr/>
          <p:nvPr/>
        </p:nvSpPr>
        <p:spPr>
          <a:xfrm>
            <a:off x="1463040" y="3410712"/>
            <a:ext cx="91440" cy="91440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682496" y="3346704"/>
            <a:ext cx="9747504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확인 필요(T1~T5)는 부록 A에 집약 → 정직성을 강점으로 전환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02920" y="3703320"/>
            <a:ext cx="11183112" cy="512064"/>
          </a:xfrm>
          <a:prstGeom prst="roundRect">
            <a:avLst/>
          </a:prstGeom>
          <a:solidFill>
            <a:srgbClr val="1018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31520" y="3703320"/>
            <a:ext cx="10817352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맑은 고딕"/>
                <a:ea typeface="맑은 고딕"/>
              </a:rPr>
              <a:t>우리의 태도 — 약한 고리를 먼저 드러내고 방어 논리를 붙인다. 발주처 협업 자세로 신뢰를 얻는다.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실제 공고가 확인되면 배점·목차·분량·투입계획을 즉시 재정렬한다.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Ⅲ. 기술·기능 · 기능(판매·서류)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8297265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가용성은 실시간 캘린더로, 견적은 규칙엔진으로 즉시, 신청은 웹폼→HWP로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574121" y="502920"/>
            <a:ext cx="1111910" cy="274320"/>
          </a:xfrm>
          <a:prstGeom prst="roundRect">
            <a:avLst/>
          </a:prstGeom>
          <a:solidFill>
            <a:srgbClr val="EEF0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574121" y="502920"/>
            <a:ext cx="111191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REQ-F-001~006</a:t>
            </a:r>
          </a:p>
        </p:txBody>
      </p:sp>
      <p:sp>
        <p:nvSpPr>
          <p:cNvPr id="13" name="Oval 12"/>
          <p:cNvSpPr/>
          <p:nvPr/>
        </p:nvSpPr>
        <p:spPr>
          <a:xfrm>
            <a:off x="502920" y="1527048"/>
            <a:ext cx="91440" cy="91440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22376" y="1463040"/>
            <a:ext cx="6089904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홀/반홀 가용성 실시간 캘린더(REQ-F-001)</a:t>
            </a:r>
          </a:p>
        </p:txBody>
      </p:sp>
      <p:sp>
        <p:nvSpPr>
          <p:cNvPr id="15" name="Oval 14"/>
          <p:cNvSpPr/>
          <p:nvPr/>
        </p:nvSpPr>
        <p:spPr>
          <a:xfrm>
            <a:off x="502920" y="2039112"/>
            <a:ext cx="91440" cy="91440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22376" y="1975104"/>
            <a:ext cx="6089904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규칙엔진 자동 견적 — 2,250원/㎡ [협의: C4 요율 공식본](REQ-F-002)</a:t>
            </a:r>
          </a:p>
        </p:txBody>
      </p:sp>
      <p:sp>
        <p:nvSpPr>
          <p:cNvPr id="17" name="Oval 16"/>
          <p:cNvSpPr/>
          <p:nvPr/>
        </p:nvSpPr>
        <p:spPr>
          <a:xfrm>
            <a:off x="502920" y="2551176"/>
            <a:ext cx="91440" cy="91440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22376" y="2487168"/>
            <a:ext cx="6089904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배정신청 웹폼→HWP 자동생성(REQ-F-003)</a:t>
            </a:r>
          </a:p>
        </p:txBody>
      </p:sp>
      <p:sp>
        <p:nvSpPr>
          <p:cNvPr id="19" name="Oval 18"/>
          <p:cNvSpPr/>
          <p:nvPr/>
        </p:nvSpPr>
        <p:spPr>
          <a:xfrm>
            <a:off x="502920" y="3063240"/>
            <a:ext cx="91440" cy="91440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22376" y="2999232"/>
            <a:ext cx="6089904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부스 판매 인벤토리·온라인 셀프 선택(REQ-F-004·005)</a:t>
            </a:r>
          </a:p>
        </p:txBody>
      </p:sp>
      <p:sp>
        <p:nvSpPr>
          <p:cNvPr id="21" name="Oval 20"/>
          <p:cNvSpPr/>
          <p:nvPr/>
        </p:nvSpPr>
        <p:spPr>
          <a:xfrm>
            <a:off x="502920" y="3575304"/>
            <a:ext cx="91440" cy="91440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22376" y="3511296"/>
            <a:ext cx="6089904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임대계약 전자서명(선택, REQ-F-006)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7040880" y="1463040"/>
            <a:ext cx="4645152" cy="33832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4" name="Picture 23" descr="SCR-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0968" y="1463040"/>
            <a:ext cx="4224974" cy="3383280"/>
          </a:xfrm>
          <a:prstGeom prst="rect">
            <a:avLst/>
          </a:prstGeom>
        </p:spPr>
      </p:pic>
      <p:sp>
        <p:nvSpPr>
          <p:cNvPr id="25" name="Rounded Rectangle 24"/>
          <p:cNvSpPr/>
          <p:nvPr/>
        </p:nvSpPr>
        <p:spPr>
          <a:xfrm>
            <a:off x="7150608" y="4517136"/>
            <a:ext cx="868680" cy="256032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150608" y="4517136"/>
            <a:ext cx="86868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SCR-02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092440" y="4507992"/>
            <a:ext cx="3456432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주최자 대시보드 — 행사·가용성·신청 현황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견적 수일 대기 → 즉시(규칙엔진). 신청 웹폼→HWP 자동생성으로 수작업 제거.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Ⅲ. 기술·기능 · 기능(서류·마일스톤)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7547457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D-150/30/25/7을 역산해 알리고, 웹폼은 HWP/PDF로, 검수는 AI가 돕는다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824313" y="502920"/>
            <a:ext cx="1861718" cy="274320"/>
          </a:xfrm>
          <a:prstGeom prst="roundRect">
            <a:avLst/>
          </a:prstGeom>
          <a:solidFill>
            <a:srgbClr val="EEF0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824313" y="502920"/>
            <a:ext cx="1861718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REQ-F-020~024·A-011·012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822960" y="2148840"/>
            <a:ext cx="6675119" cy="0"/>
          </a:xfrm>
          <a:prstGeom prst="bentConnector3">
            <a:avLst/>
          </a:prstGeom>
          <a:ln w="19050">
            <a:solidFill>
              <a:srgbClr val="98A2B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1325880" y="2029968"/>
            <a:ext cx="237744" cy="237744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914400" y="1508760"/>
            <a:ext cx="1051560" cy="36576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14400" y="1508760"/>
            <a:ext cx="105156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D-150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" y="2377440"/>
            <a:ext cx="16916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101828"/>
                </a:solidFill>
                <a:latin typeface="맑은 고딕"/>
                <a:ea typeface="맑은 고딕"/>
              </a:rPr>
              <a:t>판매·계약</a:t>
            </a:r>
          </a:p>
        </p:txBody>
      </p:sp>
      <p:sp>
        <p:nvSpPr>
          <p:cNvPr id="18" name="Oval 17"/>
          <p:cNvSpPr/>
          <p:nvPr/>
        </p:nvSpPr>
        <p:spPr>
          <a:xfrm>
            <a:off x="3063239" y="2029968"/>
            <a:ext cx="237744" cy="237744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2651759" y="1508760"/>
            <a:ext cx="1051560" cy="365760"/>
          </a:xfrm>
          <a:prstGeom prst="round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2651759" y="1508760"/>
            <a:ext cx="105156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D-30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377439" y="2377440"/>
            <a:ext cx="16916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101828"/>
                </a:solidFill>
                <a:latin typeface="맑은 고딕"/>
                <a:ea typeface="맑은 고딕"/>
              </a:rPr>
              <a:t>배치·설계 마감</a:t>
            </a:r>
          </a:p>
        </p:txBody>
      </p:sp>
      <p:sp>
        <p:nvSpPr>
          <p:cNvPr id="22" name="Oval 21"/>
          <p:cNvSpPr/>
          <p:nvPr/>
        </p:nvSpPr>
        <p:spPr>
          <a:xfrm>
            <a:off x="4800600" y="2029968"/>
            <a:ext cx="237744" cy="237744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4389120" y="1508760"/>
            <a:ext cx="1051560" cy="365760"/>
          </a:xfrm>
          <a:prstGeom prst="round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389120" y="1508760"/>
            <a:ext cx="105156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D-25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114800" y="2377440"/>
            <a:ext cx="16916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101828"/>
                </a:solidFill>
                <a:latin typeface="맑은 고딕"/>
                <a:ea typeface="맑은 고딕"/>
              </a:rPr>
              <a:t>유틸리티 신청</a:t>
            </a:r>
          </a:p>
        </p:txBody>
      </p:sp>
      <p:sp>
        <p:nvSpPr>
          <p:cNvPr id="26" name="Oval 25"/>
          <p:cNvSpPr/>
          <p:nvPr/>
        </p:nvSpPr>
        <p:spPr>
          <a:xfrm>
            <a:off x="6537959" y="2029968"/>
            <a:ext cx="237744" cy="237744"/>
          </a:xfrm>
          <a:prstGeom prst="ellipse">
            <a:avLst/>
          </a:prstGeom>
          <a:solidFill>
            <a:srgbClr val="D92D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6126479" y="1508760"/>
            <a:ext cx="1051560" cy="365760"/>
          </a:xfrm>
          <a:prstGeom prst="roundRect">
            <a:avLst/>
          </a:prstGeom>
          <a:solidFill>
            <a:srgbClr val="D92D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126479" y="1508760"/>
            <a:ext cx="105156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D-7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852159" y="2377440"/>
            <a:ext cx="16916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101828"/>
                </a:solidFill>
                <a:latin typeface="맑은 고딕"/>
                <a:ea typeface="맑은 고딕"/>
              </a:rPr>
              <a:t>제출·검수</a:t>
            </a:r>
          </a:p>
        </p:txBody>
      </p:sp>
      <p:sp>
        <p:nvSpPr>
          <p:cNvPr id="30" name="Oval 29"/>
          <p:cNvSpPr/>
          <p:nvPr/>
        </p:nvSpPr>
        <p:spPr>
          <a:xfrm>
            <a:off x="502920" y="3172968"/>
            <a:ext cx="91440" cy="91440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722376" y="3108960"/>
            <a:ext cx="7095744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마일스톤 자동생성·역산 알림(F-020) · 신고서류 웹폼→HWP/PDF 7종(F-021)</a:t>
            </a:r>
          </a:p>
        </p:txBody>
      </p:sp>
      <p:sp>
        <p:nvSpPr>
          <p:cNvPr id="32" name="Oval 31"/>
          <p:cNvSpPr/>
          <p:nvPr/>
        </p:nvSpPr>
        <p:spPr>
          <a:xfrm>
            <a:off x="502920" y="3675888"/>
            <a:ext cx="91440" cy="91440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722376" y="3611880"/>
            <a:ext cx="7095744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서류 버전·전자결재 워크플로(F-023) · OCR 계약·납품서 자동등록(F-024·A-020)</a:t>
            </a:r>
          </a:p>
        </p:txBody>
      </p:sp>
      <p:sp>
        <p:nvSpPr>
          <p:cNvPr id="34" name="Oval 33"/>
          <p:cNvSpPr/>
          <p:nvPr/>
        </p:nvSpPr>
        <p:spPr>
          <a:xfrm>
            <a:off x="502920" y="4178808"/>
            <a:ext cx="91440" cy="91440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722376" y="4114800"/>
            <a:ext cx="7095744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AI 서류 검수(누락·불일치)(A-011) · 규정 자연어 챗봇(근거·인용)(A-012)</a:t>
            </a:r>
          </a:p>
        </p:txBody>
      </p:sp>
      <p:sp>
        <p:nvSpPr>
          <p:cNvPr id="36" name="Oval 35"/>
          <p:cNvSpPr/>
          <p:nvPr/>
        </p:nvSpPr>
        <p:spPr>
          <a:xfrm>
            <a:off x="502920" y="4681728"/>
            <a:ext cx="91440" cy="91440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722376" y="4617720"/>
            <a:ext cx="7095744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kxwp 제출 릴레이 — 웹폼→HWP/PDF까지 완결, 릴레이만 킨텍스 IT 협의 [협의: C2, R-3](F-022)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8229600" y="3063240"/>
            <a:ext cx="3456432" cy="26974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9" name="Picture 38" descr="SCR-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3535" y="3063240"/>
            <a:ext cx="3368560" cy="2697480"/>
          </a:xfrm>
          <a:prstGeom prst="rect">
            <a:avLst/>
          </a:prstGeom>
        </p:spPr>
      </p:pic>
      <p:sp>
        <p:nvSpPr>
          <p:cNvPr id="40" name="Rounded Rectangle 39"/>
          <p:cNvSpPr/>
          <p:nvPr/>
        </p:nvSpPr>
        <p:spPr>
          <a:xfrm>
            <a:off x="8339327" y="5431536"/>
            <a:ext cx="868680" cy="256032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8339327" y="5431536"/>
            <a:ext cx="86868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SCR-10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9281160" y="5422392"/>
            <a:ext cx="2267711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홀매니저 승인 큐 — 서류·전자결재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D-데이 역산 알림 + 웹폼→HWP/PDF + AI 검수 — 서류 리드타임·오류 절감.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Ⅲ. 기술·기능 · 기능(관람·등록)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7847380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사전등록→모바일 배지→현장 체크인→리드까지, 오프라인에서도 끊기지 않는다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124236" y="502920"/>
            <a:ext cx="1561795" cy="274320"/>
          </a:xfrm>
          <a:prstGeom prst="roundRect">
            <a:avLst/>
          </a:prstGeom>
          <a:solidFill>
            <a:srgbClr val="EEF0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124236" y="502920"/>
            <a:ext cx="1561795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REQ-F-037~044·A-018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1508760"/>
            <a:ext cx="2651760" cy="1828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502920" y="1508760"/>
            <a:ext cx="2651760" cy="73152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5" name="Picture 14" descr="document-rtm__0066B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2768" y="1737360"/>
            <a:ext cx="512064" cy="51206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94360" y="2377440"/>
            <a:ext cx="246887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1">
                <a:solidFill>
                  <a:srgbClr val="0066B3"/>
                </a:solidFill>
                <a:latin typeface="맑은 고딕"/>
                <a:ea typeface="맑은 고딕"/>
              </a:rPr>
              <a:t>사전등록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4360" y="2788920"/>
            <a:ext cx="2468879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유형별·중복검증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136392" y="1508760"/>
            <a:ext cx="182880" cy="18288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282696" y="1508760"/>
            <a:ext cx="2651760" cy="1828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3282696" y="1508760"/>
            <a:ext cx="2651760" cy="73152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1" name="Picture 20" descr="mobile__6D4A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2544" y="1737360"/>
            <a:ext cx="512064" cy="51206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3374136" y="2377440"/>
            <a:ext cx="246887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1">
                <a:solidFill>
                  <a:srgbClr val="6D4AFF"/>
                </a:solidFill>
                <a:latin typeface="맑은 고딕"/>
                <a:ea typeface="맑은 고딕"/>
              </a:rPr>
              <a:t>모바일 배지/QR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374136" y="2788920"/>
            <a:ext cx="2468879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발급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916168" y="1508760"/>
            <a:ext cx="182880" cy="18288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062472" y="1508760"/>
            <a:ext cx="2651760" cy="1828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6062472" y="1508760"/>
            <a:ext cx="2651760" cy="73152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7" name="Picture 26" descr="visitor-badge__0066B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2320" y="1737360"/>
            <a:ext cx="512064" cy="512064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6153912" y="2377440"/>
            <a:ext cx="246887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1">
                <a:solidFill>
                  <a:srgbClr val="0066B3"/>
                </a:solidFill>
                <a:latin typeface="맑은 고딕"/>
                <a:ea typeface="맑은 고딕"/>
              </a:rPr>
              <a:t>현장 체크인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153912" y="2788920"/>
            <a:ext cx="2468879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QR·즉석 인쇄·집계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695944" y="1508760"/>
            <a:ext cx="182880" cy="18288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842248" y="1508760"/>
            <a:ext cx="2651760" cy="1828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8842248" y="1508760"/>
            <a:ext cx="2651760" cy="73152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3" name="Picture 32" descr="dashboard-chart__6D4A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12096" y="1737360"/>
            <a:ext cx="512064" cy="512064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8933688" y="2377440"/>
            <a:ext cx="246887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1">
                <a:solidFill>
                  <a:srgbClr val="6D4AFF"/>
                </a:solidFill>
                <a:latin typeface="맑은 고딕"/>
                <a:ea typeface="맑은 고딕"/>
              </a:rPr>
              <a:t>리드 캡처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933688" y="2788920"/>
            <a:ext cx="2468879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AI 스코어링·분류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4389120" y="3520440"/>
            <a:ext cx="3383280" cy="402336"/>
          </a:xfrm>
          <a:prstGeom prst="roundRect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389120" y="3520440"/>
            <a:ext cx="338328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FFFFFF"/>
                </a:solidFill>
                <a:latin typeface="맑은 고딕"/>
                <a:ea typeface="맑은 고딕"/>
              </a:rPr>
              <a:t>오프라인 체크인 폴백 (REQ-F-040)</a:t>
            </a:r>
          </a:p>
        </p:txBody>
      </p:sp>
      <p:sp>
        <p:nvSpPr>
          <p:cNvPr id="38" name="Oval 37"/>
          <p:cNvSpPr/>
          <p:nvPr/>
        </p:nvSpPr>
        <p:spPr>
          <a:xfrm>
            <a:off x="502920" y="4224528"/>
            <a:ext cx="91440" cy="91440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722376" y="4160520"/>
            <a:ext cx="10753344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참가업체 리드캡처(F-041) · AI 리드 스코어링·분류(F-042·A-018) · 세그먼트 EDM(F-043)</a:t>
            </a:r>
          </a:p>
        </p:txBody>
      </p:sp>
      <p:sp>
        <p:nvSpPr>
          <p:cNvPr id="40" name="Oval 39"/>
          <p:cNvSpPr/>
          <p:nvPr/>
        </p:nvSpPr>
        <p:spPr>
          <a:xfrm>
            <a:off x="502920" y="4636008"/>
            <a:ext cx="91440" cy="91440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722376" y="4572000"/>
            <a:ext cx="10753344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티켓발권·AI폼빌더·스마트배지(선택, F-044)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등록→체크인→리드 여정 — 오프라인에서도 끊기지 않는 현장 폴백.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Ⅲ. 기술·기능 · 기능(비즈매칭·공개)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7697419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AI가 매칭을 추천하고, 다국어 공개사이트·마이크로사이트가 SEO로 관람객을 모은다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974275" y="502920"/>
            <a:ext cx="1711756" cy="274320"/>
          </a:xfrm>
          <a:prstGeom prst="roundRect">
            <a:avLst/>
          </a:prstGeom>
          <a:solidFill>
            <a:srgbClr val="EEF0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974275" y="502920"/>
            <a:ext cx="1711756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REQ-F-045~051·067~069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1463040"/>
            <a:ext cx="5532120" cy="2834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502920" y="1463040"/>
            <a:ext cx="5532120" cy="420624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02920" y="1463040"/>
            <a:ext cx="553212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비즈매칭·마케팅 (M11)</a:t>
            </a:r>
          </a:p>
        </p:txBody>
      </p:sp>
      <p:sp>
        <p:nvSpPr>
          <p:cNvPr id="16" name="Oval 15"/>
          <p:cNvSpPr/>
          <p:nvPr/>
        </p:nvSpPr>
        <p:spPr>
          <a:xfrm>
            <a:off x="704088" y="208483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86968" y="2029968"/>
            <a:ext cx="4983480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0">
                <a:solidFill>
                  <a:srgbClr val="101828"/>
                </a:solidFill>
                <a:latin typeface="맑은 고딕"/>
                <a:ea typeface="맑은 고딕"/>
              </a:rPr>
              <a:t>AI 비즈매칭 추천(F-045·A-018)</a:t>
            </a:r>
          </a:p>
        </p:txBody>
      </p:sp>
      <p:sp>
        <p:nvSpPr>
          <p:cNvPr id="18" name="Oval 17"/>
          <p:cNvSpPr/>
          <p:nvPr/>
        </p:nvSpPr>
        <p:spPr>
          <a:xfrm>
            <a:off x="704088" y="2560320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86968" y="2505456"/>
            <a:ext cx="4983480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0">
                <a:solidFill>
                  <a:srgbClr val="101828"/>
                </a:solidFill>
                <a:latin typeface="맑은 고딕"/>
                <a:ea typeface="맑은 고딕"/>
              </a:rPr>
              <a:t>미팅 슬롯·성과 리포트(F-046)</a:t>
            </a:r>
          </a:p>
        </p:txBody>
      </p:sp>
      <p:sp>
        <p:nvSpPr>
          <p:cNvPr id="20" name="Oval 19"/>
          <p:cNvSpPr/>
          <p:nvPr/>
        </p:nvSpPr>
        <p:spPr>
          <a:xfrm>
            <a:off x="704088" y="3035808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86968" y="2980944"/>
            <a:ext cx="4983480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0">
                <a:solidFill>
                  <a:srgbClr val="101828"/>
                </a:solidFill>
                <a:latin typeface="맑은 고딕"/>
                <a:ea typeface="맑은 고딕"/>
              </a:rPr>
              <a:t>이벤트 모바일앱·세션·채팅·설문(F-047)</a:t>
            </a:r>
          </a:p>
        </p:txBody>
      </p:sp>
      <p:sp>
        <p:nvSpPr>
          <p:cNvPr id="22" name="Oval 21"/>
          <p:cNvSpPr/>
          <p:nvPr/>
        </p:nvSpPr>
        <p:spPr>
          <a:xfrm>
            <a:off x="704088" y="3511296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86968" y="3456432"/>
            <a:ext cx="4983480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0">
                <a:solidFill>
                  <a:srgbClr val="101828"/>
                </a:solidFill>
                <a:latin typeface="맑은 고딕"/>
                <a:ea typeface="맑은 고딕"/>
              </a:rPr>
              <a:t>세그먼트 EDM·캠페인 자동화(F-050)·스폰서십(F-051)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172200" y="1463040"/>
            <a:ext cx="5513832" cy="2834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6172200" y="1463040"/>
            <a:ext cx="5513832" cy="420624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172200" y="1463040"/>
            <a:ext cx="5513832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CMS·공개사이트 (M12·M17)</a:t>
            </a:r>
          </a:p>
        </p:txBody>
      </p:sp>
      <p:sp>
        <p:nvSpPr>
          <p:cNvPr id="27" name="Oval 26"/>
          <p:cNvSpPr/>
          <p:nvPr/>
        </p:nvSpPr>
        <p:spPr>
          <a:xfrm>
            <a:off x="6373368" y="208483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556248" y="2029968"/>
            <a:ext cx="4965192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0">
                <a:solidFill>
                  <a:srgbClr val="101828"/>
                </a:solidFill>
                <a:latin typeface="맑은 고딕"/>
                <a:ea typeface="맑은 고딕"/>
              </a:rPr>
              <a:t>공개 홍보 사이트(SEO·다국어)(F-048)</a:t>
            </a:r>
          </a:p>
        </p:txBody>
      </p:sp>
      <p:sp>
        <p:nvSpPr>
          <p:cNvPr id="29" name="Oval 28"/>
          <p:cNvSpPr/>
          <p:nvPr/>
        </p:nvSpPr>
        <p:spPr>
          <a:xfrm>
            <a:off x="6373368" y="2560320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556248" y="2505456"/>
            <a:ext cx="4965192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0">
                <a:solidFill>
                  <a:srgbClr val="101828"/>
                </a:solidFill>
                <a:latin typeface="맑은 고딕"/>
                <a:ea typeface="맑은 고딕"/>
              </a:rPr>
              <a:t>공개 인터랙티브 플로어플랜(F-049)</a:t>
            </a:r>
          </a:p>
        </p:txBody>
      </p:sp>
      <p:sp>
        <p:nvSpPr>
          <p:cNvPr id="31" name="Oval 30"/>
          <p:cNvSpPr/>
          <p:nvPr/>
        </p:nvSpPr>
        <p:spPr>
          <a:xfrm>
            <a:off x="6373368" y="3035808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556248" y="2980944"/>
            <a:ext cx="4965192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0">
                <a:solidFill>
                  <a:srgbClr val="101828"/>
                </a:solidFill>
                <a:latin typeface="맑은 고딕"/>
                <a:ea typeface="맑은 고딕"/>
              </a:rPr>
              <a:t>CMS 게시 워크플로·버전(F-067)·마이크로사이트(F-068)</a:t>
            </a:r>
          </a:p>
        </p:txBody>
      </p:sp>
      <p:sp>
        <p:nvSpPr>
          <p:cNvPr id="33" name="Oval 32"/>
          <p:cNvSpPr/>
          <p:nvPr/>
        </p:nvSpPr>
        <p:spPr>
          <a:xfrm>
            <a:off x="6373368" y="3511296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556248" y="3456432"/>
            <a:ext cx="4965192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0">
                <a:solidFill>
                  <a:srgbClr val="101828"/>
                </a:solidFill>
                <a:latin typeface="맑은 고딕"/>
                <a:ea typeface="맑은 고딕"/>
              </a:rPr>
              <a:t>다국어 콘텐츠·hreflang(F-069) · AI 카피·번역(A-015)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502920" y="4572000"/>
            <a:ext cx="11183112" cy="566928"/>
          </a:xfrm>
          <a:prstGeom prst="roundRect">
            <a:avLst/>
          </a:prstGeom>
          <a:solidFill>
            <a:srgbClr val="1018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731520" y="4572000"/>
            <a:ext cx="10817352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맑은 고딕"/>
                <a:ea typeface="맑은 고딕"/>
              </a:rPr>
              <a:t>AI 매칭으로 성과를 높이고, 다국어 SEO 공개사이트로 관람객·바이어를 모은다.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공개사이트 + 마이크로사이트 + AI 매칭 — 참가·관람 유입 확대.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Ⅲ. 기술·기능 · 기능(정산·결제)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8297265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납부는 스케줄로, 결제는 PG로, 예치금은 실사용까지 투명하게 정산한다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574121" y="502920"/>
            <a:ext cx="1111910" cy="274320"/>
          </a:xfrm>
          <a:prstGeom prst="roundRect">
            <a:avLst/>
          </a:prstGeom>
          <a:solidFill>
            <a:srgbClr val="EEF0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574121" y="502920"/>
            <a:ext cx="111191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REQ-F-056~060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1554480"/>
            <a:ext cx="2651760" cy="1188720"/>
          </a:xfrm>
          <a:prstGeom prst="roundRect">
            <a:avLst/>
          </a:prstGeom>
          <a:solidFill>
            <a:srgbClr val="E1EFF9"/>
          </a:solidFill>
          <a:ln w="16510">
            <a:solidFill>
              <a:srgbClr val="0066B3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94360" y="1554480"/>
            <a:ext cx="2468880" cy="11887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101828"/>
                </a:solidFill>
                <a:latin typeface="맑은 고딕"/>
                <a:ea typeface="맑은 고딕"/>
              </a:rPr>
              <a:t>납부 스케줄
자동생성·알림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108960" y="1554480"/>
            <a:ext cx="219456" cy="11887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355848" y="1554480"/>
            <a:ext cx="2651760" cy="1188720"/>
          </a:xfrm>
          <a:prstGeom prst="roundRect">
            <a:avLst/>
          </a:prstGeom>
          <a:solidFill>
            <a:srgbClr val="ECE8FF"/>
          </a:solidFill>
          <a:ln w="16510">
            <a:solidFill>
              <a:srgbClr val="6D4AFF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447288" y="1554480"/>
            <a:ext cx="2468880" cy="11887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101828"/>
                </a:solidFill>
                <a:latin typeface="맑은 고딕"/>
                <a:ea typeface="맑은 고딕"/>
              </a:rPr>
              <a:t>PG 결제
유틸리티·부대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61888" y="1554480"/>
            <a:ext cx="219456" cy="11887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208776" y="1554480"/>
            <a:ext cx="2651760" cy="1188720"/>
          </a:xfrm>
          <a:prstGeom prst="roundRect">
            <a:avLst/>
          </a:prstGeom>
          <a:solidFill>
            <a:srgbClr val="E1F3F1"/>
          </a:solidFill>
          <a:ln w="16510">
            <a:solidFill>
              <a:srgbClr val="0E9384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00216" y="1554480"/>
            <a:ext cx="2468880" cy="11887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101828"/>
                </a:solidFill>
                <a:latin typeface="맑은 고딕"/>
                <a:ea typeface="맑은 고딕"/>
              </a:rPr>
              <a:t>예치금
실사용 정산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14815" y="1554480"/>
            <a:ext cx="219456" cy="11887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9061704" y="1554480"/>
            <a:ext cx="2651760" cy="1188720"/>
          </a:xfrm>
          <a:prstGeom prst="roundRect">
            <a:avLst/>
          </a:prstGeom>
          <a:solidFill>
            <a:srgbClr val="E1EFF9"/>
          </a:solidFill>
          <a:ln w="16510">
            <a:solidFill>
              <a:srgbClr val="0066B3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9153144" y="1554480"/>
            <a:ext cx="2468880" cy="11887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101828"/>
                </a:solidFill>
                <a:latin typeface="맑은 고딕"/>
                <a:ea typeface="맑은 고딕"/>
              </a:rPr>
              <a:t>세금계산서
수수료 정산</a:t>
            </a:r>
          </a:p>
        </p:txBody>
      </p:sp>
      <p:sp>
        <p:nvSpPr>
          <p:cNvPr id="24" name="Oval 23"/>
          <p:cNvSpPr/>
          <p:nvPr/>
        </p:nvSpPr>
        <p:spPr>
          <a:xfrm>
            <a:off x="502920" y="3172968"/>
            <a:ext cx="91440" cy="91440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22376" y="3108960"/>
            <a:ext cx="1075334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납부 스케줄 자동생성·알림(F-056) · 유틸리티·부대 PG 결제(F-057)</a:t>
            </a:r>
          </a:p>
        </p:txBody>
      </p:sp>
      <p:sp>
        <p:nvSpPr>
          <p:cNvPr id="26" name="Oval 25"/>
          <p:cNvSpPr/>
          <p:nvPr/>
        </p:nvSpPr>
        <p:spPr>
          <a:xfrm>
            <a:off x="502920" y="3630168"/>
            <a:ext cx="91440" cy="91440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22376" y="3566160"/>
            <a:ext cx="1075334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예치금 실사용 정산 투명화(F-058) · 세금계산서·옥션 수수료 정산(F-059)</a:t>
            </a:r>
          </a:p>
        </p:txBody>
      </p:sp>
      <p:sp>
        <p:nvSpPr>
          <p:cNvPr id="28" name="Oval 27"/>
          <p:cNvSpPr/>
          <p:nvPr/>
        </p:nvSpPr>
        <p:spPr>
          <a:xfrm>
            <a:off x="502920" y="4087368"/>
            <a:ext cx="91440" cy="91440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22376" y="4023360"/>
            <a:ext cx="1075334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환불·취소 규정 자동(선택, F-060)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502920" y="4663440"/>
            <a:ext cx="11183112" cy="566928"/>
          </a:xfrm>
          <a:prstGeom prst="roundRect">
            <a:avLst/>
          </a:prstGeom>
          <a:solidFill>
            <a:srgbClr val="1018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731520" y="4663440"/>
            <a:ext cx="10817352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맑은 고딕"/>
                <a:ea typeface="맑은 고딕"/>
              </a:rPr>
              <a:t>예치금은 실사용까지 투명 정산 — PG 결제·세금계산서·옥션 수수료를 한 흐름에.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정산 흐름 — 납부→결제→예치금 정산→세금계산서.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Ⅲ. 기술·기능 · 기능(경영분석 BI)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8297265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가동률·매출구성·행사별 P&amp;L·㎡당 수익을 운영사 관점 한 화면에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574121" y="502920"/>
            <a:ext cx="1111910" cy="274320"/>
          </a:xfrm>
          <a:prstGeom prst="roundRect">
            <a:avLst/>
          </a:prstGeom>
          <a:solidFill>
            <a:srgbClr val="EEF0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574121" y="502920"/>
            <a:ext cx="111191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REQ-F-061~063</a:t>
            </a:r>
          </a:p>
        </p:txBody>
      </p:sp>
      <p:sp>
        <p:nvSpPr>
          <p:cNvPr id="13" name="Oval 12"/>
          <p:cNvSpPr/>
          <p:nvPr/>
        </p:nvSpPr>
        <p:spPr>
          <a:xfrm>
            <a:off x="502920" y="1527048"/>
            <a:ext cx="91440" cy="91440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22376" y="1463040"/>
            <a:ext cx="6089904" cy="53035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홀·기간별 가동률 대시보드(REQ-F-061)</a:t>
            </a:r>
          </a:p>
        </p:txBody>
      </p:sp>
      <p:sp>
        <p:nvSpPr>
          <p:cNvPr id="15" name="Oval 14"/>
          <p:cNvSpPr/>
          <p:nvPr/>
        </p:nvSpPr>
        <p:spPr>
          <a:xfrm>
            <a:off x="502920" y="2057400"/>
            <a:ext cx="91440" cy="91440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22376" y="1993392"/>
            <a:ext cx="6089904" cy="53035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매출 구성·행사별 P&amp;L(REQ-F-062)</a:t>
            </a:r>
          </a:p>
        </p:txBody>
      </p:sp>
      <p:sp>
        <p:nvSpPr>
          <p:cNvPr id="17" name="Oval 16"/>
          <p:cNvSpPr/>
          <p:nvPr/>
        </p:nvSpPr>
        <p:spPr>
          <a:xfrm>
            <a:off x="502920" y="2587751"/>
            <a:ext cx="91440" cy="91440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22376" y="2523744"/>
            <a:ext cx="6089904" cy="53035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전시장 ROI·RevPAD·㎡당 수익(REQ-F-063)</a:t>
            </a:r>
          </a:p>
        </p:txBody>
      </p:sp>
      <p:sp>
        <p:nvSpPr>
          <p:cNvPr id="19" name="Oval 18"/>
          <p:cNvSpPr/>
          <p:nvPr/>
        </p:nvSpPr>
        <p:spPr>
          <a:xfrm>
            <a:off x="502920" y="3118103"/>
            <a:ext cx="91440" cy="91440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22376" y="3054096"/>
            <a:ext cx="6089904" cy="53035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BI 집계·조회는 읽기복제 오프로드(운영 프라이머리 보호)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040880" y="1463040"/>
            <a:ext cx="4645152" cy="33832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2" name="Picture 21" descr="SCR-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0968" y="1463040"/>
            <a:ext cx="4224974" cy="3383280"/>
          </a:xfrm>
          <a:prstGeom prst="rect">
            <a:avLst/>
          </a:prstGeom>
        </p:spPr>
      </p:pic>
      <p:sp>
        <p:nvSpPr>
          <p:cNvPr id="23" name="Rounded Rectangle 22"/>
          <p:cNvSpPr/>
          <p:nvPr/>
        </p:nvSpPr>
        <p:spPr>
          <a:xfrm>
            <a:off x="7150608" y="4517136"/>
            <a:ext cx="868680" cy="256032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150608" y="4517136"/>
            <a:ext cx="86868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SCR-13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092440" y="4507992"/>
            <a:ext cx="3456432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경영분석 대시보드 — 가동률·매출·P&amp;L·RevPAD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운영사 관점 한 화면 — Recharts 대시보드, 읽기복제로 운영 부하 격리.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Ⅲ. 기술·기능 · 기능(경영분석 BI)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7547457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리텐션·LTV·참가사 ROI를 권한 격리로, AI가 수요를 예측하고 KPI를 브리핑한다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824313" y="502920"/>
            <a:ext cx="1861718" cy="274320"/>
          </a:xfrm>
          <a:prstGeom prst="roundRect">
            <a:avLst/>
          </a:prstGeom>
          <a:solidFill>
            <a:srgbClr val="EEF0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824313" y="502920"/>
            <a:ext cx="1861718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REQ-F-064~066·A-013·014</a:t>
            </a:r>
          </a:p>
        </p:txBody>
      </p:sp>
      <p:sp>
        <p:nvSpPr>
          <p:cNvPr id="13" name="Oval 12"/>
          <p:cNvSpPr/>
          <p:nvPr/>
        </p:nvSpPr>
        <p:spPr>
          <a:xfrm>
            <a:off x="502920" y="1527048"/>
            <a:ext cx="91440" cy="91440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22376" y="1463040"/>
            <a:ext cx="6181344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참가사 리텐션·LTV 코호트(REQ-F-064)</a:t>
            </a:r>
          </a:p>
        </p:txBody>
      </p:sp>
      <p:sp>
        <p:nvSpPr>
          <p:cNvPr id="15" name="Oval 14"/>
          <p:cNvSpPr/>
          <p:nvPr/>
        </p:nvSpPr>
        <p:spPr>
          <a:xfrm>
            <a:off x="502920" y="2029968"/>
            <a:ext cx="91440" cy="91440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22376" y="1965960"/>
            <a:ext cx="6181344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참가업체 관점 ROI — 권한 격리(자사 데이터만)(REQ-F-065)</a:t>
            </a:r>
          </a:p>
        </p:txBody>
      </p:sp>
      <p:sp>
        <p:nvSpPr>
          <p:cNvPr id="17" name="Oval 16"/>
          <p:cNvSpPr/>
          <p:nvPr/>
        </p:nvSpPr>
        <p:spPr>
          <a:xfrm>
            <a:off x="502920" y="2532888"/>
            <a:ext cx="91440" cy="91440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22376" y="2468880"/>
            <a:ext cx="6181344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경영진 KPI 대시보드·드릴다운(REQ-F-066)</a:t>
            </a:r>
          </a:p>
        </p:txBody>
      </p:sp>
      <p:sp>
        <p:nvSpPr>
          <p:cNvPr id="19" name="Oval 18"/>
          <p:cNvSpPr/>
          <p:nvPr/>
        </p:nvSpPr>
        <p:spPr>
          <a:xfrm>
            <a:off x="502920" y="3035808"/>
            <a:ext cx="91440" cy="91440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22376" y="2971800"/>
            <a:ext cx="6181344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AI 수요예측·수율/동적가격(REQ-A-013)</a:t>
            </a:r>
          </a:p>
        </p:txBody>
      </p:sp>
      <p:sp>
        <p:nvSpPr>
          <p:cNvPr id="21" name="Oval 20"/>
          <p:cNvSpPr/>
          <p:nvPr/>
        </p:nvSpPr>
        <p:spPr>
          <a:xfrm>
            <a:off x="502920" y="3538728"/>
            <a:ext cx="91440" cy="91440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22376" y="3474720"/>
            <a:ext cx="6181344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AI KPI 브리핑·자연어 조회 Text-to-SQL(REQ-A-014)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7178040" y="1463040"/>
            <a:ext cx="4507992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7178040" y="1463040"/>
            <a:ext cx="4507992" cy="420624"/>
          </a:xfrm>
          <a:prstGeom prst="roundRect">
            <a:avLst/>
          </a:prstGeom>
          <a:solidFill>
            <a:srgbClr val="0E938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178040" y="1463040"/>
            <a:ext cx="4507992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데이터 거버넌스</a:t>
            </a:r>
          </a:p>
        </p:txBody>
      </p:sp>
      <p:sp>
        <p:nvSpPr>
          <p:cNvPr id="26" name="Oval 25"/>
          <p:cNvSpPr/>
          <p:nvPr/>
        </p:nvSpPr>
        <p:spPr>
          <a:xfrm>
            <a:off x="7379208" y="2084832"/>
            <a:ext cx="82296" cy="82296"/>
          </a:xfrm>
          <a:prstGeom prst="ellipse">
            <a:avLst/>
          </a:prstGeom>
          <a:solidFill>
            <a:srgbClr val="0E938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562088" y="2029968"/>
            <a:ext cx="3959352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BI 마트는 개인 식별자 비반입(집계만)</a:t>
            </a:r>
          </a:p>
        </p:txBody>
      </p:sp>
      <p:sp>
        <p:nvSpPr>
          <p:cNvPr id="28" name="Oval 27"/>
          <p:cNvSpPr/>
          <p:nvPr/>
        </p:nvSpPr>
        <p:spPr>
          <a:xfrm>
            <a:off x="7379208" y="2633472"/>
            <a:ext cx="82296" cy="82296"/>
          </a:xfrm>
          <a:prstGeom prst="ellipse">
            <a:avLst/>
          </a:prstGeom>
          <a:solidFill>
            <a:srgbClr val="0E938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562088" y="2578608"/>
            <a:ext cx="3959352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참가업체는 자사 데이터만(격리)</a:t>
            </a:r>
          </a:p>
        </p:txBody>
      </p:sp>
      <p:sp>
        <p:nvSpPr>
          <p:cNvPr id="30" name="Oval 29"/>
          <p:cNvSpPr/>
          <p:nvPr/>
        </p:nvSpPr>
        <p:spPr>
          <a:xfrm>
            <a:off x="7379208" y="3182112"/>
            <a:ext cx="82296" cy="82296"/>
          </a:xfrm>
          <a:prstGeom prst="ellipse">
            <a:avLst/>
          </a:prstGeom>
          <a:solidFill>
            <a:srgbClr val="0E938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7562088" y="3127248"/>
            <a:ext cx="3959352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AI 인사이트는 근거·인용 병기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KPI 드릴다운 + AI 인사이트 — 권한 격리와 개인정보 비반입 원칙 준수.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Ⅲ. 기술·기능 · 기능(현장운영·물류)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7697419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반입/반출 슬롯·통행증 QR·wayfinding·이상탐지 — 선택 기능은 시설 협의 전제로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974275" y="502920"/>
            <a:ext cx="1711756" cy="274320"/>
          </a:xfrm>
          <a:prstGeom prst="roundRect">
            <a:avLst/>
          </a:prstGeom>
          <a:solidFill>
            <a:srgbClr val="EEF0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974275" y="502920"/>
            <a:ext cx="1711756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REQ-F-033~036·052~055</a:t>
            </a:r>
          </a:p>
        </p:txBody>
      </p:sp>
      <p:sp>
        <p:nvSpPr>
          <p:cNvPr id="13" name="Oval 12"/>
          <p:cNvSpPr/>
          <p:nvPr/>
        </p:nvSpPr>
        <p:spPr>
          <a:xfrm>
            <a:off x="502920" y="1527048"/>
            <a:ext cx="91440" cy="91440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22376" y="1463040"/>
            <a:ext cx="6089904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반입/반출 슬롯 예약·통행증 QR·중량물 우선(F-033·034)</a:t>
            </a:r>
          </a:p>
        </p:txBody>
      </p:sp>
      <p:sp>
        <p:nvSpPr>
          <p:cNvPr id="15" name="Oval 14"/>
          <p:cNvSpPr/>
          <p:nvPr/>
        </p:nvSpPr>
        <p:spPr>
          <a:xfrm>
            <a:off x="502920" y="2029968"/>
            <a:ext cx="91440" cy="91440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22376" y="1965960"/>
            <a:ext cx="6089904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지게차·부대장비 렌탈·철거 대기열 시뮬(F-035·036)</a:t>
            </a:r>
          </a:p>
        </p:txBody>
      </p:sp>
      <p:sp>
        <p:nvSpPr>
          <p:cNvPr id="17" name="Oval 16"/>
          <p:cNvSpPr/>
          <p:nvPr/>
        </p:nvSpPr>
        <p:spPr>
          <a:xfrm>
            <a:off x="502920" y="2532888"/>
            <a:ext cx="91440" cy="91440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22376" y="2468880"/>
            <a:ext cx="6089904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실내 wayfinding·POI·경로(F-052)</a:t>
            </a:r>
          </a:p>
        </p:txBody>
      </p:sp>
      <p:sp>
        <p:nvSpPr>
          <p:cNvPr id="19" name="Oval 18"/>
          <p:cNvSpPr/>
          <p:nvPr/>
        </p:nvSpPr>
        <p:spPr>
          <a:xfrm>
            <a:off x="502920" y="3035808"/>
            <a:ext cx="91440" cy="91440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22376" y="2971800"/>
            <a:ext cx="6089904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혼잡 모니터·예측·전력부하·주차(F-053·054·A-019)</a:t>
            </a:r>
          </a:p>
        </p:txBody>
      </p:sp>
      <p:sp>
        <p:nvSpPr>
          <p:cNvPr id="21" name="Oval 20"/>
          <p:cNvSpPr/>
          <p:nvPr/>
        </p:nvSpPr>
        <p:spPr>
          <a:xfrm>
            <a:off x="502920" y="3538728"/>
            <a:ext cx="91440" cy="91440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22376" y="3474720"/>
            <a:ext cx="6089904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안전 위반·이상탐지(F-055·A-019) · 사이니지 배포(F-070)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7040880" y="1463040"/>
            <a:ext cx="4645152" cy="2743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4" name="Picture 23" descr="SCR-1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0628" y="1463040"/>
            <a:ext cx="3425654" cy="2743200"/>
          </a:xfrm>
          <a:prstGeom prst="rect">
            <a:avLst/>
          </a:prstGeom>
        </p:spPr>
      </p:pic>
      <p:sp>
        <p:nvSpPr>
          <p:cNvPr id="25" name="Rounded Rectangle 24"/>
          <p:cNvSpPr/>
          <p:nvPr/>
        </p:nvSpPr>
        <p:spPr>
          <a:xfrm>
            <a:off x="7150608" y="3877055"/>
            <a:ext cx="868680" cy="256032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150608" y="3877055"/>
            <a:ext cx="86868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SCR-14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092440" y="3867911"/>
            <a:ext cx="3456432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홀 현장운영 대시보드 — 혼잡·전력·안전·물류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7040880" y="4343400"/>
            <a:ext cx="4645152" cy="777240"/>
          </a:xfrm>
          <a:prstGeom prst="roundRect">
            <a:avLst/>
          </a:prstGeom>
          <a:solidFill>
            <a:srgbClr val="FFF6E8"/>
          </a:solidFill>
          <a:ln w="12700">
            <a:solidFill>
              <a:srgbClr val="E08A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78040" y="4343400"/>
            <a:ext cx="4389120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1">
                <a:solidFill>
                  <a:srgbClr val="E08A00"/>
                </a:solidFill>
                <a:latin typeface="맑은 고딕"/>
                <a:ea typeface="맑은 고딕"/>
              </a:rPr>
              <a:t>[협의] wayfinding 비콘·IoT·사이니지 HW는 킨텍스 시설 인프라 협의 전제(C7, R-7). 미협의 시에도 코어 가치(WT-1~4)는 HW 독립.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현장 운영 상황판 — 선택 기능(비콘·IoT·사이니지)은 시설 협의 전제, 코어는 HW 독립.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Ⅲ. 기술·기능 · 시스템 장비구성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8147304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확정 스택으로 이미 기동 중 — 도상이 아니라 동작하는 아키텍처다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424159" y="502920"/>
            <a:ext cx="1261872" cy="274320"/>
          </a:xfrm>
          <a:prstGeom prst="roundRect">
            <a:avLst/>
          </a:prstGeom>
          <a:solidFill>
            <a:srgbClr val="EEF0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424159" y="502920"/>
            <a:ext cx="1261872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REQ-A-016·F-081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1325880"/>
            <a:ext cx="9692640" cy="457200"/>
          </a:xfrm>
          <a:prstGeom prst="roundRect">
            <a:avLst/>
          </a:prstGeom>
          <a:solidFill>
            <a:srgbClr val="E1EFF9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502920" y="1325880"/>
            <a:ext cx="1325880" cy="45720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02920" y="1325880"/>
            <a:ext cx="13258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엣지/DMZ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965960" y="1371600"/>
            <a:ext cx="3931920" cy="36576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2002536" y="1371600"/>
            <a:ext cx="385876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88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101828"/>
                </a:solidFill>
                <a:latin typeface="맑은 고딕"/>
                <a:ea typeface="맑은 고딕"/>
              </a:rPr>
              <a:t>CDN·정적캐시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989320" y="1371600"/>
            <a:ext cx="4114800" cy="36576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025896" y="1371600"/>
            <a:ext cx="404164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88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101828"/>
                </a:solidFill>
                <a:latin typeface="맑은 고딕"/>
                <a:ea typeface="맑은 고딕"/>
              </a:rPr>
              <a:t>WAF/Reverse Proxy(nginx)·TLS·레이트리밋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02920" y="1847088"/>
            <a:ext cx="9692640" cy="457200"/>
          </a:xfrm>
          <a:prstGeom prst="roundRect">
            <a:avLst/>
          </a:prstGeom>
          <a:solidFill>
            <a:srgbClr val="E1EFF9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502920" y="1847088"/>
            <a:ext cx="1325880" cy="45720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02920" y="1847088"/>
            <a:ext cx="13258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역할별
프론트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1965960" y="1892807"/>
            <a:ext cx="1298448" cy="36576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2002536" y="1892807"/>
            <a:ext cx="1225295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88000"/>
              </a:lnSpc>
              <a:spcBef>
                <a:spcPts val="0"/>
              </a:spcBef>
              <a:spcAft>
                <a:spcPts val="200"/>
              </a:spcAft>
            </a:pPr>
            <a:r>
              <a:rPr sz="760" b="1">
                <a:solidFill>
                  <a:srgbClr val="101828"/>
                </a:solidFill>
                <a:latin typeface="맑은 고딕"/>
                <a:ea typeface="맑은 고딕"/>
              </a:rPr>
              <a:t>organizer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3337560" y="1892807"/>
            <a:ext cx="1298448" cy="36576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3374136" y="1892807"/>
            <a:ext cx="1225295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88000"/>
              </a:lnSpc>
              <a:spcBef>
                <a:spcPts val="0"/>
              </a:spcBef>
              <a:spcAft>
                <a:spcPts val="200"/>
              </a:spcAft>
            </a:pPr>
            <a:r>
              <a:rPr sz="760" b="1">
                <a:solidFill>
                  <a:srgbClr val="101828"/>
                </a:solidFill>
                <a:latin typeface="맑은 고딕"/>
                <a:ea typeface="맑은 고딕"/>
              </a:rPr>
              <a:t>exhibitor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4709160" y="1892807"/>
            <a:ext cx="1298448" cy="36576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745736" y="1892807"/>
            <a:ext cx="1225295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88000"/>
              </a:lnSpc>
              <a:spcBef>
                <a:spcPts val="0"/>
              </a:spcBef>
              <a:spcAft>
                <a:spcPts val="200"/>
              </a:spcAft>
            </a:pPr>
            <a:r>
              <a:rPr sz="760" b="1">
                <a:solidFill>
                  <a:srgbClr val="101828"/>
                </a:solidFill>
                <a:latin typeface="맑은 고딕"/>
                <a:ea typeface="맑은 고딕"/>
              </a:rPr>
              <a:t>contractor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080760" y="1892807"/>
            <a:ext cx="1298448" cy="36576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117336" y="1892807"/>
            <a:ext cx="1225295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88000"/>
              </a:lnSpc>
              <a:spcBef>
                <a:spcPts val="0"/>
              </a:spcBef>
              <a:spcAft>
                <a:spcPts val="200"/>
              </a:spcAft>
            </a:pPr>
            <a:r>
              <a:rPr sz="760" b="1">
                <a:solidFill>
                  <a:srgbClr val="101828"/>
                </a:solidFill>
                <a:latin typeface="맑은 고딕"/>
                <a:ea typeface="맑은 고딕"/>
              </a:rPr>
              <a:t>ops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7452360" y="1892807"/>
            <a:ext cx="1298448" cy="36576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98A2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488936" y="1892807"/>
            <a:ext cx="1225295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88000"/>
              </a:lnSpc>
              <a:spcBef>
                <a:spcPts val="0"/>
              </a:spcBef>
              <a:spcAft>
                <a:spcPts val="200"/>
              </a:spcAft>
            </a:pPr>
            <a:r>
              <a:rPr sz="760" b="1">
                <a:solidFill>
                  <a:srgbClr val="667085"/>
                </a:solidFill>
                <a:latin typeface="맑은 고딕"/>
                <a:ea typeface="맑은 고딕"/>
              </a:rPr>
              <a:t>admin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8823960" y="1892807"/>
            <a:ext cx="1298448" cy="36576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8860536" y="1892807"/>
            <a:ext cx="1225295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88000"/>
              </a:lnSpc>
              <a:spcBef>
                <a:spcPts val="0"/>
              </a:spcBef>
              <a:spcAft>
                <a:spcPts val="200"/>
              </a:spcAft>
            </a:pPr>
            <a:r>
              <a:rPr sz="760" b="1">
                <a:solidFill>
                  <a:srgbClr val="101828"/>
                </a:solidFill>
                <a:latin typeface="맑은 고딕"/>
                <a:ea typeface="맑은 고딕"/>
              </a:rPr>
              <a:t>public/visitor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502920" y="2368296"/>
            <a:ext cx="9692640" cy="420624"/>
          </a:xfrm>
          <a:prstGeom prst="roundRect">
            <a:avLst/>
          </a:prstGeom>
          <a:solidFill>
            <a:srgbClr val="0066B3"/>
          </a:solidFill>
          <a:ln w="12700">
            <a:solidFill>
              <a:srgbClr val="00447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>
            <a:off x="502920" y="2368296"/>
            <a:ext cx="1325880" cy="420624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502920" y="2368296"/>
            <a:ext cx="132588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SSO·RBAC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1965960" y="2395728"/>
            <a:ext cx="8138160" cy="365760"/>
          </a:xfrm>
          <a:prstGeom prst="roundRect">
            <a:avLst/>
          </a:prstGeom>
          <a:solidFill>
            <a:srgbClr val="E1EFF9"/>
          </a:solidFill>
          <a:ln w="1016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2002536" y="2395728"/>
            <a:ext cx="806500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88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447A"/>
                </a:solidFill>
                <a:latin typeface="맑은 고딕"/>
                <a:ea typeface="맑은 고딕"/>
              </a:rPr>
              <a:t>JWT SSO + TOTP 2FA · 이중 RBAC(플랫폼/행사)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502920" y="2862072"/>
            <a:ext cx="9692640" cy="78638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ounded Rectangle 40"/>
          <p:cNvSpPr/>
          <p:nvPr/>
        </p:nvSpPr>
        <p:spPr>
          <a:xfrm>
            <a:off x="502920" y="2862072"/>
            <a:ext cx="1325880" cy="786384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502920" y="2862072"/>
            <a:ext cx="1325880" cy="7863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공유
백엔드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1965960" y="2926080"/>
            <a:ext cx="8138160" cy="310896"/>
          </a:xfrm>
          <a:prstGeom prst="roundRect">
            <a:avLst/>
          </a:prstGeom>
          <a:solidFill>
            <a:srgbClr val="E1EFF9"/>
          </a:solidFill>
          <a:ln w="1016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2002536" y="2926080"/>
            <a:ext cx="8065008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88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447A"/>
                </a:solidFill>
                <a:latin typeface="맑은 고딕"/>
                <a:ea typeface="맑은 고딕"/>
              </a:rPr>
              <a:t>REST + WebSocket / STOMP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1965960" y="3273552"/>
            <a:ext cx="1298448" cy="329184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2002536" y="3273552"/>
            <a:ext cx="1225295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88000"/>
              </a:lnSpc>
              <a:spcBef>
                <a:spcPts val="0"/>
              </a:spcBef>
              <a:spcAft>
                <a:spcPts val="200"/>
              </a:spcAft>
            </a:pPr>
            <a:r>
              <a:rPr sz="740" b="1">
                <a:solidFill>
                  <a:srgbClr val="101828"/>
                </a:solidFill>
                <a:latin typeface="맑은 고딕"/>
                <a:ea typeface="맑은 고딕"/>
              </a:rPr>
              <a:t>룰엔진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3328415" y="3273552"/>
            <a:ext cx="1298448" cy="329184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3364991" y="3273552"/>
            <a:ext cx="1225295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88000"/>
              </a:lnSpc>
              <a:spcBef>
                <a:spcPts val="0"/>
              </a:spcBef>
              <a:spcAft>
                <a:spcPts val="200"/>
              </a:spcAft>
            </a:pPr>
            <a:r>
              <a:rPr sz="740" b="1">
                <a:solidFill>
                  <a:srgbClr val="101828"/>
                </a:solidFill>
                <a:latin typeface="맑은 고딕"/>
                <a:ea typeface="맑은 고딕"/>
              </a:rPr>
              <a:t>배치·배선·PostGIS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4690872" y="3273552"/>
            <a:ext cx="1298448" cy="329184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4727448" y="3273552"/>
            <a:ext cx="1225295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88000"/>
              </a:lnSpc>
              <a:spcBef>
                <a:spcPts val="0"/>
              </a:spcBef>
              <a:spcAft>
                <a:spcPts val="200"/>
              </a:spcAft>
            </a:pPr>
            <a:r>
              <a:rPr sz="740" b="1">
                <a:solidFill>
                  <a:srgbClr val="101828"/>
                </a:solidFill>
                <a:latin typeface="맑은 고딕"/>
                <a:ea typeface="맑은 고딕"/>
              </a:rPr>
              <a:t>옥션 M15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6053327" y="3273552"/>
            <a:ext cx="1298448" cy="329184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6089903" y="3273552"/>
            <a:ext cx="1225295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88000"/>
              </a:lnSpc>
              <a:spcBef>
                <a:spcPts val="0"/>
              </a:spcBef>
              <a:spcAft>
                <a:spcPts val="200"/>
              </a:spcAft>
            </a:pPr>
            <a:r>
              <a:rPr sz="740" b="1">
                <a:solidFill>
                  <a:srgbClr val="101828"/>
                </a:solidFill>
                <a:latin typeface="맑은 고딕"/>
                <a:ea typeface="맑은 고딕"/>
              </a:rPr>
              <a:t>BI M16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7415783" y="3273552"/>
            <a:ext cx="1298448" cy="329184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7452359" y="3273552"/>
            <a:ext cx="1225295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88000"/>
              </a:lnSpc>
              <a:spcBef>
                <a:spcPts val="0"/>
              </a:spcBef>
              <a:spcAft>
                <a:spcPts val="200"/>
              </a:spcAft>
            </a:pPr>
            <a:r>
              <a:rPr sz="740" b="1">
                <a:solidFill>
                  <a:srgbClr val="101828"/>
                </a:solidFill>
                <a:latin typeface="맑은 고딕"/>
                <a:ea typeface="맑은 고딕"/>
              </a:rPr>
              <a:t>CMS M17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8778240" y="3273552"/>
            <a:ext cx="1298448" cy="329184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8814815" y="3273552"/>
            <a:ext cx="1225295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88000"/>
              </a:lnSpc>
              <a:spcBef>
                <a:spcPts val="0"/>
              </a:spcBef>
              <a:spcAft>
                <a:spcPts val="200"/>
              </a:spcAft>
            </a:pPr>
            <a:r>
              <a:rPr sz="740" b="1">
                <a:solidFill>
                  <a:srgbClr val="101828"/>
                </a:solidFill>
                <a:latin typeface="맑은 고딕"/>
                <a:ea typeface="맑은 고딕"/>
              </a:rPr>
              <a:t>공개 API(RO)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502920" y="3721608"/>
            <a:ext cx="9692640" cy="457200"/>
          </a:xfrm>
          <a:prstGeom prst="roundRect">
            <a:avLst/>
          </a:prstGeom>
          <a:solidFill>
            <a:srgbClr val="ECE8FF"/>
          </a:solidFill>
          <a:ln w="1270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Rounded Rectangle 57"/>
          <p:cNvSpPr/>
          <p:nvPr/>
        </p:nvSpPr>
        <p:spPr>
          <a:xfrm>
            <a:off x="502920" y="3721608"/>
            <a:ext cx="1325880" cy="45720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502920" y="3721608"/>
            <a:ext cx="13258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비동기</a:t>
            </a:r>
          </a:p>
        </p:txBody>
      </p:sp>
      <p:sp>
        <p:nvSpPr>
          <p:cNvPr id="60" name="Rounded Rectangle 59"/>
          <p:cNvSpPr/>
          <p:nvPr/>
        </p:nvSpPr>
        <p:spPr>
          <a:xfrm>
            <a:off x="1965960" y="3767328"/>
            <a:ext cx="2743200" cy="36576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2002536" y="3767328"/>
            <a:ext cx="267004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88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101828"/>
                </a:solidFill>
                <a:latin typeface="맑은 고딕"/>
                <a:ea typeface="맑은 고딕"/>
              </a:rPr>
              <a:t>Redis 큐·순위·타이머·쿼터</a:t>
            </a:r>
          </a:p>
        </p:txBody>
      </p:sp>
      <p:sp>
        <p:nvSpPr>
          <p:cNvPr id="62" name="Rounded Rectangle 61"/>
          <p:cNvSpPr/>
          <p:nvPr/>
        </p:nvSpPr>
        <p:spPr>
          <a:xfrm>
            <a:off x="4846320" y="3767328"/>
            <a:ext cx="2651760" cy="365760"/>
          </a:xfrm>
          <a:prstGeom prst="roundRect">
            <a:avLst/>
          </a:prstGeom>
          <a:solidFill>
            <a:srgbClr val="ECE8FF"/>
          </a:solidFill>
          <a:ln w="1016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TextBox 62"/>
          <p:cNvSpPr txBox="1"/>
          <p:nvPr/>
        </p:nvSpPr>
        <p:spPr>
          <a:xfrm>
            <a:off x="4882896" y="3767328"/>
            <a:ext cx="257860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88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6D4AFF"/>
                </a:solidFill>
                <a:latin typeface="맑은 고딕"/>
                <a:ea typeface="맑은 고딕"/>
              </a:rPr>
              <a:t>나노바나나 워커</a:t>
            </a:r>
          </a:p>
        </p:txBody>
      </p:sp>
      <p:sp>
        <p:nvSpPr>
          <p:cNvPr id="64" name="Rounded Rectangle 63"/>
          <p:cNvSpPr/>
          <p:nvPr/>
        </p:nvSpPr>
        <p:spPr>
          <a:xfrm>
            <a:off x="7589520" y="3767328"/>
            <a:ext cx="2514600" cy="36576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7626096" y="3767328"/>
            <a:ext cx="244144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88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101828"/>
                </a:solidFill>
                <a:latin typeface="맑은 고딕"/>
                <a:ea typeface="맑은 고딕"/>
              </a:rPr>
              <a:t>서류·EDM 워커</a:t>
            </a:r>
          </a:p>
        </p:txBody>
      </p:sp>
      <p:sp>
        <p:nvSpPr>
          <p:cNvPr id="66" name="Rounded Rectangle 65"/>
          <p:cNvSpPr/>
          <p:nvPr/>
        </p:nvSpPr>
        <p:spPr>
          <a:xfrm>
            <a:off x="502920" y="4242816"/>
            <a:ext cx="9692640" cy="457200"/>
          </a:xfrm>
          <a:prstGeom prst="roundRect">
            <a:avLst/>
          </a:prstGeom>
          <a:solidFill>
            <a:srgbClr val="F2F4F7"/>
          </a:solidFill>
          <a:ln w="12700">
            <a:solidFill>
              <a:srgbClr val="00447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Rounded Rectangle 66"/>
          <p:cNvSpPr/>
          <p:nvPr/>
        </p:nvSpPr>
        <p:spPr>
          <a:xfrm>
            <a:off x="502920" y="4242816"/>
            <a:ext cx="1325880" cy="457200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8" name="TextBox 67"/>
          <p:cNvSpPr txBox="1"/>
          <p:nvPr/>
        </p:nvSpPr>
        <p:spPr>
          <a:xfrm>
            <a:off x="502920" y="4242816"/>
            <a:ext cx="13258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데이터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1965960" y="4288536"/>
            <a:ext cx="3017520" cy="36576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00447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" name="TextBox 69"/>
          <p:cNvSpPr txBox="1"/>
          <p:nvPr/>
        </p:nvSpPr>
        <p:spPr>
          <a:xfrm>
            <a:off x="2002536" y="4288536"/>
            <a:ext cx="294436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88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101828"/>
                </a:solidFill>
                <a:latin typeface="맑은 고딕"/>
                <a:ea typeface="맑은 고딕"/>
              </a:rPr>
              <a:t>PostgreSQL + PostGIS</a:t>
            </a:r>
          </a:p>
        </p:txBody>
      </p:sp>
      <p:sp>
        <p:nvSpPr>
          <p:cNvPr id="71" name="Rounded Rectangle 70"/>
          <p:cNvSpPr/>
          <p:nvPr/>
        </p:nvSpPr>
        <p:spPr>
          <a:xfrm>
            <a:off x="5074920" y="4288536"/>
            <a:ext cx="2468880" cy="36576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00447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" name="TextBox 71"/>
          <p:cNvSpPr txBox="1"/>
          <p:nvPr/>
        </p:nvSpPr>
        <p:spPr>
          <a:xfrm>
            <a:off x="5111496" y="4288536"/>
            <a:ext cx="239572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88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101828"/>
                </a:solidFill>
                <a:latin typeface="맑은 고딕"/>
                <a:ea typeface="맑은 고딕"/>
              </a:rPr>
              <a:t>읽기복제(BI·공개)</a:t>
            </a:r>
          </a:p>
        </p:txBody>
      </p:sp>
      <p:sp>
        <p:nvSpPr>
          <p:cNvPr id="73" name="Rounded Rectangle 72"/>
          <p:cNvSpPr/>
          <p:nvPr/>
        </p:nvSpPr>
        <p:spPr>
          <a:xfrm>
            <a:off x="7635240" y="4288536"/>
            <a:ext cx="2468880" cy="36576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00447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4" name="TextBox 73"/>
          <p:cNvSpPr txBox="1"/>
          <p:nvPr/>
        </p:nvSpPr>
        <p:spPr>
          <a:xfrm>
            <a:off x="7671815" y="4288536"/>
            <a:ext cx="239572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88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101828"/>
                </a:solidFill>
                <a:latin typeface="맑은 고딕"/>
                <a:ea typeface="맑은 고딕"/>
              </a:rPr>
              <a:t>오브젝트 스토리지</a:t>
            </a:r>
          </a:p>
        </p:txBody>
      </p:sp>
      <p:sp>
        <p:nvSpPr>
          <p:cNvPr id="75" name="Rounded Rectangle 74"/>
          <p:cNvSpPr/>
          <p:nvPr/>
        </p:nvSpPr>
        <p:spPr>
          <a:xfrm>
            <a:off x="10378440" y="1325880"/>
            <a:ext cx="1307592" cy="3374136"/>
          </a:xfrm>
          <a:prstGeom prst="roundRect">
            <a:avLst/>
          </a:prstGeom>
          <a:solidFill>
            <a:srgbClr val="1018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6" name="TextBox 75"/>
          <p:cNvSpPr txBox="1"/>
          <p:nvPr/>
        </p:nvSpPr>
        <p:spPr>
          <a:xfrm>
            <a:off x="10378440" y="1389888"/>
            <a:ext cx="130759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1">
                <a:solidFill>
                  <a:srgbClr val="FFFFFF"/>
                </a:solidFill>
                <a:latin typeface="맑은 고딕"/>
                <a:ea typeface="맑은 고딕"/>
              </a:rPr>
              <a:t>외부 게이트</a:t>
            </a:r>
          </a:p>
        </p:txBody>
      </p:sp>
      <p:sp>
        <p:nvSpPr>
          <p:cNvPr id="77" name="Rounded Rectangle 76"/>
          <p:cNvSpPr/>
          <p:nvPr/>
        </p:nvSpPr>
        <p:spPr>
          <a:xfrm>
            <a:off x="10469880" y="1737360"/>
            <a:ext cx="1124712" cy="4572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8" name="TextBox 77"/>
          <p:cNvSpPr txBox="1"/>
          <p:nvPr/>
        </p:nvSpPr>
        <p:spPr>
          <a:xfrm>
            <a:off x="10469880" y="1755648"/>
            <a:ext cx="11247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101828"/>
                </a:solidFill>
                <a:latin typeface="맑은 고딕"/>
                <a:ea typeface="맑은 고딕"/>
              </a:rPr>
              <a:t>Gemini</a:t>
            </a:r>
          </a:p>
        </p:txBody>
      </p:sp>
      <p:sp>
        <p:nvSpPr>
          <p:cNvPr id="79" name="Rounded Rectangle 78"/>
          <p:cNvSpPr/>
          <p:nvPr/>
        </p:nvSpPr>
        <p:spPr>
          <a:xfrm>
            <a:off x="10607040" y="1975104"/>
            <a:ext cx="868680" cy="182880"/>
          </a:xfrm>
          <a:prstGeom prst="roundRect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0" name="TextBox 79"/>
          <p:cNvSpPr txBox="1"/>
          <p:nvPr/>
        </p:nvSpPr>
        <p:spPr>
          <a:xfrm>
            <a:off x="10607040" y="1975104"/>
            <a:ext cx="868680" cy="1828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650" b="1">
                <a:solidFill>
                  <a:srgbClr val="FFFFFF"/>
                </a:solidFill>
                <a:latin typeface="맑은 고딕"/>
                <a:ea typeface="맑은 고딕"/>
              </a:rPr>
              <a:t>라이브</a:t>
            </a:r>
          </a:p>
        </p:txBody>
      </p:sp>
      <p:sp>
        <p:nvSpPr>
          <p:cNvPr id="81" name="Rounded Rectangle 80"/>
          <p:cNvSpPr/>
          <p:nvPr/>
        </p:nvSpPr>
        <p:spPr>
          <a:xfrm>
            <a:off x="10469880" y="2304288"/>
            <a:ext cx="1124712" cy="4572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2" name="TextBox 81"/>
          <p:cNvSpPr txBox="1"/>
          <p:nvPr/>
        </p:nvSpPr>
        <p:spPr>
          <a:xfrm>
            <a:off x="10469880" y="2322576"/>
            <a:ext cx="11247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101828"/>
                </a:solidFill>
                <a:latin typeface="맑은 고딕"/>
                <a:ea typeface="맑은 고딕"/>
              </a:rPr>
              <a:t>Claude</a:t>
            </a:r>
          </a:p>
        </p:txBody>
      </p:sp>
      <p:sp>
        <p:nvSpPr>
          <p:cNvPr id="83" name="Rounded Rectangle 82"/>
          <p:cNvSpPr/>
          <p:nvPr/>
        </p:nvSpPr>
        <p:spPr>
          <a:xfrm>
            <a:off x="10469880" y="2871215"/>
            <a:ext cx="1124712" cy="4572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4" name="TextBox 83"/>
          <p:cNvSpPr txBox="1"/>
          <p:nvPr/>
        </p:nvSpPr>
        <p:spPr>
          <a:xfrm>
            <a:off x="10469880" y="2889503"/>
            <a:ext cx="11247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101828"/>
                </a:solidFill>
                <a:latin typeface="맑은 고딕"/>
                <a:ea typeface="맑은 고딕"/>
              </a:rPr>
              <a:t>PG 결제</a:t>
            </a:r>
          </a:p>
        </p:txBody>
      </p:sp>
      <p:sp>
        <p:nvSpPr>
          <p:cNvPr id="85" name="Rounded Rectangle 84"/>
          <p:cNvSpPr/>
          <p:nvPr/>
        </p:nvSpPr>
        <p:spPr>
          <a:xfrm>
            <a:off x="10469880" y="3438144"/>
            <a:ext cx="1124712" cy="4572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6" name="TextBox 85"/>
          <p:cNvSpPr txBox="1"/>
          <p:nvPr/>
        </p:nvSpPr>
        <p:spPr>
          <a:xfrm>
            <a:off x="10469880" y="3456432"/>
            <a:ext cx="11247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101828"/>
                </a:solidFill>
                <a:latin typeface="맑은 고딕"/>
                <a:ea typeface="맑은 고딕"/>
              </a:rPr>
              <a:t>kxwp 릴레이</a:t>
            </a:r>
          </a:p>
        </p:txBody>
      </p:sp>
      <p:sp>
        <p:nvSpPr>
          <p:cNvPr id="87" name="Rounded Rectangle 86"/>
          <p:cNvSpPr/>
          <p:nvPr/>
        </p:nvSpPr>
        <p:spPr>
          <a:xfrm>
            <a:off x="10469880" y="4005072"/>
            <a:ext cx="1124712" cy="4572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8" name="TextBox 87"/>
          <p:cNvSpPr txBox="1"/>
          <p:nvPr/>
        </p:nvSpPr>
        <p:spPr>
          <a:xfrm>
            <a:off x="10469880" y="4023359"/>
            <a:ext cx="11247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101828"/>
                </a:solidFill>
                <a:latin typeface="맑은 고딕"/>
                <a:ea typeface="맑은 고딕"/>
              </a:rPr>
              <a:t>등록업체 DB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6밴드 계층 + 외부 게이트 — 인프라·CI/CD·인증·PostGIS 코어·나노바나나 [검증됨].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Ⅲ. 기술·기능 · 데이터 요구사항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8297265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부스 폴리곤·트렌치 포인트·배선 LineString은 하나의 원천에서만 산다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574121" y="502920"/>
            <a:ext cx="1111910" cy="274320"/>
          </a:xfrm>
          <a:prstGeom prst="roundRect">
            <a:avLst/>
          </a:prstGeom>
          <a:solidFill>
            <a:srgbClr val="EEF0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574121" y="502920"/>
            <a:ext cx="111191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REQ-N-008·017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023360" y="1554480"/>
            <a:ext cx="4114800" cy="91440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4" name="Picture 13" descr="postgis-spatial__FFFFF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6240" y="1737360"/>
            <a:ext cx="548640" cy="54864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46320" y="1627632"/>
            <a:ext cx="32004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맑은 고딕"/>
                <a:ea typeface="맑은 고딕"/>
              </a:rPr>
              <a:t>PostGIS 단일 공간 원천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846320" y="2048256"/>
            <a:ext cx="3200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C7DDF2"/>
                </a:solidFill>
                <a:latin typeface="맑은 고딕"/>
                <a:ea typeface="맑은 고딕"/>
              </a:rPr>
              <a:t>SRID 0 홀 로컬 미터 · GiST 인덱스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14400" y="3108960"/>
            <a:ext cx="3200400" cy="822960"/>
          </a:xfrm>
          <a:prstGeom prst="roundRect">
            <a:avLst/>
          </a:prstGeom>
          <a:solidFill>
            <a:srgbClr val="E1EFF9"/>
          </a:solidFill>
          <a:ln w="1524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booth-layout__0066B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3291840"/>
            <a:ext cx="402336" cy="40233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645920" y="3108960"/>
            <a:ext cx="2377440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447A"/>
                </a:solidFill>
                <a:latin typeface="맑은 고딕"/>
                <a:ea typeface="맑은 고딕"/>
              </a:rPr>
              <a:t>M2 부스 폴리곤</a:t>
            </a:r>
          </a:p>
        </p:txBody>
      </p:sp>
      <p:cxnSp>
        <p:nvCxnSpPr>
          <p:cNvPr id="20" name="Connector 19"/>
          <p:cNvCxnSpPr/>
          <p:nvPr/>
        </p:nvCxnSpPr>
        <p:spPr>
          <a:xfrm flipV="1">
            <a:off x="2514600" y="2468880"/>
            <a:ext cx="3566160" cy="640080"/>
          </a:xfrm>
          <a:prstGeom prst="bentConnector3">
            <a:avLst/>
          </a:prstGeom>
          <a:ln w="12700">
            <a:solidFill>
              <a:srgbClr val="98A2B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4480560" y="3108960"/>
            <a:ext cx="3200400" cy="822960"/>
          </a:xfrm>
          <a:prstGeom prst="roundRect">
            <a:avLst/>
          </a:prstGeom>
          <a:solidFill>
            <a:srgbClr val="E1EFF9"/>
          </a:solidFill>
          <a:ln w="1524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2" name="Picture 21" descr="postgis-spatial__0066B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3440" y="3291840"/>
            <a:ext cx="402336" cy="40233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5212080" y="3108960"/>
            <a:ext cx="2377440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447A"/>
                </a:solidFill>
                <a:latin typeface="맑은 고딕"/>
                <a:ea typeface="맑은 고딕"/>
              </a:rPr>
              <a:t>M4 트렌치 포인트</a:t>
            </a:r>
          </a:p>
        </p:txBody>
      </p:sp>
      <p:cxnSp>
        <p:nvCxnSpPr>
          <p:cNvPr id="24" name="Connector 23"/>
          <p:cNvCxnSpPr/>
          <p:nvPr/>
        </p:nvCxnSpPr>
        <p:spPr>
          <a:xfrm flipV="1">
            <a:off x="6080760" y="2468880"/>
            <a:ext cx="0" cy="640080"/>
          </a:xfrm>
          <a:prstGeom prst="bentConnector3">
            <a:avLst/>
          </a:prstGeom>
          <a:ln w="12700">
            <a:solidFill>
              <a:srgbClr val="98A2B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24"/>
          <p:cNvSpPr/>
          <p:nvPr/>
        </p:nvSpPr>
        <p:spPr>
          <a:xfrm>
            <a:off x="8046720" y="3108960"/>
            <a:ext cx="3200400" cy="822960"/>
          </a:xfrm>
          <a:prstGeom prst="roundRect">
            <a:avLst/>
          </a:prstGeom>
          <a:solidFill>
            <a:srgbClr val="E1EFF9"/>
          </a:solidFill>
          <a:ln w="1524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6" name="Picture 25" descr="wiring-power__0066B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9600" y="3291840"/>
            <a:ext cx="402336" cy="402336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778240" y="3108960"/>
            <a:ext cx="2377440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447A"/>
                </a:solidFill>
                <a:latin typeface="맑은 고딕"/>
                <a:ea typeface="맑은 고딕"/>
              </a:rPr>
              <a:t>M4 배선 LineString</a:t>
            </a:r>
          </a:p>
        </p:txBody>
      </p:sp>
      <p:cxnSp>
        <p:nvCxnSpPr>
          <p:cNvPr id="28" name="Connector 27"/>
          <p:cNvCxnSpPr/>
          <p:nvPr/>
        </p:nvCxnSpPr>
        <p:spPr>
          <a:xfrm flipH="1" flipV="1">
            <a:off x="6080760" y="2468880"/>
            <a:ext cx="3566160" cy="640080"/>
          </a:xfrm>
          <a:prstGeom prst="bentConnector3">
            <a:avLst/>
          </a:prstGeom>
          <a:ln w="12700">
            <a:solidFill>
              <a:srgbClr val="98A2B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Oval 28"/>
          <p:cNvSpPr/>
          <p:nvPr/>
        </p:nvSpPr>
        <p:spPr>
          <a:xfrm>
            <a:off x="502920" y="4361688"/>
            <a:ext cx="91440" cy="91440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722376" y="4297680"/>
            <a:ext cx="1075334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M2 폴리곤·M4 배선 매퍼가 권위 — 소비 모듈은 조회만·중복 저장 금지(REQ-N-017)</a:t>
            </a:r>
          </a:p>
        </p:txBody>
      </p:sp>
      <p:sp>
        <p:nvSpPr>
          <p:cNvPr id="31" name="Oval 30"/>
          <p:cNvSpPr/>
          <p:nvPr/>
        </p:nvSpPr>
        <p:spPr>
          <a:xfrm>
            <a:off x="502920" y="4818888"/>
            <a:ext cx="91440" cy="91440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22376" y="4754880"/>
            <a:ext cx="1075334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전 geom GiST 인덱스로 공간 쿼리 실시간(REQ-N-008)</a:t>
            </a:r>
          </a:p>
        </p:txBody>
      </p:sp>
      <p:sp>
        <p:nvSpPr>
          <p:cNvPr id="33" name="Oval 32"/>
          <p:cNvSpPr/>
          <p:nvPr/>
        </p:nvSpPr>
        <p:spPr>
          <a:xfrm>
            <a:off x="502920" y="5276088"/>
            <a:ext cx="91440" cy="91440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722376" y="5212080"/>
            <a:ext cx="1075334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검증 게이트 — ArchUnit·계약 검수로 중복 저장 방지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공간 데이터 단일 원천 — 검증·시각화·정산·BI·wayfinding이 하나의 원천을 소비.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Parallelogram 2"/>
          <p:cNvSpPr/>
          <p:nvPr/>
        </p:nvSpPr>
        <p:spPr>
          <a:xfrm>
            <a:off x="7863840" y="-1371600"/>
            <a:ext cx="7315200" cy="10058400"/>
          </a:xfrm>
          <a:prstGeom prst="parallelogram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Parallelogram 3"/>
          <p:cNvSpPr/>
          <p:nvPr/>
        </p:nvSpPr>
        <p:spPr>
          <a:xfrm>
            <a:off x="9966960" y="-1828800"/>
            <a:ext cx="5486400" cy="10972800"/>
          </a:xfrm>
          <a:prstGeom prst="parallelogram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874519"/>
            <a:ext cx="4572000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0" b="1">
                <a:solidFill>
                  <a:srgbClr val="2C4E82"/>
                </a:solidFill>
                <a:latin typeface="맑은 고딕"/>
                <a:ea typeface="맑은 고딕"/>
              </a:rPr>
              <a:t>Ⅰ</a:t>
            </a:r>
          </a:p>
        </p:txBody>
      </p:sp>
      <p:sp>
        <p:nvSpPr>
          <p:cNvPr id="6" name="Rectangle 5"/>
          <p:cNvSpPr/>
          <p:nvPr/>
        </p:nvSpPr>
        <p:spPr>
          <a:xfrm>
            <a:off x="1051560" y="3566160"/>
            <a:ext cx="822960" cy="82296"/>
          </a:xfrm>
          <a:prstGeom prst="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3703320"/>
            <a:ext cx="64008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400" b="1">
                <a:solidFill>
                  <a:srgbClr val="FFFFFF"/>
                </a:solidFill>
                <a:latin typeface="맑은 고딕"/>
                <a:ea typeface="맑은 고딕"/>
              </a:rPr>
              <a:t>일반현황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4480560"/>
            <a:ext cx="6400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9CB4D8"/>
                </a:solidFill>
                <a:latin typeface="맑은 고딕"/>
                <a:ea typeface="맑은 고딕"/>
              </a:rPr>
              <a:t>GENERAL STATUS</a:t>
            </a:r>
          </a:p>
        </p:txBody>
      </p:sp>
      <p:sp>
        <p:nvSpPr>
          <p:cNvPr id="9" name="Oval 8"/>
          <p:cNvSpPr/>
          <p:nvPr/>
        </p:nvSpPr>
        <p:spPr>
          <a:xfrm>
            <a:off x="6903720" y="2350008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178040" y="2286000"/>
            <a:ext cx="42976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제안사·수행조직</a:t>
            </a:r>
          </a:p>
        </p:txBody>
      </p:sp>
      <p:sp>
        <p:nvSpPr>
          <p:cNvPr id="11" name="Oval 10"/>
          <p:cNvSpPr/>
          <p:nvPr/>
        </p:nvSpPr>
        <p:spPr>
          <a:xfrm>
            <a:off x="6903720" y="2916936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178040" y="2852928"/>
            <a:ext cx="42976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핵심 투입인력 M/M</a:t>
            </a:r>
          </a:p>
        </p:txBody>
      </p:sp>
      <p:sp>
        <p:nvSpPr>
          <p:cNvPr id="13" name="Oval 12"/>
          <p:cNvSpPr/>
          <p:nvPr/>
        </p:nvSpPr>
        <p:spPr>
          <a:xfrm>
            <a:off x="6903720" y="3483864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178040" y="3419856"/>
            <a:ext cx="42976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정량평가 대응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189720" y="640080"/>
            <a:ext cx="2286000" cy="548640"/>
          </a:xfrm>
          <a:prstGeom prst="roundRect">
            <a:avLst/>
          </a:prstGeom>
          <a:solidFill>
            <a:srgbClr val="0E9384"/>
          </a:solidFill>
          <a:ln>
            <a:noFill/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189720" y="640080"/>
            <a:ext cx="228600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맑은 고딕"/>
                <a:ea typeface="맑은 고딕"/>
              </a:rPr>
              <a:t>정량 대응 · 20점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Ⅲ. 기술·기능 · 보안 요구사항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8672169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AI가 만든 것은 표시하고, 남의 데이터는 차단한다 — REQ-S 20항목 전량 커버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949025" y="502920"/>
            <a:ext cx="737006" cy="274320"/>
          </a:xfrm>
          <a:prstGeom prst="roundRect">
            <a:avLst/>
          </a:prstGeom>
          <a:solidFill>
            <a:srgbClr val="EEF0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949025" y="502920"/>
            <a:ext cx="737006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REQ-S 전량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1463040"/>
            <a:ext cx="2688336" cy="2286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502920" y="1463040"/>
            <a:ext cx="2688336" cy="73152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5" name="Picture 14" descr="shield-security__00447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2768" y="1691640"/>
            <a:ext cx="548640" cy="54864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94360" y="2377440"/>
            <a:ext cx="250545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0447A"/>
                </a:solidFill>
                <a:latin typeface="맑은 고딕"/>
                <a:ea typeface="맑은 고딕"/>
              </a:rPr>
              <a:t>외부 API 격리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" y="2880360"/>
            <a:ext cx="2414016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Ollama 기본·Claude/Gemini만 승인 예외, egress DROP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337560" y="1463040"/>
            <a:ext cx="2688336" cy="2286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3337560" y="1463040"/>
            <a:ext cx="2688336" cy="73152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0" name="Picture 19" descr="watermark__6D4A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7408" y="1691640"/>
            <a:ext cx="548640" cy="54864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429000" y="2377440"/>
            <a:ext cx="250545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워터마크 항상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474720" y="2880360"/>
            <a:ext cx="2414016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AI 생성 이미지 watermarkRequired 불변 [검증됨]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172200" y="1463040"/>
            <a:ext cx="2688336" cy="2286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6172200" y="1463040"/>
            <a:ext cx="2688336" cy="73152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check-verify__0066B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2048" y="1691640"/>
            <a:ext cx="548640" cy="54864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6263640" y="2377440"/>
            <a:ext cx="250545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066B3"/>
                </a:solidFill>
                <a:latin typeface="맑은 고딕"/>
                <a:ea typeface="맑은 고딕"/>
              </a:rPr>
              <a:t>PII 격리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309360" y="2880360"/>
            <a:ext cx="2414016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동의·마스킹·암호화·응답 제외·테넌트 격리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9006840" y="1463040"/>
            <a:ext cx="2688336" cy="2286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9006840" y="1463040"/>
            <a:ext cx="2688336" cy="73152"/>
          </a:xfrm>
          <a:prstGeom prst="roundRect">
            <a:avLst/>
          </a:prstGeom>
          <a:solidFill>
            <a:srgbClr val="0E938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0" name="Picture 29" descr="tenant-building__0E938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76688" y="1691640"/>
            <a:ext cx="548640" cy="54864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9098280" y="2377440"/>
            <a:ext cx="250545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E9384"/>
                </a:solidFill>
                <a:latin typeface="맑은 고딕"/>
                <a:ea typeface="맑은 고딕"/>
              </a:rPr>
              <a:t>테넌트 fail-closed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144000" y="2880360"/>
            <a:ext cx="2414016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한 층이라도 불일치면 차단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502920" y="4069080"/>
            <a:ext cx="11183112" cy="566928"/>
          </a:xfrm>
          <a:prstGeom prst="roundRect">
            <a:avLst/>
          </a:prstGeom>
          <a:solidFill>
            <a:srgbClr val="1018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731520" y="4069080"/>
            <a:ext cx="10817352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맑은 고딕"/>
                <a:ea typeface="맑은 고딕"/>
              </a:rPr>
              <a:t>보안 성숙도 — 인증·워터마크·admin env는 [검증됨](설계가 아니라 동작하는 통제).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502920" y="4892040"/>
            <a:ext cx="3630168" cy="822960"/>
          </a:xfrm>
          <a:prstGeom prst="roundRect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777240" y="4983480"/>
            <a:ext cx="13716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600" b="1">
                <a:solidFill>
                  <a:srgbClr val="FFFFFF"/>
                </a:solidFill>
                <a:latin typeface="맑은 고딕"/>
                <a:ea typeface="맑은 고딕"/>
              </a:rPr>
              <a:t>100%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331720" y="4892040"/>
            <a:ext cx="1645920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REQ-S 커버리지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4261104" y="4892040"/>
            <a:ext cx="3630168" cy="82296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4535424" y="4983480"/>
            <a:ext cx="13716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600" b="1">
                <a:solidFill>
                  <a:srgbClr val="FFFFFF"/>
                </a:solidFill>
                <a:latin typeface="맑은 고딕"/>
                <a:ea typeface="맑은 고딕"/>
              </a:rPr>
              <a:t>4대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089904" y="4892040"/>
            <a:ext cx="1645920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불변 원칙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8019288" y="4892040"/>
            <a:ext cx="3630168" cy="82296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8293608" y="4983480"/>
            <a:ext cx="13716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600" b="1">
                <a:solidFill>
                  <a:srgbClr val="FFFFFF"/>
                </a:solidFill>
                <a:latin typeface="맑은 고딕"/>
                <a:ea typeface="맑은 고딕"/>
              </a:rPr>
              <a:t>20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9848088" y="4892040"/>
            <a:ext cx="1645920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보안 요구항목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02920" y="5989320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불변 원칙 4대 + REQ-S 20항목 커버리지 100%.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Ⅲ. 기술·기능 · 보안 요구사항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7847380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공개 DMZ는 쓰기 권한이 없고, 데이터존은 아웃바운드가 0이다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124236" y="502920"/>
            <a:ext cx="1561795" cy="274320"/>
          </a:xfrm>
          <a:prstGeom prst="roundRect">
            <a:avLst/>
          </a:prstGeom>
          <a:solidFill>
            <a:srgbClr val="EEF0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124236" y="502920"/>
            <a:ext cx="1561795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REQ-S-020·018·N-018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2103120"/>
            <a:ext cx="1737360" cy="2468880"/>
          </a:xfrm>
          <a:prstGeom prst="roundRect">
            <a:avLst/>
          </a:prstGeom>
          <a:solidFill>
            <a:srgbClr val="E9ECF1"/>
          </a:solidFill>
          <a:ln w="12700">
            <a:solidFill>
              <a:srgbClr val="98A2B3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76072" y="2194560"/>
            <a:ext cx="1591056" cy="22860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101828"/>
                </a:solidFill>
                <a:latin typeface="맑은 고딕"/>
                <a:ea typeface="맑은 고딕"/>
              </a:rPr>
              <a:t>인터넷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203704" y="3108960"/>
            <a:ext cx="1280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295144" y="2103120"/>
            <a:ext cx="1737360" cy="2468880"/>
          </a:xfrm>
          <a:prstGeom prst="roundRect">
            <a:avLst/>
          </a:prstGeom>
          <a:solidFill>
            <a:srgbClr val="E1EFF9"/>
          </a:solidFill>
          <a:ln w="15240">
            <a:solidFill>
              <a:srgbClr val="0066B3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2368296" y="2194560"/>
            <a:ext cx="1591056" cy="22860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101828"/>
                </a:solidFill>
                <a:latin typeface="맑은 고딕"/>
                <a:ea typeface="맑은 고딕"/>
              </a:rPr>
              <a:t>엣지
CDN·WAF·DDoS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995928" y="3108960"/>
            <a:ext cx="1280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087368" y="2103120"/>
            <a:ext cx="1737360" cy="2468880"/>
          </a:xfrm>
          <a:prstGeom prst="roundRect">
            <a:avLst/>
          </a:prstGeom>
          <a:solidFill>
            <a:srgbClr val="0066B3"/>
          </a:solidFill>
          <a:ln w="17780">
            <a:solidFill>
              <a:srgbClr val="0066B3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160520" y="2194560"/>
            <a:ext cx="1591056" cy="22860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FFFFFF"/>
                </a:solidFill>
                <a:latin typeface="맑은 고딕"/>
                <a:ea typeface="맑은 고딕"/>
              </a:rPr>
              <a:t>DMZ(공개)
공개LB·visitor GW
쓰기 없음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788151" y="3108960"/>
            <a:ext cx="1280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879592" y="2103120"/>
            <a:ext cx="1737360" cy="2468880"/>
          </a:xfrm>
          <a:prstGeom prst="roundRect">
            <a:avLst/>
          </a:prstGeom>
          <a:solidFill>
            <a:srgbClr val="00447A"/>
          </a:solidFill>
          <a:ln w="20320">
            <a:solidFill>
              <a:srgbClr val="00447A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952744" y="2194560"/>
            <a:ext cx="1591056" cy="22860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FFFFFF"/>
                </a:solidFill>
                <a:latin typeface="맑은 고딕"/>
                <a:ea typeface="맑은 고딕"/>
              </a:rPr>
              <a:t>내부망(인증)
SSO/2FA·공유 백엔드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580376" y="3108960"/>
            <a:ext cx="1280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671816" y="2103120"/>
            <a:ext cx="1737360" cy="2468880"/>
          </a:xfrm>
          <a:prstGeom prst="roundRect">
            <a:avLst/>
          </a:prstGeom>
          <a:solidFill>
            <a:srgbClr val="6D4AFF"/>
          </a:solidFill>
          <a:ln w="22860">
            <a:solidFill>
              <a:srgbClr val="6D4AFF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744968" y="2194560"/>
            <a:ext cx="1591056" cy="22860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FFFFFF"/>
                </a:solidFill>
                <a:latin typeface="맑은 고딕"/>
                <a:ea typeface="맑은 고딕"/>
              </a:rPr>
              <a:t>AI 워커존
Redis·나노바나나·Ollama
egress 제한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372600" y="3108960"/>
            <a:ext cx="1280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9464040" y="2103120"/>
            <a:ext cx="1737360" cy="2468880"/>
          </a:xfrm>
          <a:prstGeom prst="roundRect">
            <a:avLst/>
          </a:prstGeom>
          <a:solidFill>
            <a:srgbClr val="101828"/>
          </a:solidFill>
          <a:ln w="25400">
            <a:solidFill>
              <a:srgbClr val="101828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537192" y="2194560"/>
            <a:ext cx="1591056" cy="22860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FFFFFF"/>
                </a:solidFill>
                <a:latin typeface="맑은 고딕"/>
                <a:ea typeface="맑은 고딕"/>
              </a:rPr>
              <a:t>데이터존(최내곽)
PostgreSQL+PostGIS
아웃바운드 전면 차단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502920" y="1417320"/>
            <a:ext cx="11183112" cy="457200"/>
          </a:xfrm>
          <a:prstGeom prst="roundRect">
            <a:avLst/>
          </a:prstGeom>
          <a:solidFill>
            <a:srgbClr val="2B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502920" y="1417320"/>
            <a:ext cx="1118311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FFFFFF"/>
                </a:solidFill>
                <a:latin typeface="맑은 고딕"/>
                <a:ea typeface="맑은 고딕"/>
              </a:rPr>
              <a:t>관리존 — 배스천·관측성 · VPN/허용IP+2FA · 인터넷 미도달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502920" y="4800600"/>
            <a:ext cx="3630168" cy="640080"/>
          </a:xfrm>
          <a:prstGeom prst="roundRect">
            <a:avLst/>
          </a:prstGeom>
          <a:solidFill>
            <a:srgbClr val="FCE9E7"/>
          </a:solidFill>
          <a:ln w="17780">
            <a:solidFill>
              <a:srgbClr val="D92D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594360" y="4800600"/>
            <a:ext cx="3447288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1">
                <a:solidFill>
                  <a:srgbClr val="D92D20"/>
                </a:solidFill>
                <a:latin typeface="맑은 고딕"/>
                <a:ea typeface="맑은 고딕"/>
              </a:rPr>
              <a:t>DMZ → 데이터존 직접 접근 절대 금지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4261104" y="4800600"/>
            <a:ext cx="3630168" cy="640080"/>
          </a:xfrm>
          <a:prstGeom prst="roundRect">
            <a:avLst/>
          </a:prstGeom>
          <a:solidFill>
            <a:srgbClr val="FCE9E7"/>
          </a:solidFill>
          <a:ln w="17780">
            <a:solidFill>
              <a:srgbClr val="D92D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4352544" y="4800600"/>
            <a:ext cx="3447288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1">
                <a:solidFill>
                  <a:srgbClr val="D92D20"/>
                </a:solidFill>
                <a:latin typeface="맑은 고딕"/>
                <a:ea typeface="맑은 고딕"/>
              </a:rPr>
              <a:t>데이터존 아웃바운드 0 (유출경로 제거)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8019288" y="4800600"/>
            <a:ext cx="3630168" cy="640080"/>
          </a:xfrm>
          <a:prstGeom prst="roundRect">
            <a:avLst/>
          </a:prstGeom>
          <a:solidFill>
            <a:srgbClr val="FCE9E7"/>
          </a:solidFill>
          <a:ln w="17780">
            <a:solidFill>
              <a:srgbClr val="D92D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8110728" y="4800600"/>
            <a:ext cx="3447288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1">
                <a:solidFill>
                  <a:srgbClr val="D92D20"/>
                </a:solidFill>
                <a:latin typeface="맑은 고딕"/>
                <a:ea typeface="맑은 고딕"/>
              </a:rPr>
              <a:t>egress 승인 4목적지만 — Claude·Gemini·PG·SMTP, 그 외 DROP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공개/내부 물리·논리 분리 · 데이터존 무egress로 유출경로 자체 제거.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Ⅲ. 기술·기능 · 보안 요구사항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7847380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JWT+2FA는 이미 라이브, admin 비번은 env로 재시드, RBAC는 3중이다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124236" y="502920"/>
            <a:ext cx="1561795" cy="274320"/>
          </a:xfrm>
          <a:prstGeom prst="roundRect">
            <a:avLst/>
          </a:prstGeom>
          <a:solidFill>
            <a:srgbClr val="EEF0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124236" y="502920"/>
            <a:ext cx="1561795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REQ-S-004~008·F-071</a:t>
            </a:r>
          </a:p>
        </p:txBody>
      </p:sp>
      <p:sp>
        <p:nvSpPr>
          <p:cNvPr id="13" name="Oval 12"/>
          <p:cNvSpPr/>
          <p:nvPr/>
        </p:nvSpPr>
        <p:spPr>
          <a:xfrm>
            <a:off x="502920" y="1527048"/>
            <a:ext cx="91440" cy="91440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22376" y="1463040"/>
            <a:ext cx="6181344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JWT(HS256)+TOTP 2FA(RFC6238)+로그인 실패 잠금 [검증됨: Flyway V7/V8]</a:t>
            </a:r>
          </a:p>
        </p:txBody>
      </p:sp>
      <p:sp>
        <p:nvSpPr>
          <p:cNvPr id="15" name="Oval 14"/>
          <p:cNvSpPr/>
          <p:nvPr/>
        </p:nvSpPr>
        <p:spPr>
          <a:xfrm>
            <a:off x="502920" y="2039112"/>
            <a:ext cx="91440" cy="91440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22376" y="1975104"/>
            <a:ext cx="6181344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admin 비번 env 재시드(AES-256-GCM, admin123 금지) [검증됨: env 시더]</a:t>
            </a:r>
          </a:p>
        </p:txBody>
      </p:sp>
      <p:sp>
        <p:nvSpPr>
          <p:cNvPr id="17" name="Oval 16"/>
          <p:cNvSpPr/>
          <p:nvPr/>
        </p:nvSpPr>
        <p:spPr>
          <a:xfrm>
            <a:off x="502920" y="2551176"/>
            <a:ext cx="91440" cy="91440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22376" y="2487168"/>
            <a:ext cx="6181344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행사 RBAC 3중 — 테넌트 격리 ⊃ 행사 RBAC ⊃ 열람/편집 게이트</a:t>
            </a:r>
          </a:p>
        </p:txBody>
      </p:sp>
      <p:sp>
        <p:nvSpPr>
          <p:cNvPr id="19" name="Oval 18"/>
          <p:cNvSpPr/>
          <p:nvPr/>
        </p:nvSpPr>
        <p:spPr>
          <a:xfrm>
            <a:off x="502920" y="3063240"/>
            <a:ext cx="91440" cy="91440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22376" y="2999232"/>
            <a:ext cx="6181344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admin/internal 엔드포인트 게이트(REQ-S-008)</a:t>
            </a:r>
          </a:p>
        </p:txBody>
      </p:sp>
      <p:sp>
        <p:nvSpPr>
          <p:cNvPr id="21" name="Oval 20"/>
          <p:cNvSpPr/>
          <p:nvPr/>
        </p:nvSpPr>
        <p:spPr>
          <a:xfrm>
            <a:off x="502920" y="3575304"/>
            <a:ext cx="91440" cy="91440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22376" y="3511296"/>
            <a:ext cx="6181344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미등록 업체 차단(403)과 연계(REQ-S-007)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7315200" y="1463040"/>
            <a:ext cx="4370832" cy="1371600"/>
          </a:xfrm>
          <a:prstGeom prst="roundRect">
            <a:avLst/>
          </a:prstGeom>
          <a:solidFill>
            <a:srgbClr val="1018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452360" y="1554480"/>
            <a:ext cx="4114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RBAC 3중 구조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452360" y="1965960"/>
            <a:ext cx="4114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C7DDF2"/>
                </a:solidFill>
                <a:latin typeface="맑은 고딕"/>
                <a:ea typeface="맑은 고딕"/>
              </a:rPr>
              <a:t>테넌트(전시관) 격리
⊃  행사(Event) RBAC
⊃  열람/편집 게이트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7315200" y="3108960"/>
            <a:ext cx="4370832" cy="685800"/>
          </a:xfrm>
          <a:prstGeom prst="roundRect">
            <a:avLst/>
          </a:prstGeom>
          <a:solidFill>
            <a:srgbClr val="FFFFFF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498079" y="3200400"/>
            <a:ext cx="4023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066B3"/>
                </a:solidFill>
                <a:latin typeface="맑은 고딕"/>
                <a:ea typeface="맑은 고딕"/>
              </a:rPr>
              <a:t>JWT + RBAC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498079" y="3493008"/>
            <a:ext cx="402336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6역할 게이트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7315200" y="3931920"/>
            <a:ext cx="4370832" cy="685800"/>
          </a:xfrm>
          <a:prstGeom prst="roundRect">
            <a:avLst/>
          </a:prstGeom>
          <a:solidFill>
            <a:srgbClr val="FFFFFF"/>
          </a:solidFill>
          <a:ln w="1651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7498079" y="4023359"/>
            <a:ext cx="4023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2FA / OTP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498079" y="4315968"/>
            <a:ext cx="402336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TOTP RFC6238 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129E63"/>
                </a:solidFill>
                <a:latin typeface="맑은 고딕"/>
                <a:ea typeface="맑은 고딕"/>
              </a:rPr>
              <a:t>[검증됨]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7315200" y="4754880"/>
            <a:ext cx="4370832" cy="685800"/>
          </a:xfrm>
          <a:prstGeom prst="roundRect">
            <a:avLst/>
          </a:prstGeom>
          <a:solidFill>
            <a:srgbClr val="FFFFFF"/>
          </a:solidFill>
          <a:ln w="16510">
            <a:solidFill>
              <a:srgbClr val="00447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7498079" y="4846320"/>
            <a:ext cx="4023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0447A"/>
                </a:solidFill>
                <a:latin typeface="맑은 고딕"/>
                <a:ea typeface="맑은 고딕"/>
              </a:rPr>
              <a:t>RBAC·감사 백오피스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498079" y="5138928"/>
            <a:ext cx="402336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F-071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JWT+2FA·admin env 재시드는 [검증됨: Flyway V7/V8] — 설계가 아니라 동작하는 통제.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Ⅲ. 기술·기능 · 보안 요구사항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7997342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생성 이미지는 워터마크·금지 고지 불변, 외부 API 키는 워커 env에만 산다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274198" y="502920"/>
            <a:ext cx="1411833" cy="274320"/>
          </a:xfrm>
          <a:prstGeom prst="roundRect">
            <a:avLst/>
          </a:prstGeom>
          <a:solidFill>
            <a:srgbClr val="EEF0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274198" y="502920"/>
            <a:ext cx="1411833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REQ-S-001·002·009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1463040"/>
            <a:ext cx="5532120" cy="32004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502920" y="1463040"/>
            <a:ext cx="5532120" cy="420624"/>
          </a:xfrm>
          <a:prstGeom prst="roundRect">
            <a:avLst/>
          </a:prstGeom>
          <a:solidFill>
            <a:srgbClr val="D92D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02920" y="1463040"/>
            <a:ext cx="553212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워터마크 항상 [검증됨]</a:t>
            </a:r>
          </a:p>
        </p:txBody>
      </p:sp>
      <p:sp>
        <p:nvSpPr>
          <p:cNvPr id="16" name="Oval 15"/>
          <p:cNvSpPr/>
          <p:nvPr/>
        </p:nvSpPr>
        <p:spPr>
          <a:xfrm>
            <a:off x="704088" y="2084832"/>
            <a:ext cx="82296" cy="82296"/>
          </a:xfrm>
          <a:prstGeom prst="ellipse">
            <a:avLst/>
          </a:prstGeom>
          <a:solidFill>
            <a:srgbClr val="D92D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86968" y="2029968"/>
            <a:ext cx="49834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M5 응답 watermarkRequired:true + text + notice</a:t>
            </a:r>
          </a:p>
        </p:txBody>
      </p:sp>
      <p:sp>
        <p:nvSpPr>
          <p:cNvPr id="18" name="Oval 17"/>
          <p:cNvSpPr/>
          <p:nvPr/>
        </p:nvSpPr>
        <p:spPr>
          <a:xfrm>
            <a:off x="704088" y="2633472"/>
            <a:ext cx="82296" cy="82296"/>
          </a:xfrm>
          <a:prstGeom prst="ellipse">
            <a:avLst/>
          </a:prstGeom>
          <a:solidFill>
            <a:srgbClr val="D92D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86968" y="2578608"/>
            <a:ext cx="49834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계약·심사 서류 사용 금지 고지 — 제거 불가</a:t>
            </a:r>
          </a:p>
        </p:txBody>
      </p:sp>
      <p:sp>
        <p:nvSpPr>
          <p:cNvPr id="20" name="Oval 19"/>
          <p:cNvSpPr/>
          <p:nvPr/>
        </p:nvSpPr>
        <p:spPr>
          <a:xfrm>
            <a:off x="704088" y="3182112"/>
            <a:ext cx="82296" cy="82296"/>
          </a:xfrm>
          <a:prstGeom prst="ellipse">
            <a:avLst/>
          </a:prstGeom>
          <a:solidFill>
            <a:srgbClr val="D92D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86968" y="3127248"/>
            <a:ext cx="49834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RAG 근거·인용·환각 차단(abstain)(A-017)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172200" y="1463040"/>
            <a:ext cx="5513832" cy="32004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6172200" y="1463040"/>
            <a:ext cx="5513832" cy="420624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172200" y="1463040"/>
            <a:ext cx="5513832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외부 API 격리</a:t>
            </a:r>
          </a:p>
        </p:txBody>
      </p:sp>
      <p:sp>
        <p:nvSpPr>
          <p:cNvPr id="25" name="Oval 24"/>
          <p:cNvSpPr/>
          <p:nvPr/>
        </p:nvSpPr>
        <p:spPr>
          <a:xfrm>
            <a:off x="6373368" y="2084832"/>
            <a:ext cx="82296" cy="82296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556248" y="2029968"/>
            <a:ext cx="4965192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Ollama 기본 + Claude/Gemini만 승인 예외, egress 그 외 DROP(S-001)</a:t>
            </a:r>
          </a:p>
        </p:txBody>
      </p:sp>
      <p:sp>
        <p:nvSpPr>
          <p:cNvPr id="27" name="Oval 26"/>
          <p:cNvSpPr/>
          <p:nvPr/>
        </p:nvSpPr>
        <p:spPr>
          <a:xfrm>
            <a:off x="6373368" y="2633472"/>
            <a:ext cx="82296" cy="82296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556248" y="2578608"/>
            <a:ext cx="4965192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GEMINI_API_KEY 워커 env only(백엔드 미취급)(S-002)</a:t>
            </a:r>
          </a:p>
        </p:txBody>
      </p:sp>
      <p:sp>
        <p:nvSpPr>
          <p:cNvPr id="29" name="Oval 28"/>
          <p:cNvSpPr/>
          <p:nvPr/>
        </p:nvSpPr>
        <p:spPr>
          <a:xfrm>
            <a:off x="6373368" y="3182112"/>
            <a:ext cx="82296" cy="82296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556248" y="3127248"/>
            <a:ext cx="4965192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워커존 단일 egress — 유출 경로 최소화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502920" y="4892040"/>
            <a:ext cx="11183112" cy="457200"/>
          </a:xfrm>
          <a:prstGeom prst="roundRect">
            <a:avLst/>
          </a:prstGeom>
          <a:solidFill>
            <a:srgbClr val="FCE9E7"/>
          </a:solidFill>
          <a:ln w="12700">
            <a:solidFill>
              <a:srgbClr val="D92D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12648" y="4892040"/>
            <a:ext cx="1100023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1">
                <a:solidFill>
                  <a:srgbClr val="D92D20"/>
                </a:solidFill>
                <a:latin typeface="맑은 고딕"/>
                <a:ea typeface="맑은 고딕"/>
              </a:rPr>
              <a:t>AI 생성 예상 이미지 — 실제 시공과 다를 수 있음. 계약·심사 서류 사용 금지.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02920" y="5486400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워터마크 실물 + 외부 API 격리(워커존 단일 egress) — 시크릿·키값 미기재.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Ⅲ. 기술·기능 · 보안 요구사항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7847380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PII는 동의·마스킹·암호화·응답 제외, 민감 액션은 전수 감사, 코드는 안전하게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124236" y="502920"/>
            <a:ext cx="1561795" cy="274320"/>
          </a:xfrm>
          <a:prstGeom prst="roundRect">
            <a:avLst/>
          </a:prstGeom>
          <a:solidFill>
            <a:srgbClr val="EEF0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124236" y="502920"/>
            <a:ext cx="1561795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REQ-S-010~017·N-018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1463040"/>
            <a:ext cx="5532120" cy="4114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502920" y="1463040"/>
            <a:ext cx="5532120" cy="420624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02920" y="1463040"/>
            <a:ext cx="553212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개인정보(PII) 보호</a:t>
            </a:r>
          </a:p>
        </p:txBody>
      </p:sp>
      <p:sp>
        <p:nvSpPr>
          <p:cNvPr id="16" name="Oval 15"/>
          <p:cNvSpPr/>
          <p:nvPr/>
        </p:nvSpPr>
        <p:spPr>
          <a:xfrm>
            <a:off x="704088" y="208483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86968" y="2029968"/>
            <a:ext cx="4983480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동의 분리(privacy/marketing/share)·최소수집(S-013)</a:t>
            </a:r>
          </a:p>
        </p:txBody>
      </p:sp>
      <p:sp>
        <p:nvSpPr>
          <p:cNvPr id="18" name="Oval 17"/>
          <p:cNvSpPr/>
          <p:nvPr/>
        </p:nvSpPr>
        <p:spPr>
          <a:xfrm>
            <a:off x="704088" y="2596896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86968" y="2542032"/>
            <a:ext cx="4983480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*_enc AES-256-GCM·응답 완전 제외·보존/파기</a:t>
            </a:r>
          </a:p>
        </p:txBody>
      </p:sp>
      <p:sp>
        <p:nvSpPr>
          <p:cNvPr id="20" name="Oval 19"/>
          <p:cNvSpPr/>
          <p:nvPr/>
        </p:nvSpPr>
        <p:spPr>
          <a:xfrm>
            <a:off x="704088" y="3108960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86968" y="3054096"/>
            <a:ext cx="4983480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자격증명·키 완전 제외(응답/로그/커밋 마스킹)(S-003)</a:t>
            </a:r>
          </a:p>
        </p:txBody>
      </p:sp>
      <p:sp>
        <p:nvSpPr>
          <p:cNvPr id="22" name="Oval 21"/>
          <p:cNvSpPr/>
          <p:nvPr/>
        </p:nvSpPr>
        <p:spPr>
          <a:xfrm>
            <a:off x="704088" y="3621024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86968" y="3566160"/>
            <a:ext cx="4983480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스택트레이스 미노출(S-010)·DataAccessException 요약(S-011)</a:t>
            </a:r>
          </a:p>
        </p:txBody>
      </p:sp>
      <p:sp>
        <p:nvSpPr>
          <p:cNvPr id="24" name="Oval 23"/>
          <p:cNvSpPr/>
          <p:nvPr/>
        </p:nvSpPr>
        <p:spPr>
          <a:xfrm>
            <a:off x="704088" y="4133088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86968" y="4078224"/>
            <a:ext cx="4983480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관측성 로그·메트릭·트레이스에 PII 미기록(N-018)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172200" y="1463040"/>
            <a:ext cx="5513832" cy="4114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6172200" y="1463040"/>
            <a:ext cx="5513832" cy="420624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172200" y="1463040"/>
            <a:ext cx="5513832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감사·안전코딩</a:t>
            </a:r>
          </a:p>
        </p:txBody>
      </p:sp>
      <p:sp>
        <p:nvSpPr>
          <p:cNvPr id="29" name="Oval 28"/>
          <p:cNvSpPr/>
          <p:nvPr/>
        </p:nvSpPr>
        <p:spPr>
          <a:xfrm>
            <a:off x="6373368" y="208483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556248" y="2029968"/>
            <a:ext cx="4965192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민감 액션 감사 전수(TB_AUDIT_LOG tenant_id·@Audited AOP)(S-012)</a:t>
            </a:r>
          </a:p>
        </p:txBody>
      </p:sp>
      <p:sp>
        <p:nvSpPr>
          <p:cNvPr id="31" name="Oval 30"/>
          <p:cNvSpPr/>
          <p:nvPr/>
        </p:nvSpPr>
        <p:spPr>
          <a:xfrm>
            <a:off x="6373368" y="2596896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556248" y="2542032"/>
            <a:ext cx="4965192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입력 검증(S-014)·XSS/CSP(S-015)</a:t>
            </a:r>
          </a:p>
        </p:txBody>
      </p:sp>
      <p:sp>
        <p:nvSpPr>
          <p:cNvPr id="33" name="Oval 32"/>
          <p:cNvSpPr/>
          <p:nvPr/>
        </p:nvSpPr>
        <p:spPr>
          <a:xfrm>
            <a:off x="6373368" y="3108960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556248" y="3054096"/>
            <a:ext cx="4965192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인젝션 차단 MyBatis #{}(S-016)</a:t>
            </a:r>
          </a:p>
        </p:txBody>
      </p:sp>
      <p:sp>
        <p:nvSpPr>
          <p:cNvPr id="35" name="Oval 34"/>
          <p:cNvSpPr/>
          <p:nvPr/>
        </p:nvSpPr>
        <p:spPr>
          <a:xfrm>
            <a:off x="6373368" y="3621024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556248" y="3566160"/>
            <a:ext cx="4965192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IDOR/CSRF/JWT 회전(S-017)</a:t>
            </a:r>
          </a:p>
        </p:txBody>
      </p:sp>
      <p:sp>
        <p:nvSpPr>
          <p:cNvPr id="37" name="Oval 36"/>
          <p:cNvSpPr/>
          <p:nvPr/>
        </p:nvSpPr>
        <p:spPr>
          <a:xfrm>
            <a:off x="6373368" y="4133088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556248" y="4078224"/>
            <a:ext cx="4965192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의존성 SCA CI 게이트(S-019)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PII 마스킹·암호화·응답 제외 + 민감 액션 전수 감사 + 안전코딩 통제.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Ⅲ. 기술·기능 · 시스템 운영(테넌트 격리)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8147304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한 층이라도 불일치하면 차단 — 컨텍스트→서비스→MyBatis→PostGIS 4층 방어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424159" y="502920"/>
            <a:ext cx="1261872" cy="274320"/>
          </a:xfrm>
          <a:prstGeom prst="roundRect">
            <a:avLst/>
          </a:prstGeom>
          <a:solidFill>
            <a:srgbClr val="EEF0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424159" y="502920"/>
            <a:ext cx="1261872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REQ-S-018·N-020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1828800"/>
            <a:ext cx="2743200" cy="1188720"/>
          </a:xfrm>
          <a:prstGeom prst="roundRect">
            <a:avLst/>
          </a:prstGeom>
          <a:solidFill>
            <a:srgbClr val="ECE8FF"/>
          </a:solidFill>
          <a:ln w="16510">
            <a:solidFill>
              <a:srgbClr val="6D4AFF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4" name="Picture 13" descr="tenant-building__6D4AF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965960"/>
            <a:ext cx="402336" cy="40233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85800" y="2395728"/>
            <a:ext cx="24688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101828"/>
                </a:solidFill>
                <a:latin typeface="맑은 고딕"/>
                <a:ea typeface="맑은 고딕"/>
              </a:rPr>
              <a:t>요청 — 서브도메인(kintex./coex.) + JWT 소속 → 컨텍스트 해소(불일치 시 거부)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3246120" y="2423160"/>
            <a:ext cx="502919" cy="0"/>
          </a:xfrm>
          <a:prstGeom prst="bentConnector3">
            <a:avLst/>
          </a:prstGeom>
          <a:ln w="19050">
            <a:solidFill>
              <a:srgbClr val="98A2B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3749039" y="1554480"/>
            <a:ext cx="4572000" cy="822960"/>
          </a:xfrm>
          <a:prstGeom prst="roundRect">
            <a:avLst/>
          </a:prstGeom>
          <a:solidFill>
            <a:srgbClr val="E1EFF9"/>
          </a:solidFill>
          <a:ln w="15240">
            <a:solidFill>
              <a:srgbClr val="0066B3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977639" y="1664207"/>
            <a:ext cx="420624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066B3"/>
                </a:solidFill>
                <a:latin typeface="맑은 고딕"/>
                <a:ea typeface="맑은 고딕"/>
              </a:rPr>
              <a:t>① 컨텍스트 필터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977639" y="1993391"/>
            <a:ext cx="420624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서브도메인+소속 불일치 거부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943600" y="2359152"/>
            <a:ext cx="365760" cy="2011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0">
                <a:solidFill>
                  <a:srgbClr val="98A2B3"/>
                </a:solidFill>
                <a:latin typeface="맑은 고딕"/>
                <a:ea typeface="맑은 고딕"/>
              </a:rPr>
              <a:t>▼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3749039" y="2514600"/>
            <a:ext cx="4572000" cy="822960"/>
          </a:xfrm>
          <a:prstGeom prst="roundRect">
            <a:avLst/>
          </a:prstGeom>
          <a:solidFill>
            <a:srgbClr val="0066B3"/>
          </a:solidFill>
          <a:ln w="15240">
            <a:solidFill>
              <a:srgbClr val="0066B3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977639" y="2624328"/>
            <a:ext cx="420624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② 서비스 가드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977639" y="2953512"/>
            <a:ext cx="420624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C7DDF2"/>
                </a:solidFill>
                <a:latin typeface="맑은 고딕"/>
                <a:ea typeface="맑은 고딕"/>
              </a:rPr>
              <a:t>tenant 스코프 검증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943600" y="3319272"/>
            <a:ext cx="365760" cy="2011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0">
                <a:solidFill>
                  <a:srgbClr val="98A2B3"/>
                </a:solidFill>
                <a:latin typeface="맑은 고딕"/>
                <a:ea typeface="맑은 고딕"/>
              </a:rPr>
              <a:t>▼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3749039" y="3474720"/>
            <a:ext cx="4572000" cy="822960"/>
          </a:xfrm>
          <a:prstGeom prst="roundRect">
            <a:avLst/>
          </a:prstGeom>
          <a:solidFill>
            <a:srgbClr val="00447A"/>
          </a:solidFill>
          <a:ln w="15240">
            <a:solidFill>
              <a:srgbClr val="00447A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3977639" y="3584448"/>
            <a:ext cx="420624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③ MyBatis 인터셉터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977639" y="3913631"/>
            <a:ext cx="420624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C7DDF2"/>
                </a:solidFill>
                <a:latin typeface="맑은 고딕"/>
                <a:ea typeface="맑은 고딕"/>
              </a:rPr>
              <a:t>tenant_id 자동 주입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943600" y="4279392"/>
            <a:ext cx="365760" cy="2011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0">
                <a:solidFill>
                  <a:srgbClr val="98A2B3"/>
                </a:solidFill>
                <a:latin typeface="맑은 고딕"/>
                <a:ea typeface="맑은 고딕"/>
              </a:rPr>
              <a:t>▼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3749039" y="4434840"/>
            <a:ext cx="4572000" cy="822960"/>
          </a:xfrm>
          <a:prstGeom prst="roundRect">
            <a:avLst/>
          </a:prstGeom>
          <a:solidFill>
            <a:srgbClr val="6D4AFF"/>
          </a:solidFill>
          <a:ln w="15240">
            <a:solidFill>
              <a:srgbClr val="6D4AFF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3977639" y="4544568"/>
            <a:ext cx="420624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④ PostGIS/쿼리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977639" y="4873752"/>
            <a:ext cx="420624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C7DDF2"/>
                </a:solidFill>
                <a:latin typeface="맑은 고딕"/>
                <a:ea typeface="맑은 고딕"/>
              </a:rPr>
              <a:t>tenant_id 선두 복합 인덱스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8549640" y="1554480"/>
            <a:ext cx="3136392" cy="3063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686800" y="1691640"/>
            <a:ext cx="2834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TB_* WHERE tenant_id = ctx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8732520" y="2103120"/>
            <a:ext cx="2743200" cy="914400"/>
          </a:xfrm>
          <a:prstGeom prst="roundRect">
            <a:avLst/>
          </a:prstGeom>
          <a:solidFill>
            <a:srgbClr val="E1EFF9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8732520" y="2103120"/>
            <a:ext cx="274320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00447A"/>
                </a:solidFill>
                <a:latin typeface="맑은 고딕"/>
                <a:ea typeface="맑은 고딕"/>
              </a:rPr>
              <a:t>KINTEX (#1)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8732520" y="3154680"/>
            <a:ext cx="2743200" cy="914400"/>
          </a:xfrm>
          <a:prstGeom prst="roundRect">
            <a:avLst/>
          </a:prstGeom>
          <a:solidFill>
            <a:srgbClr val="ECE8FF"/>
          </a:solidFill>
          <a:ln w="1270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8732520" y="3154680"/>
            <a:ext cx="274320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4A2FCC"/>
                </a:solidFill>
                <a:latin typeface="맑은 고딕"/>
                <a:ea typeface="맑은 고딕"/>
              </a:rPr>
              <a:t>COEX (#2)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502920" y="4937760"/>
            <a:ext cx="11183112" cy="502920"/>
          </a:xfrm>
          <a:prstGeom prst="roundRect">
            <a:avLst/>
          </a:prstGeom>
          <a:solidFill>
            <a:srgbClr val="FCE9E7"/>
          </a:solidFill>
          <a:ln w="17780">
            <a:solidFill>
              <a:srgbClr val="D92D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502920" y="4937760"/>
            <a:ext cx="11183112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D92D20"/>
                </a:solidFill>
                <a:latin typeface="맑은 고딕"/>
                <a:ea typeface="맑은 고딕"/>
              </a:rPr>
              <a:t>fail-closed — 한 층이라도 불일치면 차단  [구현 계획: 백필 전 단일테넌트 무중단 → 검증 후 필터 활성화]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KINTEX #1 검증 → COEX #2 코드 배포 없이 데이터 온보딩. 기능 불변, 데이터·권한만 분리.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Ⅲ. 기술·기능 · 시스템 운영(온보딩)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8297265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코드 배포 없이 데이터 온보딩 6단계로 새 전시관을 연다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574121" y="502920"/>
            <a:ext cx="1111910" cy="274320"/>
          </a:xfrm>
          <a:prstGeom prst="roundRect">
            <a:avLst/>
          </a:prstGeom>
          <a:solidFill>
            <a:srgbClr val="EEF0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574121" y="502920"/>
            <a:ext cx="111191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REQ-F-077~079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1554480"/>
            <a:ext cx="1783080" cy="914400"/>
          </a:xfrm>
          <a:prstGeom prst="roundRect">
            <a:avLst/>
          </a:prstGeom>
          <a:solidFill>
            <a:srgbClr val="E1EFF9"/>
          </a:solidFill>
          <a:ln w="15240">
            <a:solidFill>
              <a:srgbClr val="0066B3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1193292" y="1417320"/>
            <a:ext cx="402336" cy="29260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193292" y="1417320"/>
            <a:ext cx="402336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76072" y="1783080"/>
            <a:ext cx="1636776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00447A"/>
                </a:solidFill>
                <a:latin typeface="맑은 고딕"/>
                <a:ea typeface="맑은 고딕"/>
              </a:rPr>
              <a:t>테넌트 생성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58568" y="1554480"/>
            <a:ext cx="146304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2377439" y="1554480"/>
            <a:ext cx="1783080" cy="914400"/>
          </a:xfrm>
          <a:prstGeom prst="roundRect">
            <a:avLst/>
          </a:prstGeom>
          <a:solidFill>
            <a:srgbClr val="E1EFF9"/>
          </a:solidFill>
          <a:ln w="15240">
            <a:solidFill>
              <a:srgbClr val="0066B3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3067811" y="1417320"/>
            <a:ext cx="402336" cy="29260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067811" y="1417320"/>
            <a:ext cx="402336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450591" y="1783080"/>
            <a:ext cx="1636776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00447A"/>
                </a:solidFill>
                <a:latin typeface="맑은 고딕"/>
                <a:ea typeface="맑은 고딕"/>
              </a:rPr>
              <a:t>홀·구역 입력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133087" y="1554480"/>
            <a:ext cx="146304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251959" y="1554480"/>
            <a:ext cx="1783080" cy="914400"/>
          </a:xfrm>
          <a:prstGeom prst="roundRect">
            <a:avLst/>
          </a:prstGeom>
          <a:solidFill>
            <a:srgbClr val="E1EFF9"/>
          </a:solidFill>
          <a:ln w="15240">
            <a:solidFill>
              <a:srgbClr val="0066B3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4942331" y="1417320"/>
            <a:ext cx="402336" cy="29260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942331" y="1417320"/>
            <a:ext cx="402336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325112" y="1783080"/>
            <a:ext cx="1636776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00447A"/>
                </a:solidFill>
                <a:latin typeface="맑은 고딕"/>
                <a:ea typeface="맑은 고딕"/>
              </a:rPr>
              <a:t>요율 룰셋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007607" y="1554480"/>
            <a:ext cx="146304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126479" y="1554480"/>
            <a:ext cx="1783080" cy="914400"/>
          </a:xfrm>
          <a:prstGeom prst="roundRect">
            <a:avLst/>
          </a:prstGeom>
          <a:solidFill>
            <a:srgbClr val="E1EFF9"/>
          </a:solidFill>
          <a:ln w="15240">
            <a:solidFill>
              <a:srgbClr val="0066B3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6816851" y="1417320"/>
            <a:ext cx="402336" cy="29260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816851" y="1417320"/>
            <a:ext cx="402336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199631" y="1783080"/>
            <a:ext cx="1636776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00447A"/>
                </a:solidFill>
                <a:latin typeface="맑은 고딕"/>
                <a:ea typeface="맑은 고딕"/>
              </a:rPr>
              <a:t>규정 룰셋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882127" y="1554480"/>
            <a:ext cx="146304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8001000" y="1554480"/>
            <a:ext cx="1783080" cy="914400"/>
          </a:xfrm>
          <a:prstGeom prst="roundRect">
            <a:avLst/>
          </a:prstGeom>
          <a:solidFill>
            <a:srgbClr val="E1EFF9"/>
          </a:solidFill>
          <a:ln w="15240">
            <a:solidFill>
              <a:srgbClr val="0066B3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ounded Rectangle 33"/>
          <p:cNvSpPr/>
          <p:nvPr/>
        </p:nvSpPr>
        <p:spPr>
          <a:xfrm>
            <a:off x="8691372" y="1417320"/>
            <a:ext cx="402336" cy="29260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8691372" y="1417320"/>
            <a:ext cx="402336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5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074152" y="1783080"/>
            <a:ext cx="1636776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00447A"/>
                </a:solidFill>
                <a:latin typeface="맑은 고딕"/>
                <a:ea typeface="맑은 고딕"/>
              </a:rPr>
              <a:t>마스터데이터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756648" y="1554480"/>
            <a:ext cx="146304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9875520" y="1554480"/>
            <a:ext cx="1783080" cy="914400"/>
          </a:xfrm>
          <a:prstGeom prst="roundRect">
            <a:avLst/>
          </a:prstGeom>
          <a:solidFill>
            <a:srgbClr val="E1EFF9"/>
          </a:solidFill>
          <a:ln w="15240">
            <a:solidFill>
              <a:srgbClr val="0066B3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ounded Rectangle 38"/>
          <p:cNvSpPr/>
          <p:nvPr/>
        </p:nvSpPr>
        <p:spPr>
          <a:xfrm>
            <a:off x="10565892" y="1417320"/>
            <a:ext cx="402336" cy="29260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10565892" y="1417320"/>
            <a:ext cx="402336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6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9948672" y="1783080"/>
            <a:ext cx="1636776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00447A"/>
                </a:solidFill>
                <a:latin typeface="맑은 고딕"/>
                <a:ea typeface="맑은 고딕"/>
              </a:rPr>
              <a:t>컨텍스트 활성화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502920" y="2880360"/>
            <a:ext cx="5532120" cy="2743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ounded Rectangle 42"/>
          <p:cNvSpPr/>
          <p:nvPr/>
        </p:nvSpPr>
        <p:spPr>
          <a:xfrm>
            <a:off x="502920" y="2880360"/>
            <a:ext cx="5532120" cy="420624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502920" y="2880360"/>
            <a:ext cx="553212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2계층 관리자</a:t>
            </a:r>
          </a:p>
        </p:txBody>
      </p:sp>
      <p:sp>
        <p:nvSpPr>
          <p:cNvPr id="45" name="Oval 44"/>
          <p:cNvSpPr/>
          <p:nvPr/>
        </p:nvSpPr>
        <p:spPr>
          <a:xfrm>
            <a:off x="704088" y="350215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886968" y="3447288"/>
            <a:ext cx="49834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플랫폼 슈퍼관리자 — 테넌트 스위처(F-079)</a:t>
            </a:r>
          </a:p>
        </p:txBody>
      </p:sp>
      <p:sp>
        <p:nvSpPr>
          <p:cNvPr id="47" name="Oval 46"/>
          <p:cNvSpPr/>
          <p:nvPr/>
        </p:nvSpPr>
        <p:spPr>
          <a:xfrm>
            <a:off x="704088" y="4050791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886968" y="3995928"/>
            <a:ext cx="49834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테넌트 관리자 — 단일 스코프</a:t>
            </a:r>
          </a:p>
        </p:txBody>
      </p:sp>
      <p:sp>
        <p:nvSpPr>
          <p:cNvPr id="49" name="Oval 48"/>
          <p:cNvSpPr/>
          <p:nvPr/>
        </p:nvSpPr>
        <p:spPr>
          <a:xfrm>
            <a:off x="704088" y="4599431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886968" y="4544568"/>
            <a:ext cx="49834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테넌트 컨텍스트 해소(F-078)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6172200" y="2880360"/>
            <a:ext cx="5513832" cy="2743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Rounded Rectangle 51"/>
          <p:cNvSpPr/>
          <p:nvPr/>
        </p:nvSpPr>
        <p:spPr>
          <a:xfrm>
            <a:off x="6172200" y="2880360"/>
            <a:ext cx="5513832" cy="420624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6172200" y="2880360"/>
            <a:ext cx="5513832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재사용 기반</a:t>
            </a:r>
          </a:p>
        </p:txBody>
      </p:sp>
      <p:sp>
        <p:nvSpPr>
          <p:cNvPr id="54" name="Oval 53"/>
          <p:cNvSpPr/>
          <p:nvPr/>
        </p:nvSpPr>
        <p:spPr>
          <a:xfrm>
            <a:off x="6373368" y="350215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6556248" y="3447288"/>
            <a:ext cx="4965192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온보딩 = 데이터 입력 수준(코드 배포 없음)(F-077)</a:t>
            </a:r>
          </a:p>
        </p:txBody>
      </p:sp>
      <p:sp>
        <p:nvSpPr>
          <p:cNvPr id="56" name="Oval 55"/>
          <p:cNvSpPr/>
          <p:nvPr/>
        </p:nvSpPr>
        <p:spPr>
          <a:xfrm>
            <a:off x="6373368" y="4050791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6556248" y="3995928"/>
            <a:ext cx="4965192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공통코드·메뉴 관리(§5B, F-073) 재사용</a:t>
            </a:r>
          </a:p>
        </p:txBody>
      </p:sp>
      <p:sp>
        <p:nvSpPr>
          <p:cNvPr id="58" name="Oval 57"/>
          <p:cNvSpPr/>
          <p:nvPr/>
        </p:nvSpPr>
        <p:spPr>
          <a:xfrm>
            <a:off x="6373368" y="4599431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6556248" y="4544568"/>
            <a:ext cx="4965192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홀·요율·규정 룰셋·마스터데이터만 주입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온보딩 6단계 + 2계층 관리자 — 코드 배포 없이 새 전시관 개설.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Parallelogram 2"/>
          <p:cNvSpPr/>
          <p:nvPr/>
        </p:nvSpPr>
        <p:spPr>
          <a:xfrm>
            <a:off x="7863840" y="-1371600"/>
            <a:ext cx="7315200" cy="10058400"/>
          </a:xfrm>
          <a:prstGeom prst="parallelogram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Parallelogram 3"/>
          <p:cNvSpPr/>
          <p:nvPr/>
        </p:nvSpPr>
        <p:spPr>
          <a:xfrm>
            <a:off x="9966960" y="-1828800"/>
            <a:ext cx="5486400" cy="10972800"/>
          </a:xfrm>
          <a:prstGeom prst="parallelogram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874519"/>
            <a:ext cx="4572000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0" b="1">
                <a:solidFill>
                  <a:srgbClr val="2C4E82"/>
                </a:solidFill>
                <a:latin typeface="맑은 고딕"/>
                <a:ea typeface="맑은 고딕"/>
              </a:rPr>
              <a:t>Ⅳ</a:t>
            </a:r>
          </a:p>
        </p:txBody>
      </p:sp>
      <p:sp>
        <p:nvSpPr>
          <p:cNvPr id="6" name="Rectangle 5"/>
          <p:cNvSpPr/>
          <p:nvPr/>
        </p:nvSpPr>
        <p:spPr>
          <a:xfrm>
            <a:off x="1051560" y="3566160"/>
            <a:ext cx="822960" cy="82296"/>
          </a:xfrm>
          <a:prstGeom prst="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3703320"/>
            <a:ext cx="64008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400" b="1">
                <a:solidFill>
                  <a:srgbClr val="FFFFFF"/>
                </a:solidFill>
                <a:latin typeface="맑은 고딕"/>
                <a:ea typeface="맑은 고딕"/>
              </a:rPr>
              <a:t>성능 및 품질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4480560"/>
            <a:ext cx="6400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9CB4D8"/>
                </a:solidFill>
                <a:latin typeface="맑은 고딕"/>
                <a:ea typeface="맑은 고딕"/>
              </a:rPr>
              <a:t>PERFORMANCE &amp; QUALITY</a:t>
            </a:r>
          </a:p>
        </p:txBody>
      </p:sp>
      <p:sp>
        <p:nvSpPr>
          <p:cNvPr id="9" name="Oval 8"/>
          <p:cNvSpPr/>
          <p:nvPr/>
        </p:nvSpPr>
        <p:spPr>
          <a:xfrm>
            <a:off x="6903720" y="2350008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178040" y="2286000"/>
            <a:ext cx="42976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성능·SLA·확장성</a:t>
            </a:r>
          </a:p>
        </p:txBody>
      </p:sp>
      <p:sp>
        <p:nvSpPr>
          <p:cNvPr id="11" name="Oval 10"/>
          <p:cNvSpPr/>
          <p:nvPr/>
        </p:nvSpPr>
        <p:spPr>
          <a:xfrm>
            <a:off x="6903720" y="2916936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178040" y="2852928"/>
            <a:ext cx="42976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품질·관측성</a:t>
            </a:r>
          </a:p>
        </p:txBody>
      </p:sp>
      <p:sp>
        <p:nvSpPr>
          <p:cNvPr id="13" name="Oval 12"/>
          <p:cNvSpPr/>
          <p:nvPr/>
        </p:nvSpPr>
        <p:spPr>
          <a:xfrm>
            <a:off x="6903720" y="3483864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178040" y="3419856"/>
            <a:ext cx="42976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인터페이스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189720" y="640080"/>
            <a:ext cx="2286000" cy="54864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189720" y="640080"/>
            <a:ext cx="228600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맑은 고딕"/>
                <a:ea typeface="맑은 고딕"/>
              </a:rPr>
              <a:t>정성 · 성능·품질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Ⅳ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Ⅳ. 성능·품질 · 성능 요구사항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7997342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코어 SLO 99.5%(성수기 99.9% 지향), 무중단 롤링·PITR·degraded로 버틴다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274198" y="502920"/>
            <a:ext cx="1411833" cy="274320"/>
          </a:xfrm>
          <a:prstGeom prst="roundRect">
            <a:avLst/>
          </a:prstGeom>
          <a:solidFill>
            <a:srgbClr val="EEF0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274198" y="502920"/>
            <a:ext cx="1411833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REQ-N-001~005·011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1463040"/>
            <a:ext cx="2688336" cy="100584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02920" y="1572768"/>
            <a:ext cx="268833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FFFFFF"/>
                </a:solidFill>
                <a:latin typeface="맑은 고딕"/>
                <a:ea typeface="맑은 고딕"/>
              </a:rPr>
              <a:t>99.5%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2084831"/>
            <a:ext cx="2688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FFFFFF"/>
                </a:solidFill>
                <a:latin typeface="맑은 고딕"/>
                <a:ea typeface="맑은 고딕"/>
              </a:rPr>
              <a:t>코어 SLO(성수기 99.9%)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337560" y="1463040"/>
            <a:ext cx="2688336" cy="100584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337560" y="1572768"/>
            <a:ext cx="268833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FFFFFF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337560" y="2084831"/>
            <a:ext cx="2688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FFFFFF"/>
                </a:solidFill>
                <a:latin typeface="맑은 고딕"/>
                <a:ea typeface="맑은 고딕"/>
              </a:rPr>
              <a:t>백엔드 인스턴스 롤링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172200" y="1463040"/>
            <a:ext cx="2688336" cy="1005840"/>
          </a:xfrm>
          <a:prstGeom prst="roundRect">
            <a:avLst/>
          </a:prstGeom>
          <a:solidFill>
            <a:srgbClr val="0E9384"/>
          </a:solidFill>
          <a:ln>
            <a:noFill/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172200" y="1572768"/>
            <a:ext cx="268833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FFFFFF"/>
                </a:solidFill>
                <a:latin typeface="맑은 고딕"/>
                <a:ea typeface="맑은 고딕"/>
              </a:rPr>
              <a:t>PITR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172200" y="2084831"/>
            <a:ext cx="2688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FFFFFF"/>
                </a:solidFill>
                <a:latin typeface="맑은 고딕"/>
                <a:ea typeface="맑은 고딕"/>
              </a:rPr>
              <a:t>PG 스탠바이·failover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9006840" y="1463040"/>
            <a:ext cx="2688336" cy="1005840"/>
          </a:xfrm>
          <a:prstGeom prst="roundRect">
            <a:avLst/>
          </a:prstGeom>
          <a:solidFill>
            <a:srgbClr val="E08A00"/>
          </a:solidFill>
          <a:ln>
            <a:noFill/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9006840" y="1572768"/>
            <a:ext cx="268833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FFFFFF"/>
                </a:solidFill>
                <a:latin typeface="맑은 고딕"/>
                <a:ea typeface="맑은 고딕"/>
              </a:rPr>
              <a:t>degraded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006840" y="2084831"/>
            <a:ext cx="2688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FFFFFF"/>
                </a:solidFill>
                <a:latin typeface="맑은 고딕"/>
                <a:ea typeface="맑은 고딕"/>
              </a:rPr>
              <a:t>3중 폴백 모드</a:t>
            </a:r>
          </a:p>
        </p:txBody>
      </p:sp>
      <p:sp>
        <p:nvSpPr>
          <p:cNvPr id="25" name="Oval 24"/>
          <p:cNvSpPr/>
          <p:nvPr/>
        </p:nvSpPr>
        <p:spPr>
          <a:xfrm>
            <a:off x="502920" y="2807208"/>
            <a:ext cx="91440" cy="91440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22376" y="2743200"/>
            <a:ext cx="10753344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코어 SLO 99.5%(성수기 99.9% 지향), 무상태 백엔드+Redis 외부화(N-001)</a:t>
            </a:r>
          </a:p>
        </p:txBody>
      </p:sp>
      <p:sp>
        <p:nvSpPr>
          <p:cNvPr id="27" name="Oval 26"/>
          <p:cNvSpPr/>
          <p:nvPr/>
        </p:nvSpPr>
        <p:spPr>
          <a:xfrm>
            <a:off x="502920" y="3310127"/>
            <a:ext cx="91440" cy="91440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22376" y="3246120"/>
            <a:ext cx="10753344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백엔드 2인스턴스·헬스체크 LB·롤링 무중단(N-002) · PG 스탠바이 복제·자동 failover·PITR(N-003)</a:t>
            </a:r>
          </a:p>
        </p:txBody>
      </p:sp>
      <p:sp>
        <p:nvSpPr>
          <p:cNvPr id="29" name="Oval 28"/>
          <p:cNvSpPr/>
          <p:nvPr/>
        </p:nvSpPr>
        <p:spPr>
          <a:xfrm>
            <a:off x="502920" y="3813048"/>
            <a:ext cx="91440" cy="91440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722376" y="3749039"/>
            <a:ext cx="10753344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degraded — Gemini 장애=목 응답, Claude 장애=Ollama 폴백, PG 복제지연=프라이머리 폴백(N-005)</a:t>
            </a:r>
          </a:p>
        </p:txBody>
      </p:sp>
      <p:sp>
        <p:nvSpPr>
          <p:cNvPr id="31" name="Oval 30"/>
          <p:cNvSpPr/>
          <p:nvPr/>
        </p:nvSpPr>
        <p:spPr>
          <a:xfrm>
            <a:off x="502920" y="4315968"/>
            <a:ext cx="91440" cy="91440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22376" y="4251960"/>
            <a:ext cx="10753344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워커 장애 재큐(멱등)(N-011)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502920" y="4937760"/>
            <a:ext cx="11183112" cy="548640"/>
          </a:xfrm>
          <a:prstGeom prst="roundRect">
            <a:avLst/>
          </a:prstGeom>
          <a:solidFill>
            <a:srgbClr val="1018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731520" y="4937760"/>
            <a:ext cx="10817352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맑은 고딕"/>
                <a:ea typeface="맑은 고딕"/>
              </a:rPr>
              <a:t>무중단·복원 — 롤링 배포·PITR·degraded 3중 폴백으로 성수기 부하를 버틴다.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SLA 수치 + HA 구성 — 프론트·백엔드·Redis·PG·워커 다중화.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Ⅳ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Ⅳ. 성능·품질 · 성능 요구사항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8297265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단건 평균 40초, 1024px 전처리·자동생성 한정·캐시·쿼터로 대량을 제어한다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574121" y="502920"/>
            <a:ext cx="1111910" cy="274320"/>
          </a:xfrm>
          <a:prstGeom prst="roundRect">
            <a:avLst/>
          </a:prstGeom>
          <a:solidFill>
            <a:srgbClr val="EEF0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574121" y="502920"/>
            <a:ext cx="111191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REQ-N-006·007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1463040"/>
            <a:ext cx="2688336" cy="1828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502920" y="1463040"/>
            <a:ext cx="2688336" cy="73152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02920" y="1828800"/>
            <a:ext cx="2688336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400" b="1">
                <a:solidFill>
                  <a:srgbClr val="6D4AFF"/>
                </a:solidFill>
                <a:latin typeface="맑은 고딕"/>
                <a:ea typeface="맑은 고딕"/>
              </a:rPr>
              <a:t>≤40s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12648" y="2560320"/>
            <a:ext cx="24688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단건 평균(전면 비동기)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337560" y="1463040"/>
            <a:ext cx="2688336" cy="1828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3337560" y="1463040"/>
            <a:ext cx="2688336" cy="73152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337560" y="1828800"/>
            <a:ext cx="2688336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400" b="1">
                <a:solidFill>
                  <a:srgbClr val="0066B3"/>
                </a:solidFill>
                <a:latin typeface="맑은 고딕"/>
                <a:ea typeface="맑은 고딕"/>
              </a:rPr>
              <a:t>1024px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447288" y="2560320"/>
            <a:ext cx="24688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Canvas 다운스케일·JPEG 0.85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172200" y="1463040"/>
            <a:ext cx="2688336" cy="1828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6172200" y="1463040"/>
            <a:ext cx="2688336" cy="73152"/>
          </a:xfrm>
          <a:prstGeom prst="roundRect">
            <a:avLst/>
          </a:prstGeom>
          <a:solidFill>
            <a:srgbClr val="0E938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172200" y="1828800"/>
            <a:ext cx="2688336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400" b="1">
                <a:solidFill>
                  <a:srgbClr val="0E9384"/>
                </a:solidFill>
                <a:latin typeface="맑은 고딕"/>
                <a:ea typeface="맑은 고딕"/>
              </a:rPr>
              <a:t>S1·S7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281928" y="2560320"/>
            <a:ext cx="24688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자동생성 한정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9006840" y="1463040"/>
            <a:ext cx="2688336" cy="1828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9006840" y="1463040"/>
            <a:ext cx="2688336" cy="73152"/>
          </a:xfrm>
          <a:prstGeom prst="roundRect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006840" y="1828800"/>
            <a:ext cx="2688336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400" b="1">
                <a:solidFill>
                  <a:srgbClr val="129E63"/>
                </a:solidFill>
                <a:latin typeface="맑은 고딕"/>
                <a:ea typeface="맑은 고딕"/>
              </a:rPr>
              <a:t>쿼터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116568" y="2560320"/>
            <a:ext cx="24688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성공 시에만 차감</a:t>
            </a:r>
          </a:p>
        </p:txBody>
      </p:sp>
      <p:sp>
        <p:nvSpPr>
          <p:cNvPr id="29" name="Oval 28"/>
          <p:cNvSpPr/>
          <p:nvPr/>
        </p:nvSpPr>
        <p:spPr>
          <a:xfrm>
            <a:off x="502920" y="3721608"/>
            <a:ext cx="91440" cy="91440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722376" y="3657600"/>
            <a:ext cx="10753344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0">
                <a:solidFill>
                  <a:srgbClr val="101828"/>
                </a:solidFill>
                <a:latin typeface="맑은 고딕"/>
                <a:ea typeface="맑은 고딕"/>
              </a:rPr>
              <a:t>단건 평균 ≤40s, 전면 비동기(WS 완료 푸시)(N-006)</a:t>
            </a:r>
          </a:p>
        </p:txBody>
      </p:sp>
      <p:sp>
        <p:nvSpPr>
          <p:cNvPr id="31" name="Oval 30"/>
          <p:cNvSpPr/>
          <p:nvPr/>
        </p:nvSpPr>
        <p:spPr>
          <a:xfrm>
            <a:off x="502920" y="4224528"/>
            <a:ext cx="91440" cy="91440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22376" y="4160520"/>
            <a:ext cx="10753344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0">
                <a:solidFill>
                  <a:srgbClr val="101828"/>
                </a:solidFill>
                <a:latin typeface="맑은 고딕"/>
                <a:ea typeface="맑은 고딕"/>
              </a:rPr>
              <a:t>전처리 — 클라 Canvas 1024px 다운스케일 + JPEG 0.85</a:t>
            </a:r>
          </a:p>
        </p:txBody>
      </p:sp>
      <p:sp>
        <p:nvSpPr>
          <p:cNvPr id="33" name="Oval 32"/>
          <p:cNvSpPr/>
          <p:nvPr/>
        </p:nvSpPr>
        <p:spPr>
          <a:xfrm>
            <a:off x="502920" y="4727448"/>
            <a:ext cx="91440" cy="91440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722376" y="4663440"/>
            <a:ext cx="10753344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0">
                <a:solidFill>
                  <a:srgbClr val="101828"/>
                </a:solidFill>
                <a:latin typeface="맑은 고딕"/>
                <a:ea typeface="맑은 고딕"/>
              </a:rPr>
              <a:t>대량 제어 — 자동생성 S1·S7 한정 + 동일 스키마해시 캐시 + 행사별 쿼터(N-007)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렌더 성능 지표 — 40초·1024px·캐시 히트·쿼터로 비용/지연 제어.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Ⅰ. 일반현황 · 제안 개요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8597188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도면이 아니라 사진으로 컨펌하고, 그 사진으로 발주까지 종결한다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874044" y="502920"/>
            <a:ext cx="811987" cy="274320"/>
          </a:xfrm>
          <a:prstGeom prst="roundRect">
            <a:avLst/>
          </a:prstGeom>
          <a:solidFill>
            <a:srgbClr val="EEF0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874044" y="502920"/>
            <a:ext cx="811987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REQ-A-001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1417320"/>
            <a:ext cx="3611880" cy="1965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502920" y="1417320"/>
            <a:ext cx="3611880" cy="73152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5" name="Picture 14" descr="camera-render__6D4AF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952" y="1691640"/>
            <a:ext cx="566928" cy="56692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463040" y="1737360"/>
            <a:ext cx="2514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6D4AFF"/>
                </a:solidFill>
                <a:latin typeface="맑은 고딕"/>
                <a:ea typeface="맑은 고딕"/>
              </a:rPr>
              <a:t>나노바나나 시공 예측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58952" y="2450592"/>
            <a:ext cx="3154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도면을 못 읽어도 신청 시점에 '시공 후 사진'으로 의사결정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288536" y="1417320"/>
            <a:ext cx="3611880" cy="1965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4288536" y="1417320"/>
            <a:ext cx="3611880" cy="73152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0" name="Picture 19" descr="postgis-spatial__0066B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4568" y="1691640"/>
            <a:ext cx="566928" cy="566928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5248656" y="1737360"/>
            <a:ext cx="2514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0066B3"/>
                </a:solidFill>
                <a:latin typeface="맑은 고딕"/>
                <a:ea typeface="맑은 고딕"/>
              </a:rPr>
              <a:t>PostGIS 실측 공간데이터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44568" y="2450592"/>
            <a:ext cx="3154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부스 폴리곤·트렌치·배선 LineString 단일 원천에서 검증·정산·BI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8074152" y="1417320"/>
            <a:ext cx="3611880" cy="1965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8074152" y="1417320"/>
            <a:ext cx="3611880" cy="73152"/>
          </a:xfrm>
          <a:prstGeom prst="roundRect">
            <a:avLst/>
          </a:prstGeom>
          <a:solidFill>
            <a:srgbClr val="0E938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closed-loop__0E938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0184" y="1691640"/>
            <a:ext cx="566928" cy="566928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9034272" y="1737360"/>
            <a:ext cx="2514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0E9384"/>
                </a:solidFill>
                <a:latin typeface="맑은 고딕"/>
                <a:ea typeface="맑은 고딕"/>
              </a:rPr>
              <a:t>공사 옥션 폐루프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2450592"/>
            <a:ext cx="3154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AI 설계자료→응찰→낙찰→발주 자동전환, 한 흐름에서 종결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02920" y="3611880"/>
            <a:ext cx="11183112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31520" y="3611880"/>
            <a:ext cx="10817352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FFFFFF"/>
                </a:solidFill>
                <a:latin typeface="맑은 고딕"/>
                <a:ea typeface="맑은 고딕"/>
              </a:rPr>
              <a:t>차별점 한 줄  —  “말이 아니라 이미 돈다”: 인프라·인증·PostGIS 코어·나노바나나·자동배포가 라이브로 기동 중</a:t>
            </a:r>
          </a:p>
        </p:txBody>
      </p:sp>
      <p:sp>
        <p:nvSpPr>
          <p:cNvPr id="30" name="Oval 29"/>
          <p:cNvSpPr/>
          <p:nvPr/>
        </p:nvSpPr>
        <p:spPr>
          <a:xfrm>
            <a:off x="502920" y="4498848"/>
            <a:ext cx="91440" cy="91440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722376" y="4434840"/>
            <a:ext cx="1075334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우리는 누구 — GUARDiA 표준 프레임워크(WISE/UIWS) 검증 자산 위에 전시 도메인 코어를 얹은 팀</a:t>
            </a:r>
          </a:p>
        </p:txBody>
      </p:sp>
      <p:sp>
        <p:nvSpPr>
          <p:cNvPr id="32" name="Oval 31"/>
          <p:cNvSpPr/>
          <p:nvPr/>
        </p:nvSpPr>
        <p:spPr>
          <a:xfrm>
            <a:off x="502920" y="4956048"/>
            <a:ext cx="91440" cy="91440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722376" y="4892040"/>
            <a:ext cx="1075334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왜 우리인가 — ①나노바나나 시공 예측 ②PostGIS 실측 공간데이터 ③공사 옥션 폐루프, 세 결합을 이미 라이브로 검증 </a:t>
            </a:r>
            <a:r>
              <a:rPr sz="1050" b="1">
                <a:solidFill>
                  <a:srgbClr val="129E63"/>
                </a:solidFill>
                <a:latin typeface="맑은 고딕"/>
                <a:ea typeface="맑은 고딕"/>
              </a:rPr>
              <a:t>[검증됨]</a:t>
            </a:r>
          </a:p>
        </p:txBody>
      </p:sp>
      <p:sp>
        <p:nvSpPr>
          <p:cNvPr id="34" name="Oval 33"/>
          <p:cNvSpPr/>
          <p:nvPr/>
        </p:nvSpPr>
        <p:spPr>
          <a:xfrm>
            <a:off x="502920" y="5413248"/>
            <a:ext cx="91440" cy="91440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722376" y="5349240"/>
            <a:ext cx="1075334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제안 무게 — 기술·기능(Ⅲ) 배점 비중이 가장 큼, 제안서 분량을 그에 맞춰 배분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단일 요소는 모방할 수 있으나, 세 결합은 재현하기 어렵다 — 우리만의 해자.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Ⅳ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Ⅳ. 성능·품질 · 성능·확장성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7997342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워커는 큐 깊이로 독립 확장하고, BI·공개는 읽기복제로 오프로드한다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274198" y="502920"/>
            <a:ext cx="1411833" cy="274320"/>
          </a:xfrm>
          <a:prstGeom prst="roundRect">
            <a:avLst/>
          </a:prstGeom>
          <a:solidFill>
            <a:srgbClr val="EEF0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274198" y="502920"/>
            <a:ext cx="1411833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REQ-N-009·010·011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1463040"/>
            <a:ext cx="5532120" cy="4114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502920" y="1463040"/>
            <a:ext cx="5532120" cy="420624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02920" y="1463040"/>
            <a:ext cx="553212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독립 확장 (워커)</a:t>
            </a:r>
          </a:p>
        </p:txBody>
      </p:sp>
      <p:sp>
        <p:nvSpPr>
          <p:cNvPr id="16" name="Oval 15"/>
          <p:cNvSpPr/>
          <p:nvPr/>
        </p:nvSpPr>
        <p:spPr>
          <a:xfrm>
            <a:off x="704088" y="208483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86968" y="2029968"/>
            <a:ext cx="4983480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나노바나나·서류·EDM 워커 = 큐 깊이 기반 증감(N-009)</a:t>
            </a:r>
          </a:p>
        </p:txBody>
      </p:sp>
      <p:sp>
        <p:nvSpPr>
          <p:cNvPr id="18" name="Oval 17"/>
          <p:cNvSpPr/>
          <p:nvPr/>
        </p:nvSpPr>
        <p:spPr>
          <a:xfrm>
            <a:off x="704088" y="2651760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86968" y="2596896"/>
            <a:ext cx="4983480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워커 장애 재큐 — 멱등 Job(N-011)</a:t>
            </a:r>
          </a:p>
        </p:txBody>
      </p:sp>
      <p:sp>
        <p:nvSpPr>
          <p:cNvPr id="20" name="Oval 19"/>
          <p:cNvSpPr/>
          <p:nvPr/>
        </p:nvSpPr>
        <p:spPr>
          <a:xfrm>
            <a:off x="704088" y="3218688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86968" y="3163824"/>
            <a:ext cx="4983480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GEMINI 워커존 단일 egress</a:t>
            </a:r>
          </a:p>
        </p:txBody>
      </p:sp>
      <p:sp>
        <p:nvSpPr>
          <p:cNvPr id="22" name="Oval 21"/>
          <p:cNvSpPr/>
          <p:nvPr/>
        </p:nvSpPr>
        <p:spPr>
          <a:xfrm>
            <a:off x="704088" y="3785615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86968" y="3730752"/>
            <a:ext cx="4983480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역할별 프론트 번들 분리(F-081, 방식 확정 대기 </a:t>
            </a:r>
            <a:r>
              <a:rPr sz="1000" b="1">
                <a:solidFill>
                  <a:srgbClr val="0066B3"/>
                </a:solidFill>
                <a:latin typeface="맑은 고딕"/>
                <a:ea typeface="맑은 고딕"/>
              </a:rPr>
              <a:t>[구현 계획]</a:t>
            </a: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)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172200" y="1463040"/>
            <a:ext cx="5513832" cy="4114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6172200" y="1463040"/>
            <a:ext cx="5513832" cy="420624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172200" y="1463040"/>
            <a:ext cx="5513832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오프로드 (읽기복제·CDN)</a:t>
            </a:r>
          </a:p>
        </p:txBody>
      </p:sp>
      <p:sp>
        <p:nvSpPr>
          <p:cNvPr id="27" name="Oval 26"/>
          <p:cNvSpPr/>
          <p:nvPr/>
        </p:nvSpPr>
        <p:spPr>
          <a:xfrm>
            <a:off x="6373368" y="208483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556248" y="2029968"/>
            <a:ext cx="4965192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BI 집계·공개 조회·플로어플랜 열람 = 읽기복제 라우팅(N-010)</a:t>
            </a:r>
          </a:p>
        </p:txBody>
      </p:sp>
      <p:sp>
        <p:nvSpPr>
          <p:cNvPr id="29" name="Oval 28"/>
          <p:cNvSpPr/>
          <p:nvPr/>
        </p:nvSpPr>
        <p:spPr>
          <a:xfrm>
            <a:off x="6373368" y="2651760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556248" y="2596896"/>
            <a:ext cx="4965192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공개영역 CDN·요청률 상한(N-019)</a:t>
            </a:r>
          </a:p>
        </p:txBody>
      </p:sp>
      <p:sp>
        <p:nvSpPr>
          <p:cNvPr id="31" name="Oval 30"/>
          <p:cNvSpPr/>
          <p:nvPr/>
        </p:nvSpPr>
        <p:spPr>
          <a:xfrm>
            <a:off x="6373368" y="3218688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556248" y="3163824"/>
            <a:ext cx="4965192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무상태 백엔드 2인스턴스 롤링(N-002)</a:t>
            </a:r>
          </a:p>
        </p:txBody>
      </p:sp>
      <p:sp>
        <p:nvSpPr>
          <p:cNvPr id="33" name="Oval 32"/>
          <p:cNvSpPr/>
          <p:nvPr/>
        </p:nvSpPr>
        <p:spPr>
          <a:xfrm>
            <a:off x="6373368" y="3785615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556248" y="3730752"/>
            <a:ext cx="4965192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운영 프라이머리 보호 — 읽기 부하 분리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배포 토폴로지 — 프론트·백엔드 2인스턴스·워커 N·읽기복제·CDN.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Ⅳ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Ⅳ. 성능·품질 · 품질 요구사항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8297265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WCAG 2.1 AA+KWCAG 2.2, 한/영/중/일, 라이트/다크, 데스크톱/모바일 전부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574121" y="502920"/>
            <a:ext cx="1111910" cy="274320"/>
          </a:xfrm>
          <a:prstGeom prst="roundRect">
            <a:avLst/>
          </a:prstGeom>
          <a:solidFill>
            <a:srgbClr val="EEF0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574121" y="502920"/>
            <a:ext cx="111191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REQ-N-012~016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1463040"/>
            <a:ext cx="3630168" cy="1371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4" name="Picture 13" descr="check-verify__0066B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691640"/>
            <a:ext cx="402336" cy="40233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234440" y="1645920"/>
            <a:ext cx="2743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066B3"/>
                </a:solidFill>
                <a:latin typeface="맑은 고딕"/>
                <a:ea typeface="맑은 고딕"/>
              </a:rPr>
              <a:t>웹 접근성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34440" y="2029968"/>
            <a:ext cx="27432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WCAG 2.1 AA + 공공 KWCAG 2.2 병행(N-012)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61104" y="1463040"/>
            <a:ext cx="3630168" cy="1371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mobile__0066B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3984" y="1691640"/>
            <a:ext cx="402336" cy="40233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992624" y="1645920"/>
            <a:ext cx="2743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066B3"/>
                </a:solidFill>
                <a:latin typeface="맑은 고딕"/>
                <a:ea typeface="맑은 고딕"/>
              </a:rPr>
              <a:t>비시각 대안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992624" y="2029968"/>
            <a:ext cx="27432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캔버스/맵 데이터 테이블·키보드 부스 선택(N-013)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019288" y="1463040"/>
            <a:ext cx="3630168" cy="1371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2" name="Picture 21" descr="document-rtm__6D4A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2168" y="1691640"/>
            <a:ext cx="402336" cy="40233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750808" y="1645920"/>
            <a:ext cx="2743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다국어(i18n)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750808" y="2029968"/>
            <a:ext cx="27432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한 기본+영/중/일·hreflang·로케일 포맷(N-014)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02920" y="3017520"/>
            <a:ext cx="3630168" cy="1371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6" name="Picture 25" descr="dashboard-chart__6D4A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" y="3246120"/>
            <a:ext cx="402336" cy="402336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1234440" y="3200400"/>
            <a:ext cx="2743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라이트/다크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234440" y="3584448"/>
            <a:ext cx="27432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CSS 토큰 2벌·prefers-color-scheme(N-015)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4261104" y="3017520"/>
            <a:ext cx="3630168" cy="1371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0" name="Picture 29" descr="mobile__0E9384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43984" y="3246120"/>
            <a:ext cx="402336" cy="402336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992624" y="3200400"/>
            <a:ext cx="2743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E9384"/>
                </a:solidFill>
                <a:latin typeface="맑은 고딕"/>
                <a:ea typeface="맑은 고딕"/>
              </a:rPr>
              <a:t>반응형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992624" y="3584448"/>
            <a:ext cx="27432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데스크톱=설계/에디터·모바일=현장/조회/승인(N-016)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8001000" y="3017520"/>
            <a:ext cx="3630168" cy="1371600"/>
          </a:xfrm>
          <a:prstGeom prst="roundRect">
            <a:avLst/>
          </a:prstGeom>
          <a:solidFill>
            <a:srgbClr val="98A2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8001000" y="3017520"/>
            <a:ext cx="3630168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[구현 계획: 전면 스윕 대기]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접근성·다국어·테마·반응형 매트릭스 — 공공 KWCAG 병행.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Ⅳ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Ⅳ. 성능·품질 · 품질·관측성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7997342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로그·메트릭·트레이스에 PII·스택트레이스는 남기지 않고, BI는 배치 ETL로 정합한다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274198" y="502920"/>
            <a:ext cx="1411833" cy="274320"/>
          </a:xfrm>
          <a:prstGeom prst="roundRect">
            <a:avLst/>
          </a:prstGeom>
          <a:solidFill>
            <a:srgbClr val="EEF0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274198" y="502920"/>
            <a:ext cx="1411833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REQ-N-018·019·021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1554480"/>
            <a:ext cx="3520440" cy="1097280"/>
          </a:xfrm>
          <a:prstGeom prst="roundRect">
            <a:avLst/>
          </a:prstGeom>
          <a:solidFill>
            <a:srgbClr val="E1EFF9"/>
          </a:solidFill>
          <a:ln w="16510">
            <a:solidFill>
              <a:srgbClr val="0066B3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" y="1664208"/>
            <a:ext cx="32461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0066B3"/>
                </a:solidFill>
                <a:latin typeface="맑은 고딕"/>
                <a:ea typeface="맑은 고딕"/>
              </a:rPr>
              <a:t>수집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2011680"/>
            <a:ext cx="32461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로그·메트릭·트레이스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023360" y="1554480"/>
            <a:ext cx="237744" cy="10972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61104" y="1554480"/>
            <a:ext cx="3520440" cy="1097280"/>
          </a:xfrm>
          <a:prstGeom prst="roundRect">
            <a:avLst/>
          </a:prstGeom>
          <a:solidFill>
            <a:srgbClr val="ECE8FF"/>
          </a:solidFill>
          <a:ln w="16510">
            <a:solidFill>
              <a:srgbClr val="6D4AFF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398264" y="1664208"/>
            <a:ext cx="32461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6D4AFF"/>
                </a:solidFill>
                <a:latin typeface="맑은 고딕"/>
                <a:ea typeface="맑은 고딕"/>
              </a:rPr>
              <a:t>저장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398264" y="2011680"/>
            <a:ext cx="32461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관리존 · PII·스택트레이스 미기록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781544" y="1554480"/>
            <a:ext cx="237744" cy="10972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019288" y="1554480"/>
            <a:ext cx="3520440" cy="1097280"/>
          </a:xfrm>
          <a:prstGeom prst="roundRect">
            <a:avLst/>
          </a:prstGeom>
          <a:solidFill>
            <a:srgbClr val="E1F3F1"/>
          </a:solidFill>
          <a:ln w="16510">
            <a:solidFill>
              <a:srgbClr val="0E9384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156448" y="1664208"/>
            <a:ext cx="32461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0E9384"/>
                </a:solidFill>
                <a:latin typeface="맑은 고딕"/>
                <a:ea typeface="맑은 고딕"/>
              </a:rPr>
              <a:t>대시보드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156448" y="2011680"/>
            <a:ext cx="32461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관측성 · include-stacktrace: never</a:t>
            </a:r>
          </a:p>
        </p:txBody>
      </p:sp>
      <p:sp>
        <p:nvSpPr>
          <p:cNvPr id="24" name="Oval 23"/>
          <p:cNvSpPr/>
          <p:nvPr/>
        </p:nvSpPr>
        <p:spPr>
          <a:xfrm>
            <a:off x="502920" y="3172968"/>
            <a:ext cx="91440" cy="91440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22376" y="3108960"/>
            <a:ext cx="10753344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관측성 — 자격증명·PII·스택트레이스 미기록(include-stacktrace: never)(N-018)</a:t>
            </a:r>
          </a:p>
        </p:txBody>
      </p:sp>
      <p:sp>
        <p:nvSpPr>
          <p:cNvPr id="26" name="Oval 25"/>
          <p:cNvSpPr/>
          <p:nvPr/>
        </p:nvSpPr>
        <p:spPr>
          <a:xfrm>
            <a:off x="502920" y="3675888"/>
            <a:ext cx="91440" cy="91440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22376" y="3611880"/>
            <a:ext cx="10753344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BI 데이터마트 — 스타 스키마(FACT/DIM) 야간 배치 ETL 또는 읽기복제 적재(N-021)</a:t>
            </a:r>
          </a:p>
        </p:txBody>
      </p:sp>
      <p:sp>
        <p:nvSpPr>
          <p:cNvPr id="28" name="Oval 27"/>
          <p:cNvSpPr/>
          <p:nvPr/>
        </p:nvSpPr>
        <p:spPr>
          <a:xfrm>
            <a:off x="502920" y="4178808"/>
            <a:ext cx="91440" cy="91440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22376" y="4114800"/>
            <a:ext cx="10753344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KpiSnapshot(원천-집계 정합 오차 0) · 공개영역 CDN·요청률 상한(N-019)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관측성 파이프라인(수집→저장→대시보드) — PII·스택트레이스 미기록.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Ⅳ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Ⅳ. 성능·품질 · 인터페이스 요구사항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8297265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외부는 게이트웨이로, 룰셋·요율은 버전 데이터로 무중단 개정한다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574121" y="502920"/>
            <a:ext cx="1111910" cy="274320"/>
          </a:xfrm>
          <a:prstGeom prst="roundRect">
            <a:avLst/>
          </a:prstGeom>
          <a:solidFill>
            <a:srgbClr val="EEF0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574121" y="502920"/>
            <a:ext cx="111191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REQ-F-072·080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1463040"/>
            <a:ext cx="5532120" cy="4114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502920" y="1463040"/>
            <a:ext cx="5532120" cy="420624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02920" y="1463040"/>
            <a:ext cx="553212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연동 게이트웨이</a:t>
            </a:r>
          </a:p>
        </p:txBody>
      </p:sp>
      <p:sp>
        <p:nvSpPr>
          <p:cNvPr id="16" name="Oval 15"/>
          <p:cNvSpPr/>
          <p:nvPr/>
        </p:nvSpPr>
        <p:spPr>
          <a:xfrm>
            <a:off x="704088" y="208483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86968" y="2029968"/>
            <a:ext cx="4983480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API·웹훅·CRM/ERP 연동(선택, F-080)</a:t>
            </a:r>
          </a:p>
        </p:txBody>
      </p:sp>
      <p:sp>
        <p:nvSpPr>
          <p:cNvPr id="18" name="Oval 17"/>
          <p:cNvSpPr/>
          <p:nvPr/>
        </p:nvSpPr>
        <p:spPr>
          <a:xfrm>
            <a:off x="704088" y="2651760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86968" y="2596896"/>
            <a:ext cx="4983480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외부 게이트 — Gemini(워커존)·Claude(백엔드)</a:t>
            </a:r>
          </a:p>
        </p:txBody>
      </p:sp>
      <p:sp>
        <p:nvSpPr>
          <p:cNvPr id="20" name="Oval 19"/>
          <p:cNvSpPr/>
          <p:nvPr/>
        </p:nvSpPr>
        <p:spPr>
          <a:xfrm>
            <a:off x="704088" y="3218688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86968" y="3163824"/>
            <a:ext cx="4983480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PG 결제·kxwp 릴레이·등록업체 DB 739</a:t>
            </a:r>
          </a:p>
        </p:txBody>
      </p:sp>
      <p:sp>
        <p:nvSpPr>
          <p:cNvPr id="22" name="Oval 21"/>
          <p:cNvSpPr/>
          <p:nvPr/>
        </p:nvSpPr>
        <p:spPr>
          <a:xfrm>
            <a:off x="704088" y="3785615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86968" y="3730752"/>
            <a:ext cx="4983480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내부↔외부 경계는 게이트웨이 단일 통로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172200" y="1463040"/>
            <a:ext cx="5513832" cy="4114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6172200" y="1463040"/>
            <a:ext cx="5513832" cy="420624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172200" y="1463040"/>
            <a:ext cx="5513832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마스터데이터·룰셋 버전</a:t>
            </a:r>
          </a:p>
        </p:txBody>
      </p:sp>
      <p:sp>
        <p:nvSpPr>
          <p:cNvPr id="27" name="Oval 26"/>
          <p:cNvSpPr/>
          <p:nvPr/>
        </p:nvSpPr>
        <p:spPr>
          <a:xfrm>
            <a:off x="6373368" y="208483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556248" y="2029968"/>
            <a:ext cx="4965192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룰셋·마스터데이터 버전관리(요율·규정 룰셋)</a:t>
            </a:r>
          </a:p>
        </p:txBody>
      </p:sp>
      <p:sp>
        <p:nvSpPr>
          <p:cNvPr id="29" name="Oval 28"/>
          <p:cNvSpPr/>
          <p:nvPr/>
        </p:nvSpPr>
        <p:spPr>
          <a:xfrm>
            <a:off x="6373368" y="2651760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556248" y="2596896"/>
            <a:ext cx="4965192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M18 백오피스·감사 기록으로 무중단 개정(F-072)</a:t>
            </a:r>
          </a:p>
        </p:txBody>
      </p:sp>
      <p:sp>
        <p:nvSpPr>
          <p:cNvPr id="31" name="Oval 30"/>
          <p:cNvSpPr/>
          <p:nvPr/>
        </p:nvSpPr>
        <p:spPr>
          <a:xfrm>
            <a:off x="6373368" y="3218688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556248" y="3163824"/>
            <a:ext cx="4965192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규정 개정 = 코드 배포 없이 데이터 버전 교체</a:t>
            </a:r>
          </a:p>
        </p:txBody>
      </p:sp>
      <p:sp>
        <p:nvSpPr>
          <p:cNvPr id="33" name="Oval 32"/>
          <p:cNvSpPr/>
          <p:nvPr/>
        </p:nvSpPr>
        <p:spPr>
          <a:xfrm>
            <a:off x="6373368" y="3785615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556248" y="3730752"/>
            <a:ext cx="4965192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요율 공식본은 [협의: C4]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연동 인터페이스 맵 — 내부↔외부 게이트웨이 + 버전 데이터로 무중단 개정.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Parallelogram 2"/>
          <p:cNvSpPr/>
          <p:nvPr/>
        </p:nvSpPr>
        <p:spPr>
          <a:xfrm>
            <a:off x="7863840" y="-1371600"/>
            <a:ext cx="7315200" cy="10058400"/>
          </a:xfrm>
          <a:prstGeom prst="parallelogram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Parallelogram 3"/>
          <p:cNvSpPr/>
          <p:nvPr/>
        </p:nvSpPr>
        <p:spPr>
          <a:xfrm>
            <a:off x="9966960" y="-1828800"/>
            <a:ext cx="5486400" cy="10972800"/>
          </a:xfrm>
          <a:prstGeom prst="parallelogram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874519"/>
            <a:ext cx="4572000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0" b="1">
                <a:solidFill>
                  <a:srgbClr val="2C4E82"/>
                </a:solidFill>
                <a:latin typeface="맑은 고딕"/>
                <a:ea typeface="맑은 고딕"/>
              </a:rPr>
              <a:t>Ⅴ</a:t>
            </a:r>
          </a:p>
        </p:txBody>
      </p:sp>
      <p:sp>
        <p:nvSpPr>
          <p:cNvPr id="6" name="Rectangle 5"/>
          <p:cNvSpPr/>
          <p:nvPr/>
        </p:nvSpPr>
        <p:spPr>
          <a:xfrm>
            <a:off x="1051560" y="3566160"/>
            <a:ext cx="822960" cy="82296"/>
          </a:xfrm>
          <a:prstGeom prst="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3703320"/>
            <a:ext cx="64008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400" b="1">
                <a:solidFill>
                  <a:srgbClr val="FFFFFF"/>
                </a:solidFill>
                <a:latin typeface="맑은 고딕"/>
                <a:ea typeface="맑은 고딕"/>
              </a:rPr>
              <a:t>프로젝트 관리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4480560"/>
            <a:ext cx="6400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9CB4D8"/>
                </a:solidFill>
                <a:latin typeface="맑은 고딕"/>
                <a:ea typeface="맑은 고딕"/>
              </a:rPr>
              <a:t>PROJECT MANAGEMENT</a:t>
            </a:r>
          </a:p>
        </p:txBody>
      </p:sp>
      <p:sp>
        <p:nvSpPr>
          <p:cNvPr id="9" name="Oval 8"/>
          <p:cNvSpPr/>
          <p:nvPr/>
        </p:nvSpPr>
        <p:spPr>
          <a:xfrm>
            <a:off x="6903720" y="2350008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178040" y="2286000"/>
            <a:ext cx="42976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일정계획</a:t>
            </a:r>
          </a:p>
        </p:txBody>
      </p:sp>
      <p:sp>
        <p:nvSpPr>
          <p:cNvPr id="11" name="Oval 10"/>
          <p:cNvSpPr/>
          <p:nvPr/>
        </p:nvSpPr>
        <p:spPr>
          <a:xfrm>
            <a:off x="6903720" y="2916936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178040" y="2852928"/>
            <a:ext cx="42976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관리방법론·역량</a:t>
            </a:r>
          </a:p>
        </p:txBody>
      </p:sp>
      <p:sp>
        <p:nvSpPr>
          <p:cNvPr id="13" name="Oval 12"/>
          <p:cNvSpPr/>
          <p:nvPr/>
        </p:nvSpPr>
        <p:spPr>
          <a:xfrm>
            <a:off x="6903720" y="3483864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178040" y="3419856"/>
            <a:ext cx="42976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위험·이슈·품질형상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189720" y="640080"/>
            <a:ext cx="2286000" cy="54864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189720" y="640080"/>
            <a:ext cx="228600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맑은 고딕"/>
                <a:ea typeface="맑은 고딕"/>
              </a:rPr>
              <a:t>정성 · 사업관리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Ⅴ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Ⅴ. 프로젝트 관리 · 일정계획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9125712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Phase 1 코어 → Phase 2 워크플로/운영 → Phase 3 현장/확장, 게이트로 진행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052560" y="1280160"/>
            <a:ext cx="219456" cy="219456"/>
          </a:xfrm>
          <a:prstGeom prst="roundRect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308592" y="1261872"/>
            <a:ext cx="82296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완료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966960" y="1280160"/>
            <a:ext cx="219456" cy="219456"/>
          </a:xfrm>
          <a:prstGeom prst="round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222992" y="1261872"/>
            <a:ext cx="82296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진행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0881360" y="1280160"/>
            <a:ext cx="219456" cy="219456"/>
          </a:xfrm>
          <a:prstGeom prst="roundRect">
            <a:avLst/>
          </a:prstGeom>
          <a:solidFill>
            <a:srgbClr val="98A2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1137392" y="1261872"/>
            <a:ext cx="82296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예정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931920" y="1783080"/>
            <a:ext cx="7315" cy="3703320"/>
          </a:xfrm>
          <a:prstGeom prst="rect">
            <a:avLst/>
          </a:prstGeom>
          <a:solidFill>
            <a:srgbClr val="F0F1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4572000" y="1783080"/>
            <a:ext cx="7315" cy="3703320"/>
          </a:xfrm>
          <a:prstGeom prst="rect">
            <a:avLst/>
          </a:prstGeom>
          <a:solidFill>
            <a:srgbClr val="F0F1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5212080" y="1783080"/>
            <a:ext cx="7315" cy="3703320"/>
          </a:xfrm>
          <a:prstGeom prst="rect">
            <a:avLst/>
          </a:prstGeom>
          <a:solidFill>
            <a:srgbClr val="F0F1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5852160" y="1783080"/>
            <a:ext cx="7315" cy="3703320"/>
          </a:xfrm>
          <a:prstGeom prst="rect">
            <a:avLst/>
          </a:prstGeom>
          <a:solidFill>
            <a:srgbClr val="F0F1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492240" y="1783080"/>
            <a:ext cx="7315" cy="3703320"/>
          </a:xfrm>
          <a:prstGeom prst="rect">
            <a:avLst/>
          </a:prstGeom>
          <a:solidFill>
            <a:srgbClr val="F0F1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7132320" y="1783080"/>
            <a:ext cx="7315" cy="3703320"/>
          </a:xfrm>
          <a:prstGeom prst="rect">
            <a:avLst/>
          </a:prstGeom>
          <a:solidFill>
            <a:srgbClr val="F0F1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7772400" y="1783080"/>
            <a:ext cx="7315" cy="3703320"/>
          </a:xfrm>
          <a:prstGeom prst="rect">
            <a:avLst/>
          </a:prstGeom>
          <a:solidFill>
            <a:srgbClr val="F0F1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8412480" y="1783080"/>
            <a:ext cx="7315" cy="3703320"/>
          </a:xfrm>
          <a:prstGeom prst="rect">
            <a:avLst/>
          </a:prstGeom>
          <a:solidFill>
            <a:srgbClr val="F0F1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9052560" y="1783080"/>
            <a:ext cx="7315" cy="3703320"/>
          </a:xfrm>
          <a:prstGeom prst="rect">
            <a:avLst/>
          </a:prstGeom>
          <a:solidFill>
            <a:srgbClr val="F0F1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9692640" y="1783080"/>
            <a:ext cx="7315" cy="3703320"/>
          </a:xfrm>
          <a:prstGeom prst="rect">
            <a:avLst/>
          </a:prstGeom>
          <a:solidFill>
            <a:srgbClr val="F0F1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10332720" y="1783080"/>
            <a:ext cx="7315" cy="3703320"/>
          </a:xfrm>
          <a:prstGeom prst="rect">
            <a:avLst/>
          </a:prstGeom>
          <a:solidFill>
            <a:srgbClr val="F0F1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10972800" y="1783080"/>
            <a:ext cx="7315" cy="3703320"/>
          </a:xfrm>
          <a:prstGeom prst="rect">
            <a:avLst/>
          </a:prstGeom>
          <a:solidFill>
            <a:srgbClr val="F0F1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11612880" y="1783080"/>
            <a:ext cx="7315" cy="3703320"/>
          </a:xfrm>
          <a:prstGeom prst="rect">
            <a:avLst/>
          </a:prstGeom>
          <a:solidFill>
            <a:srgbClr val="F0F1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3931920" y="1554480"/>
            <a:ext cx="256032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1">
                <a:solidFill>
                  <a:srgbClr val="00447A"/>
                </a:solidFill>
                <a:latin typeface="맑은 고딕"/>
                <a:ea typeface="맑은 고딕"/>
              </a:rPr>
              <a:t>Phase 1 (~4M)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92240" y="1554480"/>
            <a:ext cx="256032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1">
                <a:solidFill>
                  <a:srgbClr val="00447A"/>
                </a:solidFill>
                <a:latin typeface="맑은 고딕"/>
                <a:ea typeface="맑은 고딕"/>
              </a:rPr>
              <a:t>Phase 2 (~4M)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052560" y="1554480"/>
            <a:ext cx="256032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1">
                <a:solidFill>
                  <a:srgbClr val="00447A"/>
                </a:solidFill>
                <a:latin typeface="맑은 고딕"/>
                <a:ea typeface="맑은 고딕"/>
              </a:rPr>
              <a:t>Phase 3 (~4M+)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02920" y="1837944"/>
            <a:ext cx="11183112" cy="333756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548640" y="1847088"/>
            <a:ext cx="457200" cy="3429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00447A"/>
                </a:solidFill>
                <a:latin typeface="맑은 고딕"/>
                <a:ea typeface="맑은 고딕"/>
              </a:rPr>
              <a:t>P1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005840" y="1847088"/>
            <a:ext cx="2926080" cy="3429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60" b="0">
                <a:solidFill>
                  <a:srgbClr val="101828"/>
                </a:solidFill>
                <a:latin typeface="맑은 고딕"/>
                <a:ea typeface="맑은 고딕"/>
              </a:rPr>
              <a:t>아키텍처(A)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3931920" y="1892807"/>
            <a:ext cx="1920240" cy="214884"/>
          </a:xfrm>
          <a:prstGeom prst="roundRect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3931920" y="1874519"/>
            <a:ext cx="1920240" cy="2514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680" b="1">
                <a:solidFill>
                  <a:srgbClr val="FFFFFF"/>
                </a:solidFill>
                <a:latin typeface="맑은 고딕"/>
                <a:ea typeface="맑은 고딕"/>
              </a:rPr>
              <a:t>완료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48640" y="2189988"/>
            <a:ext cx="457200" cy="3429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00447A"/>
                </a:solidFill>
                <a:latin typeface="맑은 고딕"/>
                <a:ea typeface="맑은 고딕"/>
              </a:rPr>
              <a:t>P1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005840" y="2189988"/>
            <a:ext cx="2926080" cy="3429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60" b="0">
                <a:solidFill>
                  <a:srgbClr val="101828"/>
                </a:solidFill>
                <a:latin typeface="맑은 고딕"/>
                <a:ea typeface="맑은 고딕"/>
              </a:rPr>
              <a:t>공통레이어 B (2FA·시스템관리)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4251959" y="2235708"/>
            <a:ext cx="1920240" cy="214884"/>
          </a:xfrm>
          <a:prstGeom prst="roundRect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4251959" y="2217420"/>
            <a:ext cx="1920240" cy="2514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680" b="1">
                <a:solidFill>
                  <a:srgbClr val="FFFFFF"/>
                </a:solidFill>
                <a:latin typeface="맑은 고딕"/>
                <a:ea typeface="맑은 고딕"/>
              </a:rPr>
              <a:t>완료</a:t>
            </a:r>
          </a:p>
        </p:txBody>
      </p:sp>
      <p:sp>
        <p:nvSpPr>
          <p:cNvPr id="42" name="Rectangle 41"/>
          <p:cNvSpPr/>
          <p:nvPr/>
        </p:nvSpPr>
        <p:spPr>
          <a:xfrm>
            <a:off x="502920" y="2523744"/>
            <a:ext cx="11183112" cy="333756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548640" y="2532888"/>
            <a:ext cx="457200" cy="3429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00447A"/>
                </a:solidFill>
                <a:latin typeface="맑은 고딕"/>
                <a:ea typeface="맑은 고딕"/>
              </a:rPr>
              <a:t>P1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005840" y="2532888"/>
            <a:ext cx="2926080" cy="3429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60" b="0">
                <a:solidFill>
                  <a:srgbClr val="101828"/>
                </a:solidFill>
                <a:latin typeface="맑은 고딕"/>
                <a:ea typeface="맑은 고딕"/>
              </a:rPr>
              <a:t>P0 코어 M2·M3·M4·M5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4892040" y="2578608"/>
            <a:ext cx="1600200" cy="214884"/>
          </a:xfrm>
          <a:prstGeom prst="round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4892040" y="2560320"/>
            <a:ext cx="1600200" cy="2514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680" b="1">
                <a:solidFill>
                  <a:srgbClr val="FFFFFF"/>
                </a:solidFill>
                <a:latin typeface="맑은 고딕"/>
                <a:ea typeface="맑은 고딕"/>
              </a:rPr>
              <a:t>진행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48640" y="2875788"/>
            <a:ext cx="457200" cy="3429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00447A"/>
                </a:solidFill>
                <a:latin typeface="맑은 고딕"/>
                <a:ea typeface="맑은 고딕"/>
              </a:rPr>
              <a:t>P1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005840" y="2875788"/>
            <a:ext cx="2926080" cy="3429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60" b="0">
                <a:solidFill>
                  <a:srgbClr val="101828"/>
                </a:solidFill>
                <a:latin typeface="맑은 고딕"/>
                <a:ea typeface="맑은 고딕"/>
              </a:rPr>
              <a:t>  ├ 스캐폴드·인증·매퍼·룰엔진·나노바나나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4892040" y="2921508"/>
            <a:ext cx="960120" cy="214884"/>
          </a:xfrm>
          <a:prstGeom prst="roundRect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4892040" y="2903220"/>
            <a:ext cx="960120" cy="2514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680" b="1">
                <a:solidFill>
                  <a:srgbClr val="FFFFFF"/>
                </a:solidFill>
                <a:latin typeface="맑은 고딕"/>
                <a:ea typeface="맑은 고딕"/>
              </a:rPr>
              <a:t>완료</a:t>
            </a:r>
          </a:p>
        </p:txBody>
      </p:sp>
      <p:sp>
        <p:nvSpPr>
          <p:cNvPr id="51" name="Rectangle 50"/>
          <p:cNvSpPr/>
          <p:nvPr/>
        </p:nvSpPr>
        <p:spPr>
          <a:xfrm>
            <a:off x="502920" y="3209544"/>
            <a:ext cx="11183112" cy="333756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548640" y="3218688"/>
            <a:ext cx="457200" cy="3429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00447A"/>
                </a:solidFill>
                <a:latin typeface="맑은 고딕"/>
                <a:ea typeface="맑은 고딕"/>
              </a:rPr>
              <a:t>P1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005840" y="3218688"/>
            <a:ext cx="2926080" cy="3429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60" b="0">
                <a:solidFill>
                  <a:srgbClr val="101828"/>
                </a:solidFill>
                <a:latin typeface="맑은 고딕"/>
                <a:ea typeface="맑은 고딕"/>
              </a:rPr>
              <a:t>  └ 3안·병합·실데이터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5852160" y="3264408"/>
            <a:ext cx="640080" cy="214884"/>
          </a:xfrm>
          <a:prstGeom prst="round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5852160" y="3246120"/>
            <a:ext cx="640080" cy="2514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680" b="1">
                <a:solidFill>
                  <a:srgbClr val="FFFFFF"/>
                </a:solidFill>
                <a:latin typeface="맑은 고딕"/>
                <a:ea typeface="맑은 고딕"/>
              </a:rPr>
              <a:t>진행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548640" y="3561588"/>
            <a:ext cx="457200" cy="3429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00447A"/>
                </a:solidFill>
                <a:latin typeface="맑은 고딕"/>
                <a:ea typeface="맑은 고딕"/>
              </a:rPr>
              <a:t>P2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005840" y="3561588"/>
            <a:ext cx="2926080" cy="3429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60" b="0">
                <a:solidFill>
                  <a:srgbClr val="101828"/>
                </a:solidFill>
                <a:latin typeface="맑은 고딕"/>
                <a:ea typeface="맑은 고딕"/>
              </a:rPr>
              <a:t>옥션 M15·관람 M10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6492240" y="3607308"/>
            <a:ext cx="1280160" cy="214884"/>
          </a:xfrm>
          <a:prstGeom prst="roundRect">
            <a:avLst/>
          </a:prstGeom>
          <a:solidFill>
            <a:srgbClr val="98A2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6492240" y="3589020"/>
            <a:ext cx="1280160" cy="2514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680" b="1">
                <a:solidFill>
                  <a:srgbClr val="FFFFFF"/>
                </a:solidFill>
                <a:latin typeface="맑은 고딕"/>
                <a:ea typeface="맑은 고딕"/>
              </a:rPr>
              <a:t>예정</a:t>
            </a:r>
          </a:p>
        </p:txBody>
      </p:sp>
      <p:sp>
        <p:nvSpPr>
          <p:cNvPr id="60" name="Rectangle 59"/>
          <p:cNvSpPr/>
          <p:nvPr/>
        </p:nvSpPr>
        <p:spPr>
          <a:xfrm>
            <a:off x="502920" y="3895344"/>
            <a:ext cx="11183112" cy="333756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548640" y="3904487"/>
            <a:ext cx="457200" cy="3429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00447A"/>
                </a:solidFill>
                <a:latin typeface="맑은 고딕"/>
                <a:ea typeface="맑은 고딕"/>
              </a:rPr>
              <a:t>P2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1005840" y="3904487"/>
            <a:ext cx="2926080" cy="3429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60" b="0">
                <a:solidFill>
                  <a:srgbClr val="101828"/>
                </a:solidFill>
                <a:latin typeface="맑은 고딕"/>
                <a:ea typeface="맑은 고딕"/>
              </a:rPr>
              <a:t>BI M16·관리자 M18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6684264" y="3950207"/>
            <a:ext cx="1280160" cy="214884"/>
          </a:xfrm>
          <a:prstGeom prst="roundRect">
            <a:avLst/>
          </a:prstGeom>
          <a:solidFill>
            <a:srgbClr val="98A2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TextBox 63"/>
          <p:cNvSpPr txBox="1"/>
          <p:nvPr/>
        </p:nvSpPr>
        <p:spPr>
          <a:xfrm>
            <a:off x="6684264" y="3931920"/>
            <a:ext cx="1280160" cy="2514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680" b="1">
                <a:solidFill>
                  <a:srgbClr val="FFFFFF"/>
                </a:solidFill>
                <a:latin typeface="맑은 고딕"/>
                <a:ea typeface="맑은 고딕"/>
              </a:rPr>
              <a:t>예정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548640" y="4247388"/>
            <a:ext cx="457200" cy="3429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00447A"/>
                </a:solidFill>
                <a:latin typeface="맑은 고딕"/>
                <a:ea typeface="맑은 고딕"/>
              </a:rPr>
              <a:t>P2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1005840" y="4247388"/>
            <a:ext cx="2926080" cy="3429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60" b="0">
                <a:solidFill>
                  <a:srgbClr val="101828"/>
                </a:solidFill>
                <a:latin typeface="맑은 고딕"/>
                <a:ea typeface="맑은 고딕"/>
              </a:rPr>
              <a:t>판매·서류·정산 M1·M6·M7·M9·CMS M12·M17</a:t>
            </a:r>
          </a:p>
        </p:txBody>
      </p:sp>
      <p:sp>
        <p:nvSpPr>
          <p:cNvPr id="67" name="Rounded Rectangle 66"/>
          <p:cNvSpPr/>
          <p:nvPr/>
        </p:nvSpPr>
        <p:spPr>
          <a:xfrm>
            <a:off x="6812280" y="4293107"/>
            <a:ext cx="1600200" cy="214884"/>
          </a:xfrm>
          <a:prstGeom prst="roundRect">
            <a:avLst/>
          </a:prstGeom>
          <a:solidFill>
            <a:srgbClr val="98A2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8" name="TextBox 67"/>
          <p:cNvSpPr txBox="1"/>
          <p:nvPr/>
        </p:nvSpPr>
        <p:spPr>
          <a:xfrm>
            <a:off x="6812280" y="4274820"/>
            <a:ext cx="1600200" cy="2514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680" b="1">
                <a:solidFill>
                  <a:srgbClr val="FFFFFF"/>
                </a:solidFill>
                <a:latin typeface="맑은 고딕"/>
                <a:ea typeface="맑은 고딕"/>
              </a:rPr>
              <a:t>예정</a:t>
            </a:r>
          </a:p>
        </p:txBody>
      </p:sp>
      <p:sp>
        <p:nvSpPr>
          <p:cNvPr id="69" name="Rectangle 68"/>
          <p:cNvSpPr/>
          <p:nvPr/>
        </p:nvSpPr>
        <p:spPr>
          <a:xfrm>
            <a:off x="502920" y="4581144"/>
            <a:ext cx="11183112" cy="333756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" name="TextBox 69"/>
          <p:cNvSpPr txBox="1"/>
          <p:nvPr/>
        </p:nvSpPr>
        <p:spPr>
          <a:xfrm>
            <a:off x="548640" y="4590288"/>
            <a:ext cx="457200" cy="3429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00447A"/>
                </a:solidFill>
                <a:latin typeface="맑은 고딕"/>
                <a:ea typeface="맑은 고딕"/>
              </a:rPr>
              <a:t>P3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1005840" y="4590288"/>
            <a:ext cx="2926080" cy="3429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60" b="0">
                <a:solidFill>
                  <a:srgbClr val="101828"/>
                </a:solidFill>
                <a:latin typeface="맑은 고딕"/>
                <a:ea typeface="맑은 고딕"/>
              </a:rPr>
              <a:t>멀티테넌시·M11·M13·M14</a:t>
            </a:r>
          </a:p>
        </p:txBody>
      </p:sp>
      <p:sp>
        <p:nvSpPr>
          <p:cNvPr id="72" name="Rounded Rectangle 71"/>
          <p:cNvSpPr/>
          <p:nvPr/>
        </p:nvSpPr>
        <p:spPr>
          <a:xfrm>
            <a:off x="9052560" y="4636007"/>
            <a:ext cx="1600200" cy="214884"/>
          </a:xfrm>
          <a:prstGeom prst="roundRect">
            <a:avLst/>
          </a:prstGeom>
          <a:solidFill>
            <a:srgbClr val="98A2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3" name="TextBox 72"/>
          <p:cNvSpPr txBox="1"/>
          <p:nvPr/>
        </p:nvSpPr>
        <p:spPr>
          <a:xfrm>
            <a:off x="9052560" y="4617720"/>
            <a:ext cx="1600200" cy="2514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680" b="1">
                <a:solidFill>
                  <a:srgbClr val="FFFFFF"/>
                </a:solidFill>
                <a:latin typeface="맑은 고딕"/>
                <a:ea typeface="맑은 고딕"/>
              </a:rPr>
              <a:t>예정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548640" y="4933188"/>
            <a:ext cx="457200" cy="3429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00447A"/>
                </a:solidFill>
                <a:latin typeface="맑은 고딕"/>
                <a:ea typeface="맑은 고딕"/>
              </a:rPr>
              <a:t>P3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1005840" y="4933188"/>
            <a:ext cx="2926080" cy="3429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60" b="0">
                <a:solidFill>
                  <a:srgbClr val="101828"/>
                </a:solidFill>
                <a:latin typeface="맑은 고딕"/>
                <a:ea typeface="맑은 고딕"/>
              </a:rPr>
              <a:t>배포 안정화·SM 이관</a:t>
            </a:r>
          </a:p>
        </p:txBody>
      </p:sp>
      <p:sp>
        <p:nvSpPr>
          <p:cNvPr id="76" name="Rounded Rectangle 75"/>
          <p:cNvSpPr/>
          <p:nvPr/>
        </p:nvSpPr>
        <p:spPr>
          <a:xfrm>
            <a:off x="9372600" y="4978907"/>
            <a:ext cx="1920240" cy="214884"/>
          </a:xfrm>
          <a:prstGeom prst="round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7" name="TextBox 76"/>
          <p:cNvSpPr txBox="1"/>
          <p:nvPr/>
        </p:nvSpPr>
        <p:spPr>
          <a:xfrm>
            <a:off x="9372600" y="4960620"/>
            <a:ext cx="1920240" cy="2514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680" b="1">
                <a:solidFill>
                  <a:srgbClr val="FFFFFF"/>
                </a:solidFill>
                <a:latin typeface="맑은 고딕"/>
                <a:ea typeface="맑은 고딕"/>
              </a:rPr>
              <a:t>진행</a:t>
            </a:r>
          </a:p>
        </p:txBody>
      </p:sp>
      <p:sp>
        <p:nvSpPr>
          <p:cNvPr id="78" name="Diamond 77"/>
          <p:cNvSpPr/>
          <p:nvPr/>
        </p:nvSpPr>
        <p:spPr>
          <a:xfrm>
            <a:off x="4169663" y="5349240"/>
            <a:ext cx="164592" cy="164592"/>
          </a:xfrm>
          <a:prstGeom prst="diamond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9" name="TextBox 78"/>
          <p:cNvSpPr txBox="1"/>
          <p:nvPr/>
        </p:nvSpPr>
        <p:spPr>
          <a:xfrm>
            <a:off x="3886199" y="5504688"/>
            <a:ext cx="73152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00" b="1">
                <a:solidFill>
                  <a:srgbClr val="101828"/>
                </a:solidFill>
                <a:latin typeface="맑은 고딕"/>
                <a:ea typeface="맑은 고딕"/>
              </a:rPr>
              <a:t>G1</a:t>
            </a:r>
          </a:p>
        </p:txBody>
      </p:sp>
      <p:sp>
        <p:nvSpPr>
          <p:cNvPr id="80" name="Diamond 79"/>
          <p:cNvSpPr/>
          <p:nvPr/>
        </p:nvSpPr>
        <p:spPr>
          <a:xfrm>
            <a:off x="4425696" y="5349240"/>
            <a:ext cx="164592" cy="164592"/>
          </a:xfrm>
          <a:prstGeom prst="diamond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1" name="TextBox 80"/>
          <p:cNvSpPr txBox="1"/>
          <p:nvPr/>
        </p:nvSpPr>
        <p:spPr>
          <a:xfrm>
            <a:off x="4142231" y="5504688"/>
            <a:ext cx="73152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00" b="1">
                <a:solidFill>
                  <a:srgbClr val="101828"/>
                </a:solidFill>
                <a:latin typeface="맑은 고딕"/>
                <a:ea typeface="맑은 고딕"/>
              </a:rPr>
              <a:t>G2</a:t>
            </a:r>
          </a:p>
        </p:txBody>
      </p:sp>
      <p:sp>
        <p:nvSpPr>
          <p:cNvPr id="82" name="Diamond 81"/>
          <p:cNvSpPr/>
          <p:nvPr/>
        </p:nvSpPr>
        <p:spPr>
          <a:xfrm>
            <a:off x="6409944" y="5349240"/>
            <a:ext cx="164592" cy="164592"/>
          </a:xfrm>
          <a:prstGeom prst="diamond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3" name="TextBox 82"/>
          <p:cNvSpPr txBox="1"/>
          <p:nvPr/>
        </p:nvSpPr>
        <p:spPr>
          <a:xfrm>
            <a:off x="6126479" y="5504688"/>
            <a:ext cx="73152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00" b="1">
                <a:solidFill>
                  <a:srgbClr val="101828"/>
                </a:solidFill>
                <a:latin typeface="맑은 고딕"/>
                <a:ea typeface="맑은 고딕"/>
              </a:rPr>
              <a:t>P게이트</a:t>
            </a:r>
          </a:p>
        </p:txBody>
      </p:sp>
      <p:sp>
        <p:nvSpPr>
          <p:cNvPr id="84" name="Diamond 83"/>
          <p:cNvSpPr/>
          <p:nvPr/>
        </p:nvSpPr>
        <p:spPr>
          <a:xfrm>
            <a:off x="8970264" y="5349240"/>
            <a:ext cx="164592" cy="164592"/>
          </a:xfrm>
          <a:prstGeom prst="diamond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5" name="TextBox 84"/>
          <p:cNvSpPr txBox="1"/>
          <p:nvPr/>
        </p:nvSpPr>
        <p:spPr>
          <a:xfrm>
            <a:off x="8686800" y="5504688"/>
            <a:ext cx="73152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00" b="1">
                <a:solidFill>
                  <a:srgbClr val="101828"/>
                </a:solidFill>
                <a:latin typeface="맑은 고딕"/>
                <a:ea typeface="맑은 고딕"/>
              </a:rPr>
              <a:t>QA</a:t>
            </a:r>
          </a:p>
        </p:txBody>
      </p:sp>
      <p:sp>
        <p:nvSpPr>
          <p:cNvPr id="86" name="Diamond 85"/>
          <p:cNvSpPr/>
          <p:nvPr/>
        </p:nvSpPr>
        <p:spPr>
          <a:xfrm>
            <a:off x="11530584" y="5349240"/>
            <a:ext cx="164592" cy="164592"/>
          </a:xfrm>
          <a:prstGeom prst="diamond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7" name="TextBox 86"/>
          <p:cNvSpPr txBox="1"/>
          <p:nvPr/>
        </p:nvSpPr>
        <p:spPr>
          <a:xfrm>
            <a:off x="11247119" y="5504688"/>
            <a:ext cx="73152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00" b="1">
                <a:solidFill>
                  <a:srgbClr val="101828"/>
                </a:solidFill>
                <a:latin typeface="맑은 고딕"/>
                <a:ea typeface="맑은 고딕"/>
              </a:rPr>
              <a:t>오픈</a:t>
            </a:r>
          </a:p>
        </p:txBody>
      </p:sp>
      <p:sp>
        <p:nvSpPr>
          <p:cNvPr id="88" name="Rectangle 87"/>
          <p:cNvSpPr/>
          <p:nvPr/>
        </p:nvSpPr>
        <p:spPr>
          <a:xfrm>
            <a:off x="5660136" y="1783080"/>
            <a:ext cx="18288" cy="3703320"/>
          </a:xfrm>
          <a:prstGeom prst="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9" name="TextBox 88"/>
          <p:cNvSpPr txBox="1"/>
          <p:nvPr/>
        </p:nvSpPr>
        <p:spPr>
          <a:xfrm>
            <a:off x="5294376" y="5504688"/>
            <a:ext cx="73152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D4AFF"/>
                </a:solidFill>
                <a:latin typeface="맑은 고딕"/>
                <a:ea typeface="맑은 고딕"/>
              </a:rPr>
              <a:t>현재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502920" y="5897880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선행 게이트 통제 + Phase 게이트 QA 통과 후 진행. G1·G2 완료 — 실증 기반. 총 ~150 M/M.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Ⅴ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Ⅴ. 프로젝트 관리 · 관리방법론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9125712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PMBOK 기반 통합관리 + ITSM 운영 프로세스로 일정·품질·리스크를 통제한다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1463040"/>
            <a:ext cx="5532120" cy="17373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02920" y="1463040"/>
            <a:ext cx="91440" cy="173736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3" name="Picture 12" descr="booth-layout__0066B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" y="1783080"/>
            <a:ext cx="502920" cy="50292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554480" y="1764792"/>
            <a:ext cx="4297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0066B3"/>
                </a:solidFill>
                <a:latin typeface="맑은 고딕"/>
                <a:ea typeface="맑은 고딕"/>
              </a:rPr>
              <a:t>통합·범위관리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54480" y="2286000"/>
            <a:ext cx="429768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PMBOK 기반 착수→계획→실행→감시→종료, 범위기술서·WBS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163056" y="1463040"/>
            <a:ext cx="5532120" cy="17373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6163056" y="1463040"/>
            <a:ext cx="91440" cy="173736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dashboard-chart__6D4A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7376" y="1783080"/>
            <a:ext cx="502920" cy="50292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214616" y="1764792"/>
            <a:ext cx="4297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6D4AFF"/>
                </a:solidFill>
                <a:latin typeface="맑은 고딕"/>
                <a:ea typeface="맑은 고딕"/>
              </a:rPr>
              <a:t>일정·자원관리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214616" y="2286000"/>
            <a:ext cx="429768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Phase 게이트·마일스톤·번다운, 직군별 M/M 투입계획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02920" y="3429000"/>
            <a:ext cx="5532120" cy="17373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502920" y="3429000"/>
            <a:ext cx="91440" cy="1737360"/>
          </a:xfrm>
          <a:prstGeom prst="roundRect">
            <a:avLst/>
          </a:prstGeom>
          <a:solidFill>
            <a:srgbClr val="0E938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3" name="Picture 22" descr="document-rtm__0E938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240" y="3749039"/>
            <a:ext cx="502920" cy="50292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554480" y="3730752"/>
            <a:ext cx="4297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0E9384"/>
                </a:solidFill>
                <a:latin typeface="맑은 고딕"/>
                <a:ea typeface="맑은 고딕"/>
              </a:rPr>
              <a:t>의사소통·보고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554480" y="4251960"/>
            <a:ext cx="429768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주간/월간 보고·이슈 에스컬레이션·주관기관 정례 협의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163056" y="3429000"/>
            <a:ext cx="5532120" cy="17373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6163056" y="3429000"/>
            <a:ext cx="91440" cy="1737360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8" name="Picture 27" descr="check-verify__00447A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7376" y="3749039"/>
            <a:ext cx="502920" cy="50292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7214616" y="3730752"/>
            <a:ext cx="4297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00447A"/>
                </a:solidFill>
                <a:latin typeface="맑은 고딕"/>
                <a:ea typeface="맑은 고딕"/>
              </a:rPr>
              <a:t>형상·산출물관리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214616" y="4251960"/>
            <a:ext cx="429768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Gitea 형상관리·산출물 목록·변경관리·감리 대응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502920" y="5486400"/>
            <a:ext cx="11183112" cy="457200"/>
          </a:xfrm>
          <a:prstGeom prst="roundRect">
            <a:avLst/>
          </a:prstGeom>
          <a:solidFill>
            <a:srgbClr val="1018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31520" y="5486400"/>
            <a:ext cx="1081735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1">
                <a:solidFill>
                  <a:srgbClr val="FFFFFF"/>
                </a:solidFill>
                <a:latin typeface="맑은 고딕"/>
                <a:ea typeface="맑은 고딕"/>
              </a:rPr>
              <a:t>관리방법론·관리역량 — 통합·범위·일정·의사소통·형상관리 표준 체계로 실행력 확보.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관리방법론·관리역량 독립 절 — 표준 평가부문(프로젝트 관리) 정렬.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Ⅴ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Ⅴ. 프로젝트 관리 · 위험·이슈 관리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9125712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약한 고리를 숨기지 않고 드러내 방어한다 — 선제 대응이 곧 신뢰다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011680" y="1554480"/>
            <a:ext cx="5760720" cy="3931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892040" y="1554480"/>
            <a:ext cx="2880360" cy="1965960"/>
          </a:xfrm>
          <a:prstGeom prst="rect">
            <a:avLst/>
          </a:prstGeom>
          <a:solidFill>
            <a:srgbClr val="FCE9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2011680" y="3520439"/>
            <a:ext cx="2880360" cy="1965960"/>
          </a:xfrm>
          <a:prstGeom prst="rect">
            <a:avLst/>
          </a:prstGeom>
          <a:solidFill>
            <a:srgbClr val="E3F6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92040" y="1554480"/>
            <a:ext cx="5486" cy="3931920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2011680" y="3520439"/>
            <a:ext cx="5760720" cy="5486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011680" y="5532120"/>
            <a:ext cx="576072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발생가능성 →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08760" y="1554480"/>
            <a:ext cx="457200" cy="3931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영향도 →</a:t>
            </a:r>
          </a:p>
        </p:txBody>
      </p:sp>
      <p:sp>
        <p:nvSpPr>
          <p:cNvPr id="18" name="Oval 17"/>
          <p:cNvSpPr/>
          <p:nvPr/>
        </p:nvSpPr>
        <p:spPr>
          <a:xfrm>
            <a:off x="5382158" y="2218334"/>
            <a:ext cx="402336" cy="402336"/>
          </a:xfrm>
          <a:prstGeom prst="ellipse">
            <a:avLst/>
          </a:prstGeom>
          <a:solidFill>
            <a:srgbClr val="E08A00"/>
          </a:solidFill>
          <a:ln>
            <a:noFill/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382158" y="2218334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R-1</a:t>
            </a:r>
          </a:p>
        </p:txBody>
      </p:sp>
      <p:sp>
        <p:nvSpPr>
          <p:cNvPr id="20" name="Oval 19"/>
          <p:cNvSpPr/>
          <p:nvPr/>
        </p:nvSpPr>
        <p:spPr>
          <a:xfrm>
            <a:off x="5151729" y="2139695"/>
            <a:ext cx="402336" cy="402336"/>
          </a:xfrm>
          <a:prstGeom prst="ellipse">
            <a:avLst/>
          </a:prstGeom>
          <a:solidFill>
            <a:srgbClr val="E08A00"/>
          </a:solidFill>
          <a:ln>
            <a:noFill/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151729" y="2139695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R-2</a:t>
            </a:r>
          </a:p>
        </p:txBody>
      </p:sp>
      <p:sp>
        <p:nvSpPr>
          <p:cNvPr id="22" name="Oval 21"/>
          <p:cNvSpPr/>
          <p:nvPr/>
        </p:nvSpPr>
        <p:spPr>
          <a:xfrm>
            <a:off x="4690872" y="3319271"/>
            <a:ext cx="402336" cy="402336"/>
          </a:xfrm>
          <a:prstGeom prst="ellipse">
            <a:avLst/>
          </a:prstGeom>
          <a:solidFill>
            <a:srgbClr val="98A2B3"/>
          </a:solidFill>
          <a:ln>
            <a:noFill/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690872" y="3319271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R-3</a:t>
            </a:r>
          </a:p>
        </p:txBody>
      </p:sp>
      <p:sp>
        <p:nvSpPr>
          <p:cNvPr id="24" name="Oval 23"/>
          <p:cNvSpPr/>
          <p:nvPr/>
        </p:nvSpPr>
        <p:spPr>
          <a:xfrm>
            <a:off x="4690872" y="3515868"/>
            <a:ext cx="402336" cy="402336"/>
          </a:xfrm>
          <a:prstGeom prst="ellipse">
            <a:avLst/>
          </a:prstGeom>
          <a:solidFill>
            <a:srgbClr val="98A2B3"/>
          </a:solidFill>
          <a:ln>
            <a:noFill/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690872" y="3515868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R-4</a:t>
            </a:r>
          </a:p>
        </p:txBody>
      </p:sp>
      <p:sp>
        <p:nvSpPr>
          <p:cNvPr id="26" name="Oval 25"/>
          <p:cNvSpPr/>
          <p:nvPr/>
        </p:nvSpPr>
        <p:spPr>
          <a:xfrm>
            <a:off x="4575657" y="3319271"/>
            <a:ext cx="402336" cy="402336"/>
          </a:xfrm>
          <a:prstGeom prst="ellipse">
            <a:avLst/>
          </a:prstGeom>
          <a:solidFill>
            <a:srgbClr val="98A2B3"/>
          </a:solidFill>
          <a:ln>
            <a:noFill/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575657" y="3319271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R-5</a:t>
            </a:r>
          </a:p>
        </p:txBody>
      </p:sp>
      <p:sp>
        <p:nvSpPr>
          <p:cNvPr id="28" name="Oval 27"/>
          <p:cNvSpPr/>
          <p:nvPr/>
        </p:nvSpPr>
        <p:spPr>
          <a:xfrm>
            <a:off x="3423513" y="2061057"/>
            <a:ext cx="402336" cy="402336"/>
          </a:xfrm>
          <a:prstGeom prst="ellipse">
            <a:avLst/>
          </a:prstGeom>
          <a:solidFill>
            <a:srgbClr val="E08A00"/>
          </a:solidFill>
          <a:ln>
            <a:noFill/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3423513" y="2061057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R-6</a:t>
            </a:r>
          </a:p>
        </p:txBody>
      </p:sp>
      <p:sp>
        <p:nvSpPr>
          <p:cNvPr id="30" name="Oval 29"/>
          <p:cNvSpPr/>
          <p:nvPr/>
        </p:nvSpPr>
        <p:spPr>
          <a:xfrm>
            <a:off x="3826763" y="3909060"/>
            <a:ext cx="402336" cy="402336"/>
          </a:xfrm>
          <a:prstGeom prst="ellipse">
            <a:avLst/>
          </a:prstGeom>
          <a:solidFill>
            <a:srgbClr val="98A2B3"/>
          </a:solidFill>
          <a:ln>
            <a:noFill/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3826763" y="3909060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R-7</a:t>
            </a:r>
          </a:p>
        </p:txBody>
      </p:sp>
      <p:sp>
        <p:nvSpPr>
          <p:cNvPr id="32" name="Oval 31"/>
          <p:cNvSpPr/>
          <p:nvPr/>
        </p:nvSpPr>
        <p:spPr>
          <a:xfrm>
            <a:off x="3077870" y="4420209"/>
            <a:ext cx="402336" cy="402336"/>
          </a:xfrm>
          <a:prstGeom prst="ellipse">
            <a:avLst/>
          </a:prstGeom>
          <a:solidFill>
            <a:srgbClr val="129E63"/>
          </a:solidFill>
          <a:ln>
            <a:noFill/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3077870" y="4420209"/>
            <a:ext cx="402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R-8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8001000" y="1554480"/>
            <a:ext cx="3685032" cy="3931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8001000" y="1554480"/>
            <a:ext cx="3685032" cy="420624"/>
          </a:xfrm>
          <a:prstGeom prst="roundRect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8001000" y="1554480"/>
            <a:ext cx="3685032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선행 게이트·대응</a:t>
            </a:r>
          </a:p>
        </p:txBody>
      </p:sp>
      <p:sp>
        <p:nvSpPr>
          <p:cNvPr id="37" name="Oval 36"/>
          <p:cNvSpPr/>
          <p:nvPr/>
        </p:nvSpPr>
        <p:spPr>
          <a:xfrm>
            <a:off x="8202168" y="2176272"/>
            <a:ext cx="82296" cy="82296"/>
          </a:xfrm>
          <a:prstGeom prst="ellipse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8385048" y="2121408"/>
            <a:ext cx="3136392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G1 나노바나나 승인 [검증됨: 완료]</a:t>
            </a:r>
          </a:p>
        </p:txBody>
      </p:sp>
      <p:sp>
        <p:nvSpPr>
          <p:cNvPr id="39" name="Oval 38"/>
          <p:cNvSpPr/>
          <p:nvPr/>
        </p:nvSpPr>
        <p:spPr>
          <a:xfrm>
            <a:off x="8202168" y="2743200"/>
            <a:ext cx="82296" cy="82296"/>
          </a:xfrm>
          <a:prstGeom prst="ellipse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8385048" y="2688336"/>
            <a:ext cx="3136392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G2 배포서버 [검증됨: 완료]</a:t>
            </a:r>
          </a:p>
        </p:txBody>
      </p:sp>
      <p:sp>
        <p:nvSpPr>
          <p:cNvPr id="41" name="Oval 40"/>
          <p:cNvSpPr/>
          <p:nvPr/>
        </p:nvSpPr>
        <p:spPr>
          <a:xfrm>
            <a:off x="8202168" y="3310127"/>
            <a:ext cx="82296" cy="82296"/>
          </a:xfrm>
          <a:prstGeom prst="ellipse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8385048" y="3255263"/>
            <a:ext cx="3136392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R-1/2 외부API·CAD — 승인 게이트+degraded·가정 라벨</a:t>
            </a:r>
          </a:p>
        </p:txBody>
      </p:sp>
      <p:sp>
        <p:nvSpPr>
          <p:cNvPr id="43" name="Oval 42"/>
          <p:cNvSpPr/>
          <p:nvPr/>
        </p:nvSpPr>
        <p:spPr>
          <a:xfrm>
            <a:off x="8202168" y="3877055"/>
            <a:ext cx="82296" cy="82296"/>
          </a:xfrm>
          <a:prstGeom prst="ellipse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8385048" y="3822191"/>
            <a:ext cx="3136392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R-3 kxwp — 단계적 접근 · R-5 간판 — 후처리 합성</a:t>
            </a:r>
          </a:p>
        </p:txBody>
      </p:sp>
      <p:sp>
        <p:nvSpPr>
          <p:cNvPr id="45" name="Oval 44"/>
          <p:cNvSpPr/>
          <p:nvPr/>
        </p:nvSpPr>
        <p:spPr>
          <a:xfrm>
            <a:off x="8202168" y="4443983"/>
            <a:ext cx="82296" cy="82296"/>
          </a:xfrm>
          <a:prstGeom prst="ellipse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8385048" y="4389120"/>
            <a:ext cx="3136392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R-6 AI 오판 — 사람 확정 · R-8 확장 — 격리 레이어만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발생×영향 매트릭스에 R-1~R-8 배치 — 약한 고리를 선제 노출·방어(숨기지 않아 신뢰).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Ⅴ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Ⅴ. 프로젝트 관리 · 품질·형상관리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8147304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배포는 헬스체크로 지키고 실패하면 롤백, 의존성은 SCA 게이트로 막는다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424159" y="502920"/>
            <a:ext cx="1261872" cy="274320"/>
          </a:xfrm>
          <a:prstGeom prst="roundRect">
            <a:avLst/>
          </a:prstGeom>
          <a:solidFill>
            <a:srgbClr val="EEF0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424159" y="502920"/>
            <a:ext cx="1261872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REQ-N-004·S-019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1645920"/>
            <a:ext cx="2103120" cy="1005840"/>
          </a:xfrm>
          <a:prstGeom prst="roundRect">
            <a:avLst/>
          </a:prstGeom>
          <a:solidFill>
            <a:srgbClr val="E1EFF9"/>
          </a:solidFill>
          <a:ln w="16510">
            <a:solidFill>
              <a:srgbClr val="0066B3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94360" y="1737360"/>
            <a:ext cx="19202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066B3"/>
                </a:solidFill>
                <a:latin typeface="맑은 고딕"/>
                <a:ea typeface="맑은 고딕"/>
              </a:rPr>
              <a:t>빌드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2121408"/>
            <a:ext cx="1920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compileJava·tsc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560320" y="1645920"/>
            <a:ext cx="182880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788920" y="1645920"/>
            <a:ext cx="2103120" cy="1005840"/>
          </a:xfrm>
          <a:prstGeom prst="roundRect">
            <a:avLst/>
          </a:prstGeom>
          <a:solidFill>
            <a:srgbClr val="ECE8FF"/>
          </a:solidFill>
          <a:ln w="16510">
            <a:solidFill>
              <a:srgbClr val="6D4AFF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2880360" y="1737360"/>
            <a:ext cx="19202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테스트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880360" y="2121408"/>
            <a:ext cx="1920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점진 경계면 검증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846320" y="1645920"/>
            <a:ext cx="182880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074920" y="1645920"/>
            <a:ext cx="2103120" cy="1005840"/>
          </a:xfrm>
          <a:prstGeom prst="roundRect">
            <a:avLst/>
          </a:prstGeom>
          <a:solidFill>
            <a:srgbClr val="FFF6E8"/>
          </a:solidFill>
          <a:ln w="16510">
            <a:solidFill>
              <a:srgbClr val="E08A00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166359" y="1737360"/>
            <a:ext cx="19202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E08A00"/>
                </a:solidFill>
                <a:latin typeface="맑은 고딕"/>
                <a:ea typeface="맑은 고딕"/>
              </a:rPr>
              <a:t>SCA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166359" y="2121408"/>
            <a:ext cx="1920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OWASP Dep-Check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132320" y="1645920"/>
            <a:ext cx="182880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360920" y="1645920"/>
            <a:ext cx="2103120" cy="1005840"/>
          </a:xfrm>
          <a:prstGeom prst="roundRect">
            <a:avLst/>
          </a:prstGeom>
          <a:solidFill>
            <a:srgbClr val="E3F6EC"/>
          </a:solidFill>
          <a:ln w="16510">
            <a:solidFill>
              <a:srgbClr val="129E63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452360" y="1737360"/>
            <a:ext cx="19202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129E63"/>
                </a:solidFill>
                <a:latin typeface="맑은 고딕"/>
                <a:ea typeface="맑은 고딕"/>
              </a:rPr>
              <a:t>헬스체크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452360" y="2121408"/>
            <a:ext cx="1920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health 200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418320" y="1645920"/>
            <a:ext cx="182880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9646920" y="1645920"/>
            <a:ext cx="2103120" cy="1005840"/>
          </a:xfrm>
          <a:prstGeom prst="roundRect">
            <a:avLst/>
          </a:prstGeom>
          <a:solidFill>
            <a:srgbClr val="FCE9E7"/>
          </a:solidFill>
          <a:ln w="16510">
            <a:solidFill>
              <a:srgbClr val="D92D20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9738360" y="1737360"/>
            <a:ext cx="19202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D92D20"/>
                </a:solidFill>
                <a:latin typeface="맑은 고딕"/>
                <a:ea typeface="맑은 고딕"/>
              </a:rPr>
              <a:t>롤백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738360" y="2121408"/>
            <a:ext cx="1920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실패 시 이전 jar</a:t>
            </a:r>
          </a:p>
        </p:txBody>
      </p:sp>
      <p:sp>
        <p:nvSpPr>
          <p:cNvPr id="32" name="Oval 31"/>
          <p:cNvSpPr/>
          <p:nvPr/>
        </p:nvSpPr>
        <p:spPr>
          <a:xfrm>
            <a:off x="502920" y="3081527"/>
            <a:ext cx="91440" cy="91440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722376" y="3017520"/>
            <a:ext cx="10753344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Fail-Safe 배포 — 백업→배포→헬스체크 200→실패 시 롤백(이전 jar 유지) [검증됨: deploy_kintex.sh](N-004)</a:t>
            </a:r>
          </a:p>
        </p:txBody>
      </p:sp>
      <p:sp>
        <p:nvSpPr>
          <p:cNvPr id="34" name="Oval 33"/>
          <p:cNvSpPr/>
          <p:nvPr/>
        </p:nvSpPr>
        <p:spPr>
          <a:xfrm>
            <a:off x="502920" y="3584447"/>
            <a:ext cx="91440" cy="91440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722376" y="3520439"/>
            <a:ext cx="10753344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QA 게이트 — 점진 경계면 검증·보안 불변·빌드 회귀(Phase 게이트 통과 후 진행)</a:t>
            </a:r>
          </a:p>
        </p:txBody>
      </p:sp>
      <p:sp>
        <p:nvSpPr>
          <p:cNvPr id="36" name="Oval 35"/>
          <p:cNvSpPr/>
          <p:nvPr/>
        </p:nvSpPr>
        <p:spPr>
          <a:xfrm>
            <a:off x="502920" y="4087368"/>
            <a:ext cx="91440" cy="91440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722376" y="4023360"/>
            <a:ext cx="10753344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SCA CI 게이트 — OWASP Dependency-Check 정기 스캔·패치(S-019)</a:t>
            </a:r>
          </a:p>
        </p:txBody>
      </p:sp>
      <p:sp>
        <p:nvSpPr>
          <p:cNvPr id="38" name="Oval 37"/>
          <p:cNvSpPr/>
          <p:nvPr/>
        </p:nvSpPr>
        <p:spPr>
          <a:xfrm>
            <a:off x="502920" y="4590288"/>
            <a:ext cx="91440" cy="91440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722376" y="4526280"/>
            <a:ext cx="10753344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형상관리 — Gitea zio/kintex·Conventional Commits·main 보호·환경 분리(dev/staging/prod)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품질 게이트 흐름 — 빌드→테스트→SCA→헬스체크→롤백.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Parallelogram 2"/>
          <p:cNvSpPr/>
          <p:nvPr/>
        </p:nvSpPr>
        <p:spPr>
          <a:xfrm>
            <a:off x="7863840" y="-1371600"/>
            <a:ext cx="7315200" cy="10058400"/>
          </a:xfrm>
          <a:prstGeom prst="parallelogram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Parallelogram 3"/>
          <p:cNvSpPr/>
          <p:nvPr/>
        </p:nvSpPr>
        <p:spPr>
          <a:xfrm>
            <a:off x="9966960" y="-1828800"/>
            <a:ext cx="5486400" cy="10972800"/>
          </a:xfrm>
          <a:prstGeom prst="parallelogram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874519"/>
            <a:ext cx="4572000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0" b="1">
                <a:solidFill>
                  <a:srgbClr val="2C4E82"/>
                </a:solidFill>
                <a:latin typeface="맑은 고딕"/>
                <a:ea typeface="맑은 고딕"/>
              </a:rPr>
              <a:t>Ⅵ</a:t>
            </a:r>
          </a:p>
        </p:txBody>
      </p:sp>
      <p:sp>
        <p:nvSpPr>
          <p:cNvPr id="6" name="Rectangle 5"/>
          <p:cNvSpPr/>
          <p:nvPr/>
        </p:nvSpPr>
        <p:spPr>
          <a:xfrm>
            <a:off x="1051560" y="3566160"/>
            <a:ext cx="822960" cy="82296"/>
          </a:xfrm>
          <a:prstGeom prst="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3703320"/>
            <a:ext cx="64008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400" b="1">
                <a:solidFill>
                  <a:srgbClr val="FFFFFF"/>
                </a:solidFill>
                <a:latin typeface="맑은 고딕"/>
                <a:ea typeface="맑은 고딕"/>
              </a:rPr>
              <a:t>프로젝트 지원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4480560"/>
            <a:ext cx="6400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9CB4D8"/>
                </a:solidFill>
                <a:latin typeface="맑은 고딕"/>
                <a:ea typeface="맑은 고딕"/>
              </a:rPr>
              <a:t>PROJECT SUPPORT</a:t>
            </a:r>
          </a:p>
        </p:txBody>
      </p:sp>
      <p:sp>
        <p:nvSpPr>
          <p:cNvPr id="9" name="Oval 8"/>
          <p:cNvSpPr/>
          <p:nvPr/>
        </p:nvSpPr>
        <p:spPr>
          <a:xfrm>
            <a:off x="6903720" y="2350008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178040" y="2286000"/>
            <a:ext cx="42976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인수인계·교육·기술지원</a:t>
            </a:r>
          </a:p>
        </p:txBody>
      </p:sp>
      <p:sp>
        <p:nvSpPr>
          <p:cNvPr id="11" name="Oval 10"/>
          <p:cNvSpPr/>
          <p:nvPr/>
        </p:nvSpPr>
        <p:spPr>
          <a:xfrm>
            <a:off x="6903720" y="2916936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178040" y="2852928"/>
            <a:ext cx="42976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유지보수(SM)·SLA</a:t>
            </a:r>
          </a:p>
        </p:txBody>
      </p:sp>
      <p:sp>
        <p:nvSpPr>
          <p:cNvPr id="13" name="Oval 12"/>
          <p:cNvSpPr/>
          <p:nvPr/>
        </p:nvSpPr>
        <p:spPr>
          <a:xfrm>
            <a:off x="6903720" y="3483864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178040" y="3419856"/>
            <a:ext cx="42976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장애대응·기밀보안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189720" y="640080"/>
            <a:ext cx="2286000" cy="548640"/>
          </a:xfrm>
          <a:prstGeom prst="roundRect">
            <a:avLst/>
          </a:prstGeom>
          <a:solidFill>
            <a:srgbClr val="2B4C7E"/>
          </a:solidFill>
          <a:ln>
            <a:noFill/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189720" y="640080"/>
            <a:ext cx="228600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맑은 고딕"/>
                <a:ea typeface="맑은 고딕"/>
              </a:rPr>
              <a:t>정성 · 사업지원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Ⅰ. 일반현황 · 핵심 투입인력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9125712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직군·등급·투입 M/M로 수행역량을 정량 제시 — 실명·단가는 공고 확정 시 확정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1463040"/>
            <a:ext cx="7955279" cy="38404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94360" y="1463040"/>
            <a:ext cx="299923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직군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703320" y="1463040"/>
            <a:ext cx="85039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P1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63440" y="1463040"/>
            <a:ext cx="85039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P2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23559" y="1463040"/>
            <a:ext cx="85039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P3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83679" y="1463040"/>
            <a:ext cx="1856231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합계(M/M)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02920" y="1847088"/>
            <a:ext cx="7955279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94360" y="1847088"/>
            <a:ext cx="299923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총괄 PM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703320" y="1847088"/>
            <a:ext cx="85039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663440" y="1847088"/>
            <a:ext cx="85039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623559" y="1847088"/>
            <a:ext cx="85039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83679" y="1847088"/>
            <a:ext cx="1856231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12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02920" y="2231136"/>
            <a:ext cx="7955279" cy="384048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502920" y="2231136"/>
            <a:ext cx="7955279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594360" y="2231136"/>
            <a:ext cx="299923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아키텍트(AA·SA·TA·DA·NA)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703320" y="2231136"/>
            <a:ext cx="85039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8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663440" y="2231136"/>
            <a:ext cx="85039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623559" y="2231136"/>
            <a:ext cx="85039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583679" y="2231136"/>
            <a:ext cx="1856231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14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02920" y="2615184"/>
            <a:ext cx="7955279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594360" y="2615184"/>
            <a:ext cx="299923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백엔드(공통·코어·도메인)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703320" y="2615184"/>
            <a:ext cx="85039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12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663440" y="2615184"/>
            <a:ext cx="85039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16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623559" y="2615184"/>
            <a:ext cx="85039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12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83679" y="2615184"/>
            <a:ext cx="1856231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40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02920" y="2999232"/>
            <a:ext cx="7955279" cy="384048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502920" y="2999232"/>
            <a:ext cx="7955279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594360" y="2999232"/>
            <a:ext cx="299923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프론트엔드(역할별 6포털)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703320" y="2999232"/>
            <a:ext cx="85039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8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663440" y="2999232"/>
            <a:ext cx="85039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12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623559" y="2999232"/>
            <a:ext cx="85039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8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583679" y="2999232"/>
            <a:ext cx="1856231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28</a:t>
            </a:r>
          </a:p>
        </p:txBody>
      </p:sp>
      <p:sp>
        <p:nvSpPr>
          <p:cNvPr id="43" name="Rectangle 42"/>
          <p:cNvSpPr/>
          <p:nvPr/>
        </p:nvSpPr>
        <p:spPr>
          <a:xfrm>
            <a:off x="502920" y="3383280"/>
            <a:ext cx="7955279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594360" y="3383280"/>
            <a:ext cx="299923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DB 엔지니어(PostGIS)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3703320" y="3383280"/>
            <a:ext cx="85039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663440" y="3383280"/>
            <a:ext cx="85039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623559" y="3383280"/>
            <a:ext cx="85039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583679" y="3383280"/>
            <a:ext cx="1856231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10</a:t>
            </a:r>
          </a:p>
        </p:txBody>
      </p:sp>
      <p:sp>
        <p:nvSpPr>
          <p:cNvPr id="49" name="Rectangle 48"/>
          <p:cNvSpPr/>
          <p:nvPr/>
        </p:nvSpPr>
        <p:spPr>
          <a:xfrm>
            <a:off x="502920" y="3767328"/>
            <a:ext cx="7955279" cy="384048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Rectangle 49"/>
          <p:cNvSpPr/>
          <p:nvPr/>
        </p:nvSpPr>
        <p:spPr>
          <a:xfrm>
            <a:off x="502920" y="3767328"/>
            <a:ext cx="7955279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594360" y="3767328"/>
            <a:ext cx="299923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AI 개발(Claude·제약 솔버)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3703320" y="3767328"/>
            <a:ext cx="85039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4663440" y="3767328"/>
            <a:ext cx="85039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623559" y="3767328"/>
            <a:ext cx="85039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583679" y="3767328"/>
            <a:ext cx="1856231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10</a:t>
            </a:r>
          </a:p>
        </p:txBody>
      </p:sp>
      <p:sp>
        <p:nvSpPr>
          <p:cNvPr id="56" name="Rectangle 55"/>
          <p:cNvSpPr/>
          <p:nvPr/>
        </p:nvSpPr>
        <p:spPr>
          <a:xfrm>
            <a:off x="502920" y="4151376"/>
            <a:ext cx="7955279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594360" y="4151376"/>
            <a:ext cx="299923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시각화(나노바나나 워커)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3703320" y="4151376"/>
            <a:ext cx="85039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4663440" y="4151376"/>
            <a:ext cx="85039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623559" y="4151376"/>
            <a:ext cx="85039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583679" y="4151376"/>
            <a:ext cx="1856231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8</a:t>
            </a:r>
          </a:p>
        </p:txBody>
      </p:sp>
      <p:sp>
        <p:nvSpPr>
          <p:cNvPr id="62" name="Rectangle 61"/>
          <p:cNvSpPr/>
          <p:nvPr/>
        </p:nvSpPr>
        <p:spPr>
          <a:xfrm>
            <a:off x="502920" y="4535424"/>
            <a:ext cx="7955279" cy="384048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Rectangle 62"/>
          <p:cNvSpPr/>
          <p:nvPr/>
        </p:nvSpPr>
        <p:spPr>
          <a:xfrm>
            <a:off x="502920" y="4535424"/>
            <a:ext cx="7955279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TextBox 63"/>
          <p:cNvSpPr txBox="1"/>
          <p:nvPr/>
        </p:nvSpPr>
        <p:spPr>
          <a:xfrm>
            <a:off x="594360" y="4535424"/>
            <a:ext cx="299923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QA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3703320" y="4535424"/>
            <a:ext cx="85039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4663440" y="4535424"/>
            <a:ext cx="85039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6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5623559" y="4535424"/>
            <a:ext cx="85039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6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6583679" y="4535424"/>
            <a:ext cx="1856231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16</a:t>
            </a:r>
          </a:p>
        </p:txBody>
      </p:sp>
      <p:sp>
        <p:nvSpPr>
          <p:cNvPr id="69" name="Rectangle 68"/>
          <p:cNvSpPr/>
          <p:nvPr/>
        </p:nvSpPr>
        <p:spPr>
          <a:xfrm>
            <a:off x="502920" y="4919472"/>
            <a:ext cx="7955279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" name="TextBox 69"/>
          <p:cNvSpPr txBox="1"/>
          <p:nvPr/>
        </p:nvSpPr>
        <p:spPr>
          <a:xfrm>
            <a:off x="594360" y="4919472"/>
            <a:ext cx="299923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DevOps/인프라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3703320" y="4919472"/>
            <a:ext cx="85039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4663440" y="4919472"/>
            <a:ext cx="85039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5623559" y="4919472"/>
            <a:ext cx="85039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6583679" y="4919472"/>
            <a:ext cx="1856231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8</a:t>
            </a:r>
          </a:p>
        </p:txBody>
      </p:sp>
      <p:sp>
        <p:nvSpPr>
          <p:cNvPr id="75" name="Rectangle 74"/>
          <p:cNvSpPr/>
          <p:nvPr/>
        </p:nvSpPr>
        <p:spPr>
          <a:xfrm>
            <a:off x="502920" y="5303520"/>
            <a:ext cx="7955279" cy="384048"/>
          </a:xfrm>
          <a:prstGeom prst="rect">
            <a:avLst/>
          </a:prstGeom>
          <a:solidFill>
            <a:srgbClr val="E1EF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6" name="Rectangle 75"/>
          <p:cNvSpPr/>
          <p:nvPr/>
        </p:nvSpPr>
        <p:spPr>
          <a:xfrm>
            <a:off x="502920" y="5303520"/>
            <a:ext cx="7955279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7" name="TextBox 76"/>
          <p:cNvSpPr txBox="1"/>
          <p:nvPr/>
        </p:nvSpPr>
        <p:spPr>
          <a:xfrm>
            <a:off x="594360" y="5303520"/>
            <a:ext cx="299923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101828"/>
                </a:solidFill>
                <a:latin typeface="맑은 고딕"/>
                <a:ea typeface="맑은 고딕"/>
              </a:rPr>
              <a:t>소계 (핵심 개발)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3703320" y="5303520"/>
            <a:ext cx="85039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101828"/>
                </a:solidFill>
                <a:latin typeface="맑은 고딕"/>
                <a:ea typeface="맑은 고딕"/>
              </a:rPr>
              <a:t>50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4663440" y="5303520"/>
            <a:ext cx="85039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101828"/>
                </a:solidFill>
                <a:latin typeface="맑은 고딕"/>
                <a:ea typeface="맑은 고딕"/>
              </a:rPr>
              <a:t>54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5623559" y="5303520"/>
            <a:ext cx="85039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101828"/>
                </a:solidFill>
                <a:latin typeface="맑은 고딕"/>
                <a:ea typeface="맑은 고딕"/>
              </a:rPr>
              <a:t>42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6583679" y="5303520"/>
            <a:ext cx="1856231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101828"/>
                </a:solidFill>
                <a:latin typeface="맑은 고딕"/>
                <a:ea typeface="맑은 고딕"/>
              </a:rPr>
              <a:t>146</a:t>
            </a:r>
          </a:p>
        </p:txBody>
      </p:sp>
      <p:sp>
        <p:nvSpPr>
          <p:cNvPr id="82" name="Rounded Rectangle 81"/>
          <p:cNvSpPr/>
          <p:nvPr/>
        </p:nvSpPr>
        <p:spPr>
          <a:xfrm>
            <a:off x="8641080" y="1463040"/>
            <a:ext cx="3044952" cy="4206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3" name="Rounded Rectangle 82"/>
          <p:cNvSpPr/>
          <p:nvPr/>
        </p:nvSpPr>
        <p:spPr>
          <a:xfrm>
            <a:off x="8641080" y="1463040"/>
            <a:ext cx="3044952" cy="420624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4" name="TextBox 83"/>
          <p:cNvSpPr txBox="1"/>
          <p:nvPr/>
        </p:nvSpPr>
        <p:spPr>
          <a:xfrm>
            <a:off x="8641080" y="1463040"/>
            <a:ext cx="3044952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투입 요약</a:t>
            </a:r>
          </a:p>
        </p:txBody>
      </p:sp>
      <p:sp>
        <p:nvSpPr>
          <p:cNvPr id="85" name="Oval 84"/>
          <p:cNvSpPr/>
          <p:nvPr/>
        </p:nvSpPr>
        <p:spPr>
          <a:xfrm>
            <a:off x="8842248" y="208483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6" name="TextBox 85"/>
          <p:cNvSpPr txBox="1"/>
          <p:nvPr/>
        </p:nvSpPr>
        <p:spPr>
          <a:xfrm>
            <a:off x="9025128" y="2029968"/>
            <a:ext cx="2496312" cy="89611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핵심 개발 약 146 M/M + PMO·품질 오버헤드 4~8 → 총 ~150 M/M</a:t>
            </a:r>
          </a:p>
        </p:txBody>
      </p:sp>
      <p:sp>
        <p:nvSpPr>
          <p:cNvPr id="87" name="Oval 86"/>
          <p:cNvSpPr/>
          <p:nvPr/>
        </p:nvSpPr>
        <p:spPr>
          <a:xfrm>
            <a:off x="8842248" y="2980944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8" name="TextBox 87"/>
          <p:cNvSpPr txBox="1"/>
          <p:nvPr/>
        </p:nvSpPr>
        <p:spPr>
          <a:xfrm>
            <a:off x="9025128" y="2926080"/>
            <a:ext cx="2496312" cy="89611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12개월(Phase 1~3) 기준 · 상주 1.0 FTE PM</a:t>
            </a:r>
          </a:p>
        </p:txBody>
      </p:sp>
      <p:sp>
        <p:nvSpPr>
          <p:cNvPr id="89" name="Oval 88"/>
          <p:cNvSpPr/>
          <p:nvPr/>
        </p:nvSpPr>
        <p:spPr>
          <a:xfrm>
            <a:off x="8842248" y="3877055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0" name="TextBox 89"/>
          <p:cNvSpPr txBox="1"/>
          <p:nvPr/>
        </p:nvSpPr>
        <p:spPr>
          <a:xfrm>
            <a:off x="9025128" y="3822191"/>
            <a:ext cx="2496312" cy="89611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라이브 스캐폴드·인증·인프라·나노바나나로 착수 공수 실측 절감</a:t>
            </a:r>
          </a:p>
        </p:txBody>
      </p:sp>
      <p:sp>
        <p:nvSpPr>
          <p:cNvPr id="91" name="Oval 90"/>
          <p:cNvSpPr/>
          <p:nvPr/>
        </p:nvSpPr>
        <p:spPr>
          <a:xfrm>
            <a:off x="8842248" y="4773168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2" name="TextBox 91"/>
          <p:cNvSpPr txBox="1"/>
          <p:nvPr/>
        </p:nvSpPr>
        <p:spPr>
          <a:xfrm>
            <a:off x="9025128" y="4718304"/>
            <a:ext cx="2496312" cy="89611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실명 대신 직군·등급·M/M만 기재(개인정보·단가 미노출)</a:t>
            </a:r>
          </a:p>
        </p:txBody>
      </p:sp>
      <p:sp>
        <p:nvSpPr>
          <p:cNvPr id="93" name="Rounded Rectangle 92"/>
          <p:cNvSpPr/>
          <p:nvPr/>
        </p:nvSpPr>
        <p:spPr>
          <a:xfrm>
            <a:off x="502920" y="5806440"/>
            <a:ext cx="5212080" cy="36576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4" name="TextBox 93"/>
          <p:cNvSpPr txBox="1"/>
          <p:nvPr/>
        </p:nvSpPr>
        <p:spPr>
          <a:xfrm>
            <a:off x="502920" y="5806440"/>
            <a:ext cx="521208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FFFFFF"/>
                </a:solidFill>
                <a:latin typeface="맑은 고딕"/>
                <a:ea typeface="맑은 고딕"/>
              </a:rPr>
              <a:t>가격제안 투입인력표와 1:1 매핑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502920" y="6217920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직군별 공수(M/M) 산정 — 총 ~150 M/M. 예산·기간은 [가정](공공 SI 통례), 공고 확인 시 재정렬.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Ⅵ. 프로젝트 지원 · 인수인계·교육·기술지원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9125712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구축 후 지속가능성 — 이관·교육·지원·하자보수를 표준 절차로 보장한다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1463040"/>
            <a:ext cx="5532120" cy="17373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02920" y="1463040"/>
            <a:ext cx="91440" cy="173736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3" name="Picture 12" descr="closed-loop__0066B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" y="1783080"/>
            <a:ext cx="502920" cy="50292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554480" y="1764792"/>
            <a:ext cx="4297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0066B3"/>
                </a:solidFill>
                <a:latin typeface="맑은 고딕"/>
                <a:ea typeface="맑은 고딕"/>
              </a:rPr>
              <a:t>인수인계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54480" y="2286000"/>
            <a:ext cx="429768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101828"/>
                </a:solidFill>
                <a:latin typeface="맑은 고딕"/>
                <a:ea typeface="맑은 고딕"/>
              </a:rPr>
              <a:t>이관계획·검사 대상/방법·충족조건, 지식이전(운영자·개발자 지침서 PPT·프로그램 사양서)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163056" y="1463040"/>
            <a:ext cx="5532120" cy="17373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6163056" y="1463040"/>
            <a:ext cx="91440" cy="173736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org-people__6D4A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7376" y="1783080"/>
            <a:ext cx="502920" cy="50292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214616" y="1764792"/>
            <a:ext cx="4297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6D4AFF"/>
                </a:solidFill>
                <a:latin typeface="맑은 고딕"/>
                <a:ea typeface="맑은 고딕"/>
              </a:rPr>
              <a:t>교육훈련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214616" y="2286000"/>
            <a:ext cx="429768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101828"/>
                </a:solidFill>
                <a:latin typeface="맑은 고딕"/>
                <a:ea typeface="맑은 고딕"/>
              </a:rPr>
              <a:t>운영자·관리자·사용자 대상 교육 — 내용·방법·기간·인원·횟수, 실습·매뉴얼 제공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02920" y="3429000"/>
            <a:ext cx="5532120" cy="17373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502920" y="3429000"/>
            <a:ext cx="91440" cy="1737360"/>
          </a:xfrm>
          <a:prstGeom prst="roundRect">
            <a:avLst/>
          </a:prstGeom>
          <a:solidFill>
            <a:srgbClr val="0E938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3" name="Picture 22" descr="shield-security__0E938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240" y="3749039"/>
            <a:ext cx="502920" cy="50292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554480" y="3730752"/>
            <a:ext cx="4297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0E9384"/>
                </a:solidFill>
                <a:latin typeface="맑은 고딕"/>
                <a:ea typeface="맑은 고딕"/>
              </a:rPr>
              <a:t>기술지원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554480" y="4251960"/>
            <a:ext cx="429768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101828"/>
                </a:solidFill>
                <a:latin typeface="맑은 고딕"/>
                <a:ea typeface="맑은 고딕"/>
              </a:rPr>
              <a:t>지원 범위·수준·기술 매뉴얼, 서비스데스크(SR·문의) 채널·응답 기준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163056" y="3429000"/>
            <a:ext cx="5532120" cy="17373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6163056" y="3429000"/>
            <a:ext cx="91440" cy="1737360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8" name="Picture 27" descr="check-verify__00447A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7376" y="3749039"/>
            <a:ext cx="502920" cy="50292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7214616" y="3730752"/>
            <a:ext cx="4297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00447A"/>
                </a:solidFill>
                <a:latin typeface="맑은 고딕"/>
                <a:ea typeface="맑은 고딕"/>
              </a:rPr>
              <a:t>하자보수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214616" y="4251960"/>
            <a:ext cx="429768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101828"/>
                </a:solidFill>
                <a:latin typeface="맑은 고딕"/>
                <a:ea typeface="맑은 고딕"/>
              </a:rPr>
              <a:t>하자담보 기간 내 하자보수 범위·조치절차·대응(계약 조건 준수)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프로젝트 지원 4영역 — 인수인계·교육훈련·기술지원·하자보수. WORK_STATUS 인수인계 체계 활용.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Ⅵ. 프로젝트 지원 · 유지보수(SM)·SLA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8597188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라이브 자동배포를 실적으로 — SLA·장애대응·정기점검을 ITSM 프로세스로 운영한다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874044" y="502920"/>
            <a:ext cx="811987" cy="274320"/>
          </a:xfrm>
          <a:prstGeom prst="roundRect">
            <a:avLst/>
          </a:prstGeom>
          <a:solidFill>
            <a:srgbClr val="EEF0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874044" y="502920"/>
            <a:ext cx="811987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REQ-N-004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1463040"/>
            <a:ext cx="7955279" cy="45720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94360" y="1463040"/>
            <a:ext cx="272491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FFFFFF"/>
                </a:solidFill>
                <a:latin typeface="맑은 고딕"/>
                <a:ea typeface="맑은 고딕"/>
              </a:rPr>
              <a:t>SLA 지표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29000" y="1463040"/>
            <a:ext cx="263347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FFFFFF"/>
                </a:solidFill>
                <a:latin typeface="맑은 고딕"/>
                <a:ea typeface="맑은 고딕"/>
              </a:rPr>
              <a:t>목표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172200" y="1463040"/>
            <a:ext cx="226771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FFFFFF"/>
                </a:solidFill>
                <a:latin typeface="맑은 고딕"/>
                <a:ea typeface="맑은 고딕"/>
              </a:rPr>
              <a:t>측정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02920" y="1920240"/>
            <a:ext cx="7955279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94360" y="1920240"/>
            <a:ext cx="272491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코어 서비스 가용성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429000" y="1920240"/>
            <a:ext cx="263347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667085"/>
                </a:solidFill>
                <a:latin typeface="맑은 고딕"/>
                <a:ea typeface="맑은 고딕"/>
              </a:rPr>
              <a:t>99.5% (성수기 99.9% 지향)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172200" y="1920240"/>
            <a:ext cx="226771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667085"/>
                </a:solidFill>
                <a:latin typeface="맑은 고딕"/>
                <a:ea typeface="맑은 고딕"/>
              </a:rPr>
              <a:t>월 가용성·health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02920" y="2377440"/>
            <a:ext cx="7955279" cy="457200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502920" y="2377440"/>
            <a:ext cx="7955279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94360" y="2377440"/>
            <a:ext cx="272491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장애 응답시간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429000" y="2377440"/>
            <a:ext cx="263347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667085"/>
                </a:solidFill>
                <a:latin typeface="맑은 고딕"/>
                <a:ea typeface="맑은 고딕"/>
              </a:rPr>
              <a:t>P1 즉시·P2 30분·P3 4시간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172200" y="2377440"/>
            <a:ext cx="226771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667085"/>
                </a:solidFill>
                <a:latin typeface="맑은 고딕"/>
                <a:ea typeface="맑은 고딕"/>
              </a:rPr>
              <a:t>티켓 타임스탬프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02920" y="2834640"/>
            <a:ext cx="7955279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594360" y="2834640"/>
            <a:ext cx="272491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장애 복구시간(MTTR)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429000" y="2834640"/>
            <a:ext cx="263347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667085"/>
                </a:solidFill>
                <a:latin typeface="맑은 고딕"/>
                <a:ea typeface="맑은 고딕"/>
              </a:rPr>
              <a:t>P1 ≤2h·P2 ≤1영업일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172200" y="2834640"/>
            <a:ext cx="226771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667085"/>
                </a:solidFill>
                <a:latin typeface="맑은 고딕"/>
                <a:ea typeface="맑은 고딕"/>
              </a:rPr>
              <a:t>복구 완료 기록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02920" y="3291840"/>
            <a:ext cx="7955279" cy="457200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502920" y="3291840"/>
            <a:ext cx="7955279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594360" y="3291840"/>
            <a:ext cx="272491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배포 성공률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429000" y="3291840"/>
            <a:ext cx="263347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667085"/>
                </a:solidFill>
                <a:latin typeface="맑은 고딕"/>
                <a:ea typeface="맑은 고딕"/>
              </a:rPr>
              <a:t>≥99% (Fail-Safe 자동 롤백)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172200" y="3291840"/>
            <a:ext cx="226771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667085"/>
                </a:solidFill>
                <a:latin typeface="맑은 고딕"/>
                <a:ea typeface="맑은 고딕"/>
              </a:rPr>
              <a:t>배포 로그 게이트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02920" y="3749039"/>
            <a:ext cx="7955279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594360" y="3749039"/>
            <a:ext cx="272491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나노바나나 큐 소진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429000" y="3749039"/>
            <a:ext cx="263347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667085"/>
                </a:solidFill>
                <a:latin typeface="맑은 고딕"/>
                <a:ea typeface="맑은 고딕"/>
              </a:rPr>
              <a:t>best-effort(워커 스케일아웃)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172200" y="3749039"/>
            <a:ext cx="226771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667085"/>
                </a:solidFill>
                <a:latin typeface="맑은 고딕"/>
                <a:ea typeface="맑은 고딕"/>
              </a:rPr>
              <a:t>큐 적체·처리량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8641080" y="1463040"/>
            <a:ext cx="3044952" cy="3246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>
            <a:off x="8641080" y="1463040"/>
            <a:ext cx="3044952" cy="420624"/>
          </a:xfrm>
          <a:prstGeom prst="roundRect">
            <a:avLst/>
          </a:prstGeom>
          <a:solidFill>
            <a:srgbClr val="0E938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8641080" y="1463040"/>
            <a:ext cx="3044952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운영 체계·조직</a:t>
            </a:r>
          </a:p>
        </p:txBody>
      </p:sp>
      <p:sp>
        <p:nvSpPr>
          <p:cNvPr id="42" name="Oval 41"/>
          <p:cNvSpPr/>
          <p:nvPr/>
        </p:nvSpPr>
        <p:spPr>
          <a:xfrm>
            <a:off x="8842248" y="2084832"/>
            <a:ext cx="82296" cy="82296"/>
          </a:xfrm>
          <a:prstGeom prst="ellipse">
            <a:avLst/>
          </a:prstGeom>
          <a:solidFill>
            <a:srgbClr val="0E938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9025128" y="2029968"/>
            <a:ext cx="2496312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ITSM — 요청(SR)·장애·변경·배포·문제(RCA)</a:t>
            </a:r>
          </a:p>
        </p:txBody>
      </p:sp>
      <p:sp>
        <p:nvSpPr>
          <p:cNvPr id="44" name="Oval 43"/>
          <p:cNvSpPr/>
          <p:nvPr/>
        </p:nvSpPr>
        <p:spPr>
          <a:xfrm>
            <a:off x="8842248" y="2724912"/>
            <a:ext cx="82296" cy="82296"/>
          </a:xfrm>
          <a:prstGeom prst="ellipse">
            <a:avLst/>
          </a:prstGeom>
          <a:solidFill>
            <a:srgbClr val="0E938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9025128" y="2670048"/>
            <a:ext cx="2496312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조직 — 운영총괄+백/프론트+DB/인프라+AI워커+QA</a:t>
            </a:r>
          </a:p>
        </p:txBody>
      </p:sp>
      <p:sp>
        <p:nvSpPr>
          <p:cNvPr id="46" name="Oval 45"/>
          <p:cNvSpPr/>
          <p:nvPr/>
        </p:nvSpPr>
        <p:spPr>
          <a:xfrm>
            <a:off x="8842248" y="3364992"/>
            <a:ext cx="82296" cy="82296"/>
          </a:xfrm>
          <a:prstGeom prst="ellipse">
            <a:avLst/>
          </a:prstGeom>
          <a:solidFill>
            <a:srgbClr val="0E938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9025128" y="3310128"/>
            <a:ext cx="2496312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근무 — 평일 상주 + 성수기(3~5·9~11월) 온콜</a:t>
            </a:r>
          </a:p>
        </p:txBody>
      </p:sp>
      <p:sp>
        <p:nvSpPr>
          <p:cNvPr id="48" name="Oval 47"/>
          <p:cNvSpPr/>
          <p:nvPr/>
        </p:nvSpPr>
        <p:spPr>
          <a:xfrm>
            <a:off x="8842248" y="4005072"/>
            <a:ext cx="82296" cy="82296"/>
          </a:xfrm>
          <a:prstGeom prst="ellipse">
            <a:avLst/>
          </a:prstGeom>
          <a:solidFill>
            <a:srgbClr val="0E938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9025128" y="3950208"/>
            <a:ext cx="2496312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CI/CD 자동배포 [검증됨: deploy_kintex.sh]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502920" y="4297680"/>
            <a:ext cx="7955279" cy="502920"/>
          </a:xfrm>
          <a:prstGeom prst="roundRect">
            <a:avLst/>
          </a:prstGeom>
          <a:solidFill>
            <a:srgbClr val="1018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731520" y="4297680"/>
            <a:ext cx="7589519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월간 SLA 리포트(가용성·MTTR·티켓·배포) — 페널티 체계는 계약 조건에 따름(공고 확인).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502920" y="5943600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SM 운영 — SLA 5지표 + ITSM 조직. 자동배포는 라이브 실적(과장 아님).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Ⅵ. 프로젝트 지원 · 장애대응·비상대책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8597188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등급분류→에스컬레이션→RCA, degraded·PITR·롤백으로 비상 상황을 흡수한다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874044" y="502920"/>
            <a:ext cx="811987" cy="274320"/>
          </a:xfrm>
          <a:prstGeom prst="roundRect">
            <a:avLst/>
          </a:prstGeom>
          <a:solidFill>
            <a:srgbClr val="EEF0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874044" y="502920"/>
            <a:ext cx="811987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REQ-N-005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1481328"/>
            <a:ext cx="11183112" cy="93268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502920" y="1481328"/>
            <a:ext cx="91440" cy="932688"/>
          </a:xfrm>
          <a:prstGeom prst="roundRect">
            <a:avLst/>
          </a:prstGeom>
          <a:solidFill>
            <a:srgbClr val="D92D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5" name="Picture 14" descr="risk-warning__D92D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" y="1737360"/>
            <a:ext cx="438912" cy="438912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417320" y="1609344"/>
            <a:ext cx="3657600" cy="6766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D92D20"/>
                </a:solidFill>
                <a:latin typeface="맑은 고딕"/>
                <a:ea typeface="맑은 고딕"/>
              </a:rPr>
              <a:t>장애 등급·에스컬레이션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212080" y="1609344"/>
            <a:ext cx="6309360" cy="6766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P1(중단)~P4(경미) 분류, 자동 알림(WS·알림센터)·온콜 에스컬레이션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2920" y="2542032"/>
            <a:ext cx="11183112" cy="93268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502920" y="2542032"/>
            <a:ext cx="91440" cy="93268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0" name="Picture 19" descr="check-verify__6D4A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2798064"/>
            <a:ext cx="438912" cy="438912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417320" y="2670048"/>
            <a:ext cx="3657600" cy="6766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6D4AFF"/>
                </a:solidFill>
                <a:latin typeface="맑은 고딕"/>
                <a:ea typeface="맑은 고딕"/>
              </a:rPr>
              <a:t>RCA·재발방지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212080" y="2670048"/>
            <a:ext cx="6309360" cy="6766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근본원인 분석 리포트·재발방지 티켓화, 감사로그·관측성 추적(PII 미기록)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02920" y="3602736"/>
            <a:ext cx="11183112" cy="93268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502920" y="3602736"/>
            <a:ext cx="91440" cy="932688"/>
          </a:xfrm>
          <a:prstGeom prst="roundRect">
            <a:avLst/>
          </a:prstGeom>
          <a:solidFill>
            <a:srgbClr val="0E938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shield-security__0E938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240" y="3858768"/>
            <a:ext cx="438912" cy="43891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417320" y="3730752"/>
            <a:ext cx="3657600" cy="6766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0E9384"/>
                </a:solidFill>
                <a:latin typeface="맑은 고딕"/>
                <a:ea typeface="맑은 고딕"/>
              </a:rPr>
              <a:t>degraded / BCP·DR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212080" y="3730752"/>
            <a:ext cx="6309360" cy="6766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Gemini=목응답·Claude=Ollama 폴백·PG=failover+PITR·배포=자동 롤백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02920" y="4663440"/>
            <a:ext cx="11183112" cy="93268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502920" y="4663440"/>
            <a:ext cx="91440" cy="93268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0" name="Picture 29" descr="pipeline-flow__0066B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240" y="4919472"/>
            <a:ext cx="438912" cy="438912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1417320" y="4791455"/>
            <a:ext cx="3657600" cy="6766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0066B3"/>
                </a:solidFill>
                <a:latin typeface="맑은 고딕"/>
                <a:ea typeface="맑은 고딕"/>
              </a:rPr>
              <a:t>정기점검·예방정비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212080" y="4791455"/>
            <a:ext cx="6309360" cy="6766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DB 인덱스/복제·백업(PITR)·Redis AOF·워커 하트비트·TLS 만료·용량 점검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장애대응·비상대책(BCP/DR) — RPO 최소·RTO 분 단위, degraded 3중 폴백으로 무중단 지향.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Ⅵ. 프로젝트 지원 · 기밀보안(관리적)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8597188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기술적 통제(Ⅲ) 위에 관리적·물리적 기밀보안 체계를 얹는다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874044" y="502920"/>
            <a:ext cx="811987" cy="274320"/>
          </a:xfrm>
          <a:prstGeom prst="roundRect">
            <a:avLst/>
          </a:prstGeom>
          <a:solidFill>
            <a:srgbClr val="EEF0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874044" y="502920"/>
            <a:ext cx="811987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REQ-S-012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1463040"/>
            <a:ext cx="5532120" cy="157276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502920" y="1463040"/>
            <a:ext cx="5532120" cy="45720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02920" y="1463040"/>
            <a:ext cx="553212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보안 조직·서약</a:t>
            </a:r>
          </a:p>
        </p:txBody>
      </p:sp>
      <p:pic>
        <p:nvPicPr>
          <p:cNvPr id="16" name="Picture 15" descr="org-people__0066B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" y="2121408"/>
            <a:ext cx="457200" cy="4572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417320" y="2066544"/>
            <a:ext cx="4434840" cy="8686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0">
                <a:solidFill>
                  <a:srgbClr val="101828"/>
                </a:solidFill>
                <a:latin typeface="맑은 고딕"/>
                <a:ea typeface="맑은 고딕"/>
              </a:rPr>
              <a:t>보안책임자 지정·보안서약서·보안교육 정례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163056" y="1463040"/>
            <a:ext cx="5532120" cy="157276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6163056" y="1463040"/>
            <a:ext cx="5532120" cy="45720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163056" y="1463040"/>
            <a:ext cx="553212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문서·산출물 보안</a:t>
            </a:r>
          </a:p>
        </p:txBody>
      </p:sp>
      <p:pic>
        <p:nvPicPr>
          <p:cNvPr id="21" name="Picture 20" descr="document-rtm__6D4A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7376" y="2121408"/>
            <a:ext cx="457200" cy="45720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077456" y="2066544"/>
            <a:ext cx="4434840" cy="8686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0">
                <a:solidFill>
                  <a:srgbClr val="101828"/>
                </a:solidFill>
                <a:latin typeface="맑은 고딕"/>
                <a:ea typeface="맑은 고딕"/>
              </a:rPr>
              <a:t>산출물 분류·접근통제·반출입 통제·형상 이력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02920" y="3246120"/>
            <a:ext cx="5532120" cy="157276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502920" y="3246120"/>
            <a:ext cx="5532120" cy="457200"/>
          </a:xfrm>
          <a:prstGeom prst="roundRect">
            <a:avLst/>
          </a:prstGeom>
          <a:solidFill>
            <a:srgbClr val="0E938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502920" y="3246120"/>
            <a:ext cx="553212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인력·물리 보안</a:t>
            </a:r>
          </a:p>
        </p:txBody>
      </p:sp>
      <p:pic>
        <p:nvPicPr>
          <p:cNvPr id="26" name="Picture 25" descr="tenant-building__0E938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240" y="3904487"/>
            <a:ext cx="457200" cy="4572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1417320" y="3849624"/>
            <a:ext cx="4434840" cy="8686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0">
                <a:solidFill>
                  <a:srgbClr val="101828"/>
                </a:solidFill>
                <a:latin typeface="맑은 고딕"/>
                <a:ea typeface="맑은 고딕"/>
              </a:rPr>
              <a:t>출입통제·개발환경 망분리·퇴사자 권한 회수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163056" y="3246120"/>
            <a:ext cx="5532120" cy="157276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6163056" y="3246120"/>
            <a:ext cx="5532120" cy="457200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163056" y="3246120"/>
            <a:ext cx="553212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감사·점검</a:t>
            </a:r>
          </a:p>
        </p:txBody>
      </p:sp>
      <p:pic>
        <p:nvPicPr>
          <p:cNvPr id="31" name="Picture 30" descr="check-verify__00447A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7376" y="3904487"/>
            <a:ext cx="457200" cy="457200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7077456" y="3849624"/>
            <a:ext cx="4434840" cy="8686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0">
                <a:solidFill>
                  <a:srgbClr val="101828"/>
                </a:solidFill>
                <a:latin typeface="맑은 고딕"/>
                <a:ea typeface="맑은 고딕"/>
              </a:rPr>
              <a:t>민감 액션 전수 감사(TB_AUDIT_LOG)·정기 보안점검·SCA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502920" y="5230368"/>
            <a:ext cx="11183112" cy="457200"/>
          </a:xfrm>
          <a:prstGeom prst="roundRect">
            <a:avLst/>
          </a:prstGeom>
          <a:solidFill>
            <a:srgbClr val="1018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731520" y="5230368"/>
            <a:ext cx="1081735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1">
                <a:solidFill>
                  <a:srgbClr val="FFFFFF"/>
                </a:solidFill>
                <a:latin typeface="맑은 고딕"/>
                <a:ea typeface="맑은 고딕"/>
              </a:rPr>
              <a:t>관리적 보안 — 기술 보안(Ⅲ §3 보안 요구사항)과 분리 배치, 표준 채점 구조 정렬.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02920" y="5989320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기밀보안관리 — 관리적·물리적 통제(조직·문서·인력·감사). 기술적 보안은 Ⅲ §3.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Parallelogram 2"/>
          <p:cNvSpPr/>
          <p:nvPr/>
        </p:nvSpPr>
        <p:spPr>
          <a:xfrm>
            <a:off x="7863840" y="-1371600"/>
            <a:ext cx="7315200" cy="10058400"/>
          </a:xfrm>
          <a:prstGeom prst="parallelogram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Parallelogram 3"/>
          <p:cNvSpPr/>
          <p:nvPr/>
        </p:nvSpPr>
        <p:spPr>
          <a:xfrm>
            <a:off x="9966960" y="-1828800"/>
            <a:ext cx="5486400" cy="10972800"/>
          </a:xfrm>
          <a:prstGeom prst="parallelogram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874519"/>
            <a:ext cx="4572000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0" b="1">
                <a:solidFill>
                  <a:srgbClr val="2C4E82"/>
                </a:solidFill>
                <a:latin typeface="맑은 고딕"/>
                <a:ea typeface="맑은 고딕"/>
              </a:rPr>
              <a:t>Ⅶ</a:t>
            </a:r>
          </a:p>
        </p:txBody>
      </p:sp>
      <p:sp>
        <p:nvSpPr>
          <p:cNvPr id="6" name="Rectangle 5"/>
          <p:cNvSpPr/>
          <p:nvPr/>
        </p:nvSpPr>
        <p:spPr>
          <a:xfrm>
            <a:off x="1051560" y="3566160"/>
            <a:ext cx="822960" cy="82296"/>
          </a:xfrm>
          <a:prstGeom prst="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3703320"/>
            <a:ext cx="64008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400" b="1">
                <a:solidFill>
                  <a:srgbClr val="FFFFFF"/>
                </a:solidFill>
                <a:latin typeface="맑은 고딕"/>
                <a:ea typeface="맑은 고딕"/>
              </a:rPr>
              <a:t>그 밖의 사항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4480560"/>
            <a:ext cx="6400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9CB4D8"/>
                </a:solidFill>
                <a:latin typeface="맑은 고딕"/>
                <a:ea typeface="맑은 고딕"/>
              </a:rPr>
              <a:t>OTHERS</a:t>
            </a:r>
          </a:p>
        </p:txBody>
      </p:sp>
      <p:sp>
        <p:nvSpPr>
          <p:cNvPr id="9" name="Oval 8"/>
          <p:cNvSpPr/>
          <p:nvPr/>
        </p:nvSpPr>
        <p:spPr>
          <a:xfrm>
            <a:off x="6903720" y="2350008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178040" y="2286000"/>
            <a:ext cx="42976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멀티테넌시·확장</a:t>
            </a:r>
          </a:p>
        </p:txBody>
      </p:sp>
      <p:sp>
        <p:nvSpPr>
          <p:cNvPr id="11" name="Oval 10"/>
          <p:cNvSpPr/>
          <p:nvPr/>
        </p:nvSpPr>
        <p:spPr>
          <a:xfrm>
            <a:off x="6903720" y="2916936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178040" y="2852928"/>
            <a:ext cx="42976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상생협력·하도급</a:t>
            </a:r>
          </a:p>
        </p:txBody>
      </p:sp>
      <p:sp>
        <p:nvSpPr>
          <p:cNvPr id="13" name="Oval 12"/>
          <p:cNvSpPr/>
          <p:nvPr/>
        </p:nvSpPr>
        <p:spPr>
          <a:xfrm>
            <a:off x="6903720" y="3483864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178040" y="3419856"/>
            <a:ext cx="42976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기대효과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189720" y="640080"/>
            <a:ext cx="2286000" cy="54864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189720" y="640080"/>
            <a:ext cx="228600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맑은 고딕"/>
                <a:ea typeface="맑은 고딕"/>
              </a:rPr>
              <a:t>가점 · 상생·부가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Ⅶ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Ⅶ. 그 밖의 사항 · 멀티테넌시·확장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9125712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KINTEX #1에서 검증하고, COEX #2로 확장하며, 제3전시장을 표준으로 맞는다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1188720" y="2651760"/>
            <a:ext cx="9692640" cy="0"/>
          </a:xfrm>
          <a:prstGeom prst="bentConnector3">
            <a:avLst/>
          </a:prstGeom>
          <a:ln w="20320">
            <a:solidFill>
              <a:srgbClr val="98A2B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1691639" y="2532888"/>
            <a:ext cx="237744" cy="237744"/>
          </a:xfrm>
          <a:prstGeom prst="ellipse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640080" y="3017520"/>
            <a:ext cx="2606040" cy="1371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640080" y="3017520"/>
            <a:ext cx="2606040" cy="73152"/>
          </a:xfrm>
          <a:prstGeom prst="roundRect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5" name="Picture 14" descr="tenant-building__129E6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59" y="3200400"/>
            <a:ext cx="402336" cy="40233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371600" y="3200400"/>
            <a:ext cx="17373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129E63"/>
                </a:solidFill>
                <a:latin typeface="맑은 고딕"/>
                <a:ea typeface="맑은 고딕"/>
              </a:rPr>
              <a:t>KINTEX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2959" y="3703320"/>
            <a:ext cx="2286000" cy="594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기준 테넌트 #1 · 검증 완료</a:t>
            </a:r>
          </a:p>
        </p:txBody>
      </p:sp>
      <p:sp>
        <p:nvSpPr>
          <p:cNvPr id="18" name="Oval 17"/>
          <p:cNvSpPr/>
          <p:nvPr/>
        </p:nvSpPr>
        <p:spPr>
          <a:xfrm>
            <a:off x="4526279" y="2532888"/>
            <a:ext cx="237744" cy="237744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3474720" y="3017520"/>
            <a:ext cx="2606040" cy="1371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3474720" y="3017520"/>
            <a:ext cx="2606040" cy="73152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1" name="Picture 20" descr="tenant-building__0066B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0" y="3200400"/>
            <a:ext cx="402336" cy="402336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4206240" y="3200400"/>
            <a:ext cx="17373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0066B3"/>
                </a:solidFill>
                <a:latin typeface="맑은 고딕"/>
                <a:ea typeface="맑은 고딕"/>
              </a:rPr>
              <a:t>COEX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657600" y="3703320"/>
            <a:ext cx="2286000" cy="594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테넌트 #2 · 온보딩 대상</a:t>
            </a:r>
          </a:p>
        </p:txBody>
      </p:sp>
      <p:sp>
        <p:nvSpPr>
          <p:cNvPr id="24" name="Oval 23"/>
          <p:cNvSpPr/>
          <p:nvPr/>
        </p:nvSpPr>
        <p:spPr>
          <a:xfrm>
            <a:off x="7360920" y="2532888"/>
            <a:ext cx="237744" cy="23774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6309360" y="3017520"/>
            <a:ext cx="2606040" cy="1371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6309360" y="3017520"/>
            <a:ext cx="2606040" cy="73152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7" name="Picture 26" descr="tenant-building__6D4A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0" y="3200400"/>
            <a:ext cx="402336" cy="402336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7040880" y="3200400"/>
            <a:ext cx="17373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6D4AFF"/>
                </a:solidFill>
                <a:latin typeface="맑은 고딕"/>
                <a:ea typeface="맑은 고딕"/>
              </a:rPr>
              <a:t>제3전시장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92240" y="3703320"/>
            <a:ext cx="2286000" cy="594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2028 · 178,000㎡</a:t>
            </a:r>
          </a:p>
        </p:txBody>
      </p:sp>
      <p:sp>
        <p:nvSpPr>
          <p:cNvPr id="30" name="Oval 29"/>
          <p:cNvSpPr/>
          <p:nvPr/>
        </p:nvSpPr>
        <p:spPr>
          <a:xfrm>
            <a:off x="10195560" y="2532888"/>
            <a:ext cx="237744" cy="237744"/>
          </a:xfrm>
          <a:prstGeom prst="ellipse">
            <a:avLst/>
          </a:prstGeom>
          <a:solidFill>
            <a:srgbClr val="98A2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9144000" y="3017520"/>
            <a:ext cx="2606040" cy="1371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9144000" y="3017520"/>
            <a:ext cx="2606040" cy="73152"/>
          </a:xfrm>
          <a:prstGeom prst="roundRect">
            <a:avLst/>
          </a:prstGeom>
          <a:solidFill>
            <a:srgbClr val="98A2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3" name="Picture 32" descr="tenant-building__98A2B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26880" y="3200400"/>
            <a:ext cx="402336" cy="402336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9875520" y="3200400"/>
            <a:ext cx="17373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98A2B3"/>
                </a:solidFill>
                <a:latin typeface="맑은 고딕"/>
                <a:ea typeface="맑은 고딕"/>
              </a:rPr>
              <a:t>타 전시관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326880" y="3703320"/>
            <a:ext cx="2286000" cy="594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국내 전시산업 표준 SaaS</a:t>
            </a:r>
          </a:p>
        </p:txBody>
      </p:sp>
      <p:sp>
        <p:nvSpPr>
          <p:cNvPr id="36" name="Oval 35"/>
          <p:cNvSpPr/>
          <p:nvPr/>
        </p:nvSpPr>
        <p:spPr>
          <a:xfrm>
            <a:off x="502920" y="4818888"/>
            <a:ext cx="91440" cy="91440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722376" y="4754880"/>
            <a:ext cx="10753344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0">
                <a:solidFill>
                  <a:srgbClr val="101828"/>
                </a:solidFill>
                <a:latin typeface="맑은 고딕"/>
                <a:ea typeface="맑은 고딕"/>
              </a:rPr>
              <a:t>개발 부담 최소화 — 멀티테넌시=격리 레이어만 추가, 기능 로직 불변(R-8)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테넌트 확장 로드맵 — KINTEX→COEX→제3전시장→타 전시관 SaaS.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Ⅶ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Ⅶ. 그 밖의 사항 · 상생협력·하도급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9125712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중소기업 참여·하도급 계획을 원칙으로 제시 — 구체 수치는 공고·컨소시엄 확정 시 기재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1463040"/>
            <a:ext cx="5532120" cy="32004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02920" y="1463040"/>
            <a:ext cx="5532120" cy="420624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1463040"/>
            <a:ext cx="553212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상생협력 (정량 별표11)</a:t>
            </a:r>
          </a:p>
        </p:txBody>
      </p:sp>
      <p:sp>
        <p:nvSpPr>
          <p:cNvPr id="14" name="Oval 13"/>
          <p:cNvSpPr/>
          <p:nvPr/>
        </p:nvSpPr>
        <p:spPr>
          <a:xfrm>
            <a:off x="704088" y="208483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86968" y="2029968"/>
            <a:ext cx="4983480" cy="60350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중소기업 공동수급체 참여 — 참여지분율 배점(최대 5점) 대응</a:t>
            </a:r>
          </a:p>
        </p:txBody>
      </p:sp>
      <p:sp>
        <p:nvSpPr>
          <p:cNvPr id="16" name="Oval 15"/>
          <p:cNvSpPr/>
          <p:nvPr/>
        </p:nvSpPr>
        <p:spPr>
          <a:xfrm>
            <a:off x="704088" y="2688336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86968" y="2633472"/>
            <a:ext cx="4983480" cy="60350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지분율 50%↑=최고등급 지향 [공고·컨소 확정 시 기재]</a:t>
            </a:r>
          </a:p>
        </p:txBody>
      </p:sp>
      <p:sp>
        <p:nvSpPr>
          <p:cNvPr id="18" name="Oval 17"/>
          <p:cNvSpPr/>
          <p:nvPr/>
        </p:nvSpPr>
        <p:spPr>
          <a:xfrm>
            <a:off x="704088" y="3291840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86968" y="3236976"/>
            <a:ext cx="4983480" cy="60350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중소기업 기술·인력 참여로 상생 생태계</a:t>
            </a:r>
          </a:p>
        </p:txBody>
      </p:sp>
      <p:sp>
        <p:nvSpPr>
          <p:cNvPr id="20" name="Oval 19"/>
          <p:cNvSpPr/>
          <p:nvPr/>
        </p:nvSpPr>
        <p:spPr>
          <a:xfrm>
            <a:off x="704088" y="3895344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86968" y="3840480"/>
            <a:ext cx="4983480" cy="60350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구체 지분·업체는 [공고 확정 시 기재]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172200" y="1463040"/>
            <a:ext cx="5513832" cy="32004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6172200" y="1463040"/>
            <a:ext cx="5513832" cy="420624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172200" y="1463040"/>
            <a:ext cx="5513832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하도급 계획 (정성 적정성)</a:t>
            </a:r>
          </a:p>
        </p:txBody>
      </p:sp>
      <p:sp>
        <p:nvSpPr>
          <p:cNvPr id="25" name="Oval 24"/>
          <p:cNvSpPr/>
          <p:nvPr/>
        </p:nvSpPr>
        <p:spPr>
          <a:xfrm>
            <a:off x="6373368" y="208483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556248" y="2029968"/>
            <a:ext cx="4965192" cy="60350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하도급 금액/계약금액 비율 적정성(배점 5점 이상)</a:t>
            </a:r>
          </a:p>
        </p:txBody>
      </p:sp>
      <p:sp>
        <p:nvSpPr>
          <p:cNvPr id="27" name="Oval 26"/>
          <p:cNvSpPr/>
          <p:nvPr/>
        </p:nvSpPr>
        <p:spPr>
          <a:xfrm>
            <a:off x="6373368" y="2688336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556248" y="2633472"/>
            <a:ext cx="4965192" cy="60350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20억원 이상 SW사업은 하도급 평가 제외 불가 — 계획서 필수</a:t>
            </a:r>
          </a:p>
        </p:txBody>
      </p:sp>
      <p:sp>
        <p:nvSpPr>
          <p:cNvPr id="29" name="Oval 28"/>
          <p:cNvSpPr/>
          <p:nvPr/>
        </p:nvSpPr>
        <p:spPr>
          <a:xfrm>
            <a:off x="6373368" y="3291840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556248" y="3236976"/>
            <a:ext cx="4965192" cy="60350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하도급 승인·관리·대금 직불 등 표준 준수</a:t>
            </a:r>
          </a:p>
        </p:txBody>
      </p:sp>
      <p:sp>
        <p:nvSpPr>
          <p:cNvPr id="31" name="Oval 30"/>
          <p:cNvSpPr/>
          <p:nvPr/>
        </p:nvSpPr>
        <p:spPr>
          <a:xfrm>
            <a:off x="6373368" y="3895344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556248" y="3840480"/>
            <a:ext cx="4965192" cy="60350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하도급 범위·업체·비율은 [공고 확정 시 기재]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502920" y="4846320"/>
            <a:ext cx="11183112" cy="566928"/>
          </a:xfrm>
          <a:prstGeom prst="roundRect">
            <a:avLst/>
          </a:prstGeom>
          <a:solidFill>
            <a:srgbClr val="1018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731520" y="4846320"/>
            <a:ext cx="10817352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맑은 고딕"/>
                <a:ea typeface="맑은 고딕"/>
              </a:rPr>
              <a:t>상생협력·하도급 — 일반 원칙 수준 제시, 구체 수치는 공고·컨소시엄 확정 후 확정 기재.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정량 별표11(상생협력)·정성 하도급 적정성 대응. 구체 수치는 [공고 확정 시 기재](T3·T5).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Ⅶ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Ⅶ. 그 밖의 사항 · 기대효과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7697419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견적 수일→즉시, 배치 수주→수 분, 검수 육안→자동, 결과는 사진으로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974275" y="502920"/>
            <a:ext cx="1711756" cy="274320"/>
          </a:xfrm>
          <a:prstGeom prst="roundRect">
            <a:avLst/>
          </a:prstGeom>
          <a:solidFill>
            <a:srgbClr val="EEF0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974275" y="502920"/>
            <a:ext cx="1711756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REQ-F-002·007·009·017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1463040"/>
            <a:ext cx="2194560" cy="1965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4" name="Picture 13" descr="document-rtm__6D4AF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0744" y="1600200"/>
            <a:ext cx="438912" cy="43891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02920" y="2121408"/>
            <a:ext cx="21945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홀 배정 견적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2450592"/>
            <a:ext cx="219456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98A2B3"/>
                </a:solidFill>
                <a:latin typeface="맑은 고딕"/>
                <a:ea typeface="맑은 고딕"/>
              </a:rPr>
              <a:t>수일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2688336"/>
            <a:ext cx="219456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6D4AFF"/>
                </a:solidFill>
                <a:latin typeface="맑은 고딕"/>
                <a:ea typeface="맑은 고딕"/>
              </a:rPr>
              <a:t>↓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2926080"/>
            <a:ext cx="21945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66B3"/>
                </a:solidFill>
                <a:latin typeface="맑은 고딕"/>
                <a:ea typeface="맑은 고딕"/>
              </a:rPr>
              <a:t>즉시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752344" y="1463040"/>
            <a:ext cx="2194560" cy="1965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0" name="Picture 19" descr="booth-layout__6D4A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0168" y="1600200"/>
            <a:ext cx="438912" cy="438912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2752344" y="2121408"/>
            <a:ext cx="21945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배치도 초안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752344" y="2450592"/>
            <a:ext cx="219456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98A2B3"/>
                </a:solidFill>
                <a:latin typeface="맑은 고딕"/>
                <a:ea typeface="맑은 고딕"/>
              </a:rPr>
              <a:t>수일~수주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752344" y="2688336"/>
            <a:ext cx="219456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6D4AFF"/>
                </a:solidFill>
                <a:latin typeface="맑은 고딕"/>
                <a:ea typeface="맑은 고딕"/>
              </a:rPr>
              <a:t>↓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752344" y="2926080"/>
            <a:ext cx="21945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66B3"/>
                </a:solidFill>
                <a:latin typeface="맑은 고딕"/>
                <a:ea typeface="맑은 고딕"/>
              </a:rPr>
              <a:t>수 분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001768" y="1463040"/>
            <a:ext cx="2194560" cy="1965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6" name="Picture 25" descr="check-verify__6D4A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9592" y="1600200"/>
            <a:ext cx="438912" cy="438912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5001768" y="2121408"/>
            <a:ext cx="21945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규정 검수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01768" y="2450592"/>
            <a:ext cx="219456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98A2B3"/>
                </a:solidFill>
                <a:latin typeface="맑은 고딕"/>
                <a:ea typeface="맑은 고딕"/>
              </a:rPr>
              <a:t>육안 검토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01768" y="2688336"/>
            <a:ext cx="219456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6D4AFF"/>
                </a:solidFill>
                <a:latin typeface="맑은 고딕"/>
                <a:ea typeface="맑은 고딕"/>
              </a:rPr>
              <a:t>↓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001768" y="2926080"/>
            <a:ext cx="21945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66B3"/>
                </a:solidFill>
                <a:latin typeface="맑은 고딕"/>
                <a:ea typeface="맑은 고딕"/>
              </a:rPr>
              <a:t>자동 플래깅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7251192" y="1463040"/>
            <a:ext cx="2194560" cy="1965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2" name="Picture 31" descr="wiring-power__6D4A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9015" y="1600200"/>
            <a:ext cx="438912" cy="438912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7251192" y="2121408"/>
            <a:ext cx="21945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유틸리티 신청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251192" y="2450592"/>
            <a:ext cx="219456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98A2B3"/>
                </a:solidFill>
                <a:latin typeface="맑은 고딕"/>
                <a:ea typeface="맑은 고딕"/>
              </a:rPr>
              <a:t>수기 작도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251192" y="2688336"/>
            <a:ext cx="219456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6D4AFF"/>
                </a:solidFill>
                <a:latin typeface="맑은 고딕"/>
                <a:ea typeface="맑은 고딕"/>
              </a:rPr>
              <a:t>↓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51192" y="2926080"/>
            <a:ext cx="21945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66B3"/>
                </a:solidFill>
                <a:latin typeface="맑은 고딕"/>
                <a:ea typeface="맑은 고딕"/>
              </a:rPr>
              <a:t>클릭+자동견적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9500616" y="1463040"/>
            <a:ext cx="2194560" cy="1965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8" name="Picture 37" descr="camera-render__6D4AF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78440" y="1600200"/>
            <a:ext cx="438912" cy="438912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9500616" y="2121408"/>
            <a:ext cx="21945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시공 결과 예측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500616" y="2450592"/>
            <a:ext cx="219456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98A2B3"/>
                </a:solidFill>
                <a:latin typeface="맑은 고딕"/>
                <a:ea typeface="맑은 고딕"/>
              </a:rPr>
              <a:t>불가(외주)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9500616" y="2688336"/>
            <a:ext cx="219456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6D4AFF"/>
                </a:solidFill>
                <a:latin typeface="맑은 고딕"/>
                <a:ea typeface="맑은 고딕"/>
              </a:rPr>
              <a:t>↓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9500616" y="2926080"/>
            <a:ext cx="21945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66B3"/>
                </a:solidFill>
                <a:latin typeface="맑은 고딕"/>
                <a:ea typeface="맑은 고딕"/>
              </a:rPr>
              <a:t>표준 샷 자동생성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502920" y="3703320"/>
            <a:ext cx="2688336" cy="96012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731520" y="3794760"/>
            <a:ext cx="1280160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600" b="1">
                <a:solidFill>
                  <a:srgbClr val="FFFFFF"/>
                </a:solidFill>
                <a:latin typeface="맑은 고딕"/>
                <a:ea typeface="맑은 고딕"/>
              </a:rPr>
              <a:t>40초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011680" y="3703320"/>
            <a:ext cx="1133856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단건 렌더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3337560" y="3703320"/>
            <a:ext cx="2688336" cy="96012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3566160" y="3794760"/>
            <a:ext cx="1280160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600" b="1">
                <a:solidFill>
                  <a:srgbClr val="FFFFFF"/>
                </a:solidFill>
                <a:latin typeface="맑은 고딕"/>
                <a:ea typeface="맑은 고딕"/>
              </a:rPr>
              <a:t>99.5%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846320" y="3703320"/>
            <a:ext cx="1133856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코어 SLO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6172200" y="3703320"/>
            <a:ext cx="2688336" cy="96012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6400800" y="3794760"/>
            <a:ext cx="1280160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600" b="1">
                <a:solidFill>
                  <a:srgbClr val="FFFFFF"/>
                </a:solidFill>
                <a:latin typeface="맑은 고딕"/>
                <a:ea typeface="맑은 고딕"/>
              </a:rPr>
              <a:t>142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7680960" y="3703320"/>
            <a:ext cx="1133856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REQ 커버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9006840" y="3703320"/>
            <a:ext cx="2688336" cy="96012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9235440" y="3794760"/>
            <a:ext cx="1280160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600" b="1">
                <a:solidFill>
                  <a:srgbClr val="FFFFFF"/>
                </a:solidFill>
                <a:latin typeface="맑은 고딕"/>
                <a:ea typeface="맑은 고딕"/>
              </a:rPr>
              <a:t>18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0515600" y="3703320"/>
            <a:ext cx="1133856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도메인 모듈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502920" y="4937760"/>
            <a:ext cx="11183112" cy="548640"/>
          </a:xfrm>
          <a:prstGeom prst="roundRect">
            <a:avLst/>
          </a:prstGeom>
          <a:solidFill>
            <a:srgbClr val="1018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731520" y="4937760"/>
            <a:ext cx="10817352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맑은 고딕"/>
                <a:ea typeface="맑은 고딕"/>
              </a:rPr>
              <a:t>리드타임 수일→즉시·수 분, 검수 육안→자동 — 정량 개선을 숫자로 각인.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5지표 Before/After + 임팩트 지표 스트립.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Ⅶ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Ⅶ. 그 밖의 사항 · 기대효과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9125712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참가업체는 영업력을, 홀매니저는 시간을, 킨텍스는 데이터 주권을 얻는다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1508760"/>
            <a:ext cx="5532120" cy="1828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02920" y="1508760"/>
            <a:ext cx="91440" cy="182880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3" name="Picture 12" descr="camera-render__6D4AF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" y="1828800"/>
            <a:ext cx="548640" cy="54864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554480" y="1828800"/>
            <a:ext cx="42976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6D4AFF"/>
                </a:solidFill>
                <a:latin typeface="맑은 고딕"/>
                <a:ea typeface="맑은 고딕"/>
              </a:rPr>
              <a:t>참가업체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54480" y="2377439"/>
            <a:ext cx="4297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사진급 자료로 영업력·수주력 강화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163056" y="1508760"/>
            <a:ext cx="5532120" cy="1828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6163056" y="1508760"/>
            <a:ext cx="91440" cy="182880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heck-verify__0066B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7376" y="1828800"/>
            <a:ext cx="548640" cy="54864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214616" y="1828800"/>
            <a:ext cx="42976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0066B3"/>
                </a:solidFill>
                <a:latin typeface="맑은 고딕"/>
                <a:ea typeface="맑은 고딕"/>
              </a:rPr>
              <a:t>홀매니저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214616" y="2377439"/>
            <a:ext cx="4297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규정 검수 병목 해소로 처리량 증대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02920" y="3566160"/>
            <a:ext cx="5532120" cy="1828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502920" y="3566160"/>
            <a:ext cx="91440" cy="1828800"/>
          </a:xfrm>
          <a:prstGeom prst="roundRect">
            <a:avLst/>
          </a:prstGeom>
          <a:solidFill>
            <a:srgbClr val="0E938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3" name="Picture 22" descr="shield-security__0E938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240" y="3886200"/>
            <a:ext cx="548640" cy="54864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554480" y="3886200"/>
            <a:ext cx="42976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0E9384"/>
                </a:solidFill>
                <a:latin typeface="맑은 고딕"/>
                <a:ea typeface="맑은 고딕"/>
              </a:rPr>
              <a:t>킨텍스(운영사)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554480" y="4434840"/>
            <a:ext cx="4297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온프레미스 우선·외부 AI 격리로 데이터 주권 확보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163056" y="3566160"/>
            <a:ext cx="5532120" cy="1828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6163056" y="3566160"/>
            <a:ext cx="91440" cy="1828800"/>
          </a:xfrm>
          <a:prstGeom prst="roundRect">
            <a:avLst/>
          </a:prstGeom>
          <a:solidFill>
            <a:srgbClr val="2B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8" name="Picture 27" descr="tenant-building__2B4C7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7376" y="3886200"/>
            <a:ext cx="548640" cy="54864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7214616" y="3886200"/>
            <a:ext cx="42976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2B4C7E"/>
                </a:solidFill>
                <a:latin typeface="맑은 고딕"/>
                <a:ea typeface="맑은 고딕"/>
              </a:rPr>
              <a:t>전시산업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214616" y="4434840"/>
            <a:ext cx="4297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국내 전시산업 표준 플랫폼화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이해관계자별 정성·전략 효과 — 영업력·시간·데이터 주권·산업 표준화.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Ⅶ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Ⅶ. 그 밖의 사항 · 기대효과·마무리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8597188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킨텍스에서 검증하고, 코엑스로 확장하며, 다시 사진으로 컨펌한다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874044" y="502920"/>
            <a:ext cx="811987" cy="274320"/>
          </a:xfrm>
          <a:prstGeom prst="roundRect">
            <a:avLst/>
          </a:prstGeom>
          <a:solidFill>
            <a:srgbClr val="EEF0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874044" y="502920"/>
            <a:ext cx="811987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REQ-F-077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1463040"/>
            <a:ext cx="2651760" cy="64008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02920" y="1463040"/>
            <a:ext cx="265176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KINTEX 검증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108960" y="1463040"/>
            <a:ext cx="219456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355848" y="1463040"/>
            <a:ext cx="2651760" cy="64008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355848" y="1463040"/>
            <a:ext cx="265176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COEX 확장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61888" y="1463040"/>
            <a:ext cx="219456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208776" y="1463040"/>
            <a:ext cx="2651760" cy="64008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208776" y="1463040"/>
            <a:ext cx="265176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제3전시장 표준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14815" y="1463040"/>
            <a:ext cx="219456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9061704" y="1463040"/>
            <a:ext cx="2651760" cy="64008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9061704" y="1463040"/>
            <a:ext cx="265176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타 전시관 SaaS</a:t>
            </a:r>
          </a:p>
        </p:txBody>
      </p:sp>
      <p:sp>
        <p:nvSpPr>
          <p:cNvPr id="24" name="Oval 23"/>
          <p:cNvSpPr/>
          <p:nvPr/>
        </p:nvSpPr>
        <p:spPr>
          <a:xfrm>
            <a:off x="502920" y="2532888"/>
            <a:ext cx="91440" cy="91440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22376" y="2468880"/>
            <a:ext cx="1075334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0">
                <a:solidFill>
                  <a:srgbClr val="101828"/>
                </a:solidFill>
                <a:latin typeface="맑은 고딕"/>
                <a:ea typeface="맑은 고딕"/>
              </a:rPr>
              <a:t>확장 — COEX·제3전시장·타 전시관 SaaS 확장</a:t>
            </a:r>
          </a:p>
        </p:txBody>
      </p:sp>
      <p:sp>
        <p:nvSpPr>
          <p:cNvPr id="26" name="Oval 25"/>
          <p:cNvSpPr/>
          <p:nvPr/>
        </p:nvSpPr>
        <p:spPr>
          <a:xfrm>
            <a:off x="502920" y="2990088"/>
            <a:ext cx="91440" cy="91440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22376" y="2926080"/>
            <a:ext cx="1075334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0">
                <a:solidFill>
                  <a:srgbClr val="101828"/>
                </a:solidFill>
                <a:latin typeface="맑은 고딕"/>
                <a:ea typeface="맑은 고딕"/>
              </a:rPr>
              <a:t>재사용 — 검증된 공통 프레임워크(WISE/UIWS) 위에 도메인 코어 이식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02920" y="3566160"/>
            <a:ext cx="11183112" cy="1554480"/>
          </a:xfrm>
          <a:prstGeom prst="roundRect">
            <a:avLst/>
          </a:prstGeom>
          <a:solidFill>
            <a:srgbClr val="00447A"/>
          </a:solidFill>
          <a:ln>
            <a:noFill/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Parallelogram 28"/>
          <p:cNvSpPr/>
          <p:nvPr/>
        </p:nvSpPr>
        <p:spPr>
          <a:xfrm>
            <a:off x="7772400" y="3566160"/>
            <a:ext cx="3913632" cy="1554480"/>
          </a:xfrm>
          <a:prstGeom prst="parallelogram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0" name="Picture 29" descr="camera-render__FFFFF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680" y="3977639"/>
            <a:ext cx="640080" cy="64008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1737360" y="3794760"/>
            <a:ext cx="7315200" cy="10972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2400" b="1">
                <a:solidFill>
                  <a:srgbClr val="FFFFFF"/>
                </a:solidFill>
                <a:latin typeface="맑은 고딕"/>
                <a:ea typeface="맑은 고딕"/>
              </a:rPr>
              <a:t>“신청서를 내는 순간,
시공 후 사진을 먼저 본다.”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확장 비전 로드맵 + 클로징 — 킨텍스를 전시 운영 표준 플랫폼으로 전환.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Ⅰ. 일반현황 · 수행조직·추진체계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8597188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거버넌스·아키텍트·코어·도메인·AI·QA·DevOps가 게이트로 맞물린다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874044" y="502920"/>
            <a:ext cx="811987" cy="274320"/>
          </a:xfrm>
          <a:prstGeom prst="roundRect">
            <a:avLst/>
          </a:prstGeom>
          <a:solidFill>
            <a:srgbClr val="EEF0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874044" y="502920"/>
            <a:ext cx="811987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REQ-N-004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480560" y="1325880"/>
            <a:ext cx="3246120" cy="640080"/>
          </a:xfrm>
          <a:prstGeom prst="roundRect">
            <a:avLst/>
          </a:prstGeom>
          <a:solidFill>
            <a:srgbClr val="0066B3"/>
          </a:solidFill>
          <a:ln w="15240">
            <a:solidFill>
              <a:srgbClr val="0066B3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480560" y="1399032"/>
            <a:ext cx="3246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1">
                <a:solidFill>
                  <a:srgbClr val="FFFFFF"/>
                </a:solidFill>
                <a:latin typeface="맑은 고딕"/>
                <a:ea typeface="맑은 고딕"/>
              </a:rPr>
              <a:t>프로젝트 총괄 (PM)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80560" y="1636776"/>
            <a:ext cx="3246120" cy="29260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80" b="0">
                <a:solidFill>
                  <a:srgbClr val="FFFFFF"/>
                </a:solidFill>
                <a:latin typeface="맑은 고딕"/>
                <a:ea typeface="맑은 고딕"/>
              </a:rPr>
              <a:t>범위·일정·리스크·게이트(G1·G2)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6099048" y="1965960"/>
            <a:ext cx="0" cy="274320"/>
          </a:xfrm>
          <a:prstGeom prst="bentConnector3">
            <a:avLst/>
          </a:prstGeom>
          <a:ln w="15240">
            <a:solidFill>
              <a:srgbClr val="98A2B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2697480" y="2267712"/>
            <a:ext cx="3063240" cy="566928"/>
          </a:xfrm>
          <a:prstGeom prst="roundRect">
            <a:avLst/>
          </a:prstGeom>
          <a:solidFill>
            <a:srgbClr val="6D4AFF"/>
          </a:solidFill>
          <a:ln w="1524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2697480" y="2340864"/>
            <a:ext cx="3063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FFFFFF"/>
                </a:solidFill>
                <a:latin typeface="맑은 고딕"/>
                <a:ea typeface="맑은 고딕"/>
              </a:rPr>
              <a:t>개발 PM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697480" y="2578608"/>
            <a:ext cx="306324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80" b="0">
                <a:solidFill>
                  <a:srgbClr val="FFFFFF"/>
                </a:solidFill>
                <a:latin typeface="맑은 고딕"/>
                <a:ea typeface="맑은 고딕"/>
              </a:rPr>
              <a:t>WBS·스프린트·품질게이트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446520" y="2267712"/>
            <a:ext cx="3063240" cy="566928"/>
          </a:xfrm>
          <a:prstGeom prst="roundRect">
            <a:avLst/>
          </a:prstGeom>
          <a:solidFill>
            <a:srgbClr val="6D4AFF"/>
          </a:solidFill>
          <a:ln w="1524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446520" y="2340864"/>
            <a:ext cx="3063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FFFFFF"/>
                </a:solidFill>
                <a:latin typeface="맑은 고딕"/>
                <a:ea typeface="맑은 고딕"/>
              </a:rPr>
              <a:t>PMO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46520" y="2578608"/>
            <a:ext cx="306324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80" b="0">
                <a:solidFill>
                  <a:srgbClr val="FFFFFF"/>
                </a:solidFill>
                <a:latin typeface="맑은 고딕"/>
                <a:ea typeface="맑은 고딕"/>
              </a:rPr>
              <a:t>관리표준·형상·QA 거버넌스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02920" y="3063240"/>
            <a:ext cx="11183112" cy="347472"/>
          </a:xfrm>
          <a:prstGeom prst="roundRect">
            <a:avLst/>
          </a:prstGeom>
          <a:solidFill>
            <a:srgbClr val="E1EF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58368" y="3063240"/>
            <a:ext cx="3657600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447A"/>
                </a:solidFill>
                <a:latin typeface="맑은 고딕"/>
                <a:ea typeface="맑은 고딕"/>
              </a:rPr>
              <a:t>아키텍트 그룹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02920" y="3493008"/>
            <a:ext cx="2121408" cy="566928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02920" y="3566160"/>
            <a:ext cx="212140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0066B3"/>
                </a:solidFill>
                <a:latin typeface="맑은 고딕"/>
                <a:ea typeface="맑은 고딕"/>
              </a:rPr>
              <a:t>AA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02920" y="3803904"/>
            <a:ext cx="2121408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앱 아키텍처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2752344" y="3493008"/>
            <a:ext cx="2121408" cy="566928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2752344" y="3566160"/>
            <a:ext cx="212140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0066B3"/>
                </a:solidFill>
                <a:latin typeface="맑은 고딕"/>
                <a:ea typeface="맑은 고딕"/>
              </a:rPr>
              <a:t>SA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752344" y="3803904"/>
            <a:ext cx="2121408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시스템·NFR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5001768" y="3493008"/>
            <a:ext cx="2121408" cy="566928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5001768" y="3566160"/>
            <a:ext cx="212140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0066B3"/>
                </a:solidFill>
                <a:latin typeface="맑은 고딕"/>
                <a:ea typeface="맑은 고딕"/>
              </a:rPr>
              <a:t>TA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001768" y="3803904"/>
            <a:ext cx="2121408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기술표준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7251192" y="3493008"/>
            <a:ext cx="2121408" cy="566928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7251192" y="3566160"/>
            <a:ext cx="212140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0066B3"/>
                </a:solidFill>
                <a:latin typeface="맑은 고딕"/>
                <a:ea typeface="맑은 고딕"/>
              </a:rPr>
              <a:t>DA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51192" y="3803904"/>
            <a:ext cx="2121408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데이터·ERD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9500616" y="3493008"/>
            <a:ext cx="2121408" cy="566928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9500616" y="3566160"/>
            <a:ext cx="212140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0066B3"/>
                </a:solidFill>
                <a:latin typeface="맑은 고딕"/>
                <a:ea typeface="맑은 고딕"/>
              </a:rPr>
              <a:t>NA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500616" y="3803904"/>
            <a:ext cx="2121408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네트워크·보안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502920" y="4206240"/>
            <a:ext cx="11183112" cy="347472"/>
          </a:xfrm>
          <a:prstGeom prst="roundRect">
            <a:avLst/>
          </a:prstGeom>
          <a:solidFill>
            <a:srgbClr val="ECE8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658368" y="4206240"/>
            <a:ext cx="3657600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6D4AFF"/>
                </a:solidFill>
                <a:latin typeface="맑은 고딕"/>
                <a:ea typeface="맑은 고딕"/>
              </a:rPr>
              <a:t>구현 그룹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502920" y="4636008"/>
            <a:ext cx="1764792" cy="603504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502920" y="4709160"/>
            <a:ext cx="176479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6D4AFF"/>
                </a:solidFill>
                <a:latin typeface="맑은 고딕"/>
                <a:ea typeface="맑은 고딕"/>
              </a:rPr>
              <a:t>공통/시스템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02920" y="4946904"/>
            <a:ext cx="1764792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common-dev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2377439" y="4636008"/>
            <a:ext cx="1764792" cy="603504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2377439" y="4709160"/>
            <a:ext cx="176479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6D4AFF"/>
                </a:solidFill>
                <a:latin typeface="맑은 고딕"/>
                <a:ea typeface="맑은 고딕"/>
              </a:rPr>
              <a:t>백엔드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377439" y="4946904"/>
            <a:ext cx="1764792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backend-dev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4251959" y="4636008"/>
            <a:ext cx="1764792" cy="603504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4251959" y="4709160"/>
            <a:ext cx="176479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6D4AFF"/>
                </a:solidFill>
                <a:latin typeface="맑은 고딕"/>
                <a:ea typeface="맑은 고딕"/>
              </a:rPr>
              <a:t>프론트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251959" y="4946904"/>
            <a:ext cx="1764792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frontend-dev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6126479" y="4636008"/>
            <a:ext cx="1764792" cy="603504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6126479" y="4709160"/>
            <a:ext cx="176479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6D4AFF"/>
                </a:solidFill>
                <a:latin typeface="맑은 고딕"/>
                <a:ea typeface="맑은 고딕"/>
              </a:rPr>
              <a:t>DB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126479" y="4946904"/>
            <a:ext cx="1764792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db-engineer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8001000" y="4636008"/>
            <a:ext cx="1764792" cy="603504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8001000" y="4709160"/>
            <a:ext cx="176479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6D4AFF"/>
                </a:solidFill>
                <a:latin typeface="맑은 고딕"/>
                <a:ea typeface="맑은 고딕"/>
              </a:rPr>
              <a:t>도메인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8001000" y="4946904"/>
            <a:ext cx="1764792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옥션·관람·CMS·BI·관리자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9875520" y="4636008"/>
            <a:ext cx="1764792" cy="603504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9875520" y="4709160"/>
            <a:ext cx="176479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6D4AFF"/>
                </a:solidFill>
                <a:latin typeface="맑은 고딕"/>
                <a:ea typeface="맑은 고딕"/>
              </a:rPr>
              <a:t>AI·시각화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9875520" y="4946904"/>
            <a:ext cx="1764792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ai-dev·visualizer</a:t>
            </a:r>
          </a:p>
        </p:txBody>
      </p:sp>
      <p:sp>
        <p:nvSpPr>
          <p:cNvPr id="60" name="Rounded Rectangle 59"/>
          <p:cNvSpPr/>
          <p:nvPr/>
        </p:nvSpPr>
        <p:spPr>
          <a:xfrm>
            <a:off x="3108960" y="5376672"/>
            <a:ext cx="2743200" cy="548640"/>
          </a:xfrm>
          <a:prstGeom prst="roundRect">
            <a:avLst/>
          </a:prstGeom>
          <a:solidFill>
            <a:srgbClr val="129E63"/>
          </a:solidFill>
          <a:ln w="15240">
            <a:solidFill>
              <a:srgbClr val="129E6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3108960" y="5449824"/>
            <a:ext cx="2743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FFFFFF"/>
                </a:solidFill>
                <a:latin typeface="맑은 고딕"/>
                <a:ea typeface="맑은 고딕"/>
              </a:rPr>
              <a:t>품질 (kintex-qa)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3108960" y="5687568"/>
            <a:ext cx="2743200" cy="20116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80" b="0">
                <a:solidFill>
                  <a:srgbClr val="FFFFFF"/>
                </a:solidFill>
                <a:latin typeface="맑은 고딕"/>
                <a:ea typeface="맑은 고딕"/>
              </a:rPr>
              <a:t>점진 QA·경계면·보안 불변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6355080" y="5376672"/>
            <a:ext cx="2743200" cy="548640"/>
          </a:xfrm>
          <a:prstGeom prst="roundRect">
            <a:avLst/>
          </a:prstGeom>
          <a:solidFill>
            <a:srgbClr val="2B4C7E"/>
          </a:solidFill>
          <a:ln w="15240">
            <a:solidFill>
              <a:srgbClr val="2B4C7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TextBox 63"/>
          <p:cNvSpPr txBox="1"/>
          <p:nvPr/>
        </p:nvSpPr>
        <p:spPr>
          <a:xfrm>
            <a:off x="6355080" y="5449824"/>
            <a:ext cx="2743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FFFFFF"/>
                </a:solidFill>
                <a:latin typeface="맑은 고딕"/>
                <a:ea typeface="맑은 고딕"/>
              </a:rPr>
              <a:t>배포 (devops-dev)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355080" y="5687568"/>
            <a:ext cx="2743200" cy="20116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80" b="0">
                <a:solidFill>
                  <a:srgbClr val="FFFFFF"/>
                </a:solidFill>
                <a:latin typeface="맑은 고딕"/>
                <a:ea typeface="맑은 고딕"/>
              </a:rPr>
              <a:t>CI/CD·systemd·env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선행 게이트(G1·G2) + Phase 게이트 QA 통과로 진행 — 거버넌스·아키텍트·실행 계층.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Parallelogram 2"/>
          <p:cNvSpPr/>
          <p:nvPr/>
        </p:nvSpPr>
        <p:spPr>
          <a:xfrm>
            <a:off x="7863840" y="-1371600"/>
            <a:ext cx="7315200" cy="10058400"/>
          </a:xfrm>
          <a:prstGeom prst="parallelogram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Parallelogram 3"/>
          <p:cNvSpPr/>
          <p:nvPr/>
        </p:nvSpPr>
        <p:spPr>
          <a:xfrm>
            <a:off x="9966960" y="-1828800"/>
            <a:ext cx="5486400" cy="10972800"/>
          </a:xfrm>
          <a:prstGeom prst="parallelogram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874519"/>
            <a:ext cx="4572000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0" b="1">
                <a:solidFill>
                  <a:srgbClr val="2C4E82"/>
                </a:solidFill>
                <a:latin typeface="맑은 고딕"/>
                <a:ea typeface="맑은 고딕"/>
              </a:rPr>
              <a:t>A</a:t>
            </a:r>
          </a:p>
        </p:txBody>
      </p:sp>
      <p:sp>
        <p:nvSpPr>
          <p:cNvPr id="6" name="Rectangle 5"/>
          <p:cNvSpPr/>
          <p:nvPr/>
        </p:nvSpPr>
        <p:spPr>
          <a:xfrm>
            <a:off x="1051560" y="3566160"/>
            <a:ext cx="822960" cy="82296"/>
          </a:xfrm>
          <a:prstGeom prst="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3703320"/>
            <a:ext cx="64008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400" b="1">
                <a:solidFill>
                  <a:srgbClr val="FFFFFF"/>
                </a:solidFill>
                <a:latin typeface="맑은 고딕"/>
                <a:ea typeface="맑은 고딕"/>
              </a:rPr>
              <a:t>부록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4480560"/>
            <a:ext cx="6400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9CB4D8"/>
                </a:solidFill>
                <a:latin typeface="맑은 고딕"/>
                <a:ea typeface="맑은 고딕"/>
              </a:rPr>
              <a:t>APPENDIX</a:t>
            </a:r>
          </a:p>
        </p:txBody>
      </p:sp>
      <p:sp>
        <p:nvSpPr>
          <p:cNvPr id="9" name="Oval 8"/>
          <p:cNvSpPr/>
          <p:nvPr/>
        </p:nvSpPr>
        <p:spPr>
          <a:xfrm>
            <a:off x="6903720" y="2350008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178040" y="2286000"/>
            <a:ext cx="42976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확인 필요·협의</a:t>
            </a:r>
          </a:p>
        </p:txBody>
      </p:sp>
      <p:sp>
        <p:nvSpPr>
          <p:cNvPr id="11" name="Oval 10"/>
          <p:cNvSpPr/>
          <p:nvPr/>
        </p:nvSpPr>
        <p:spPr>
          <a:xfrm>
            <a:off x="6903720" y="2916936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178040" y="2852928"/>
            <a:ext cx="42976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REQ 커버리지</a:t>
            </a:r>
          </a:p>
        </p:txBody>
      </p:sp>
      <p:sp>
        <p:nvSpPr>
          <p:cNvPr id="13" name="Oval 12"/>
          <p:cNvSpPr/>
          <p:nvPr/>
        </p:nvSpPr>
        <p:spPr>
          <a:xfrm>
            <a:off x="6903720" y="3483864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178040" y="3419856"/>
            <a:ext cx="42976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100대 기능 성숙도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189720" y="640080"/>
            <a:ext cx="2286000" cy="548640"/>
          </a:xfrm>
          <a:prstGeom prst="roundRect">
            <a:avLst/>
          </a:prstGeom>
          <a:solidFill>
            <a:srgbClr val="2B4C7E"/>
          </a:solidFill>
          <a:ln>
            <a:noFill/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189720" y="640080"/>
            <a:ext cx="228600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맑은 고딕"/>
                <a:ea typeface="맑은 고딕"/>
              </a:rPr>
              <a:t>부록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부록 A · 확인 필요·협의 사항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9125712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가정·협의를 1장에 집약 — 발주처 협업 자세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1463040"/>
            <a:ext cx="11183112" cy="50292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94360" y="1463040"/>
            <a:ext cx="713232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FFFFFF"/>
                </a:solidFill>
                <a:latin typeface="맑은 고딕"/>
                <a:ea typeface="맑은 고딕"/>
              </a:rPr>
              <a:t>ID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17320" y="1463040"/>
            <a:ext cx="4462272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FFFFFF"/>
                </a:solidFill>
                <a:latin typeface="맑은 고딕"/>
                <a:ea typeface="맑은 고딕"/>
              </a:rPr>
              <a:t>확인·협의 항목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89320" y="1463040"/>
            <a:ext cx="5678424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FFFFFF"/>
                </a:solidFill>
                <a:latin typeface="맑은 고딕"/>
                <a:ea typeface="맑은 고딕"/>
              </a:rPr>
              <a:t>비고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1965960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94360" y="1965960"/>
            <a:ext cx="713232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C1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17320" y="1965960"/>
            <a:ext cx="4462272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평가배점·제출규격 (가정)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89320" y="1965960"/>
            <a:ext cx="5678424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공공 SI 통례 기준, 공고 확인 시 재정렬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02920" y="2468880"/>
            <a:ext cx="11183112" cy="502920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502920" y="2468880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94360" y="2468880"/>
            <a:ext cx="713232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C2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17320" y="2468880"/>
            <a:ext cx="4462272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kxwp API (REQ-F-022)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989320" y="2468880"/>
            <a:ext cx="5678424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웹폼→HWP/PDF 완결, 릴레이만 킨텍스 IT 협의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02920" y="2971800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594360" y="2971800"/>
            <a:ext cx="713232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C3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417320" y="2971800"/>
            <a:ext cx="4462272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CAD·트렌치 실측 (REQ-F-016)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989320" y="2971800"/>
            <a:ext cx="5678424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평면도 15장+CAD 확보, 미확보 구간 실측 협의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02920" y="3474720"/>
            <a:ext cx="11183112" cy="502920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502920" y="3474720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594360" y="3474720"/>
            <a:ext cx="713232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C4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417320" y="3474720"/>
            <a:ext cx="4462272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인터넷 요율 공식본 (REQ-F-002)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989320" y="3474720"/>
            <a:ext cx="5678424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2,250원/㎡ 가정, 공식 요율표 확인 필요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02920" y="3977640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594360" y="3977640"/>
            <a:ext cx="713232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C5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417320" y="3977640"/>
            <a:ext cx="4462272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나노바나나 G1 (완료)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989320" y="3977640"/>
            <a:ext cx="5678424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소유자 승인·워커 라이브 [검증됨]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02920" y="4480560"/>
            <a:ext cx="11183112" cy="502920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502920" y="4480560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594360" y="4480560"/>
            <a:ext cx="713232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C6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417320" y="4480560"/>
            <a:ext cx="4462272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코엑스 실측 (REQ-F-077)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989320" y="4480560"/>
            <a:ext cx="5678424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COEX 온보딩 시 홀·요율·규정 데이터</a:t>
            </a:r>
          </a:p>
        </p:txBody>
      </p:sp>
      <p:sp>
        <p:nvSpPr>
          <p:cNvPr id="42" name="Rectangle 41"/>
          <p:cNvSpPr/>
          <p:nvPr/>
        </p:nvSpPr>
        <p:spPr>
          <a:xfrm>
            <a:off x="502920" y="4983480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594360" y="4983480"/>
            <a:ext cx="713232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C7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417320" y="4983480"/>
            <a:ext cx="4462272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사이니지·비콘·IoT HW (F-070·052~055)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989320" y="4983480"/>
            <a:ext cx="5678424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킨텍스 시설 인프라 협의 전제</a:t>
            </a:r>
          </a:p>
        </p:txBody>
      </p:sp>
      <p:sp>
        <p:nvSpPr>
          <p:cNvPr id="46" name="Rectangle 45"/>
          <p:cNvSpPr/>
          <p:nvPr/>
        </p:nvSpPr>
        <p:spPr>
          <a:xfrm>
            <a:off x="502920" y="5486400"/>
            <a:ext cx="11183112" cy="502920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Rectangle 46"/>
          <p:cNvSpPr/>
          <p:nvPr/>
        </p:nvSpPr>
        <p:spPr>
          <a:xfrm>
            <a:off x="502920" y="5486400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594360" y="5486400"/>
            <a:ext cx="713232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C8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417320" y="5486400"/>
            <a:ext cx="4462272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기타 협의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989320" y="5486400"/>
            <a:ext cx="5678424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연동·데이터·운영 세부 협의 항목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02920" y="5943600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모든 [가정]·[협의]를 1장 집약 → 정직성을 강점으로 전환(리스크 R-4 방어).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부록 B · REQ 커버리지 매트릭스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9125712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142 REQ ↔ 슬라이드 1:1 — 미반영 0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1463040"/>
            <a:ext cx="2688336" cy="2103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02920" y="1463040"/>
            <a:ext cx="2688336" cy="45720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1463040"/>
            <a:ext cx="2688336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REQ-F (기능)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2057400"/>
            <a:ext cx="2688336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400" b="1">
                <a:solidFill>
                  <a:srgbClr val="0066B3"/>
                </a:solidFill>
                <a:latin typeface="맑은 고딕"/>
                <a:ea typeface="맑은 고딕"/>
              </a:rPr>
              <a:t>81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2788920"/>
            <a:ext cx="268833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/ 81 반영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207008" y="3108960"/>
            <a:ext cx="1280160" cy="292608"/>
          </a:xfrm>
          <a:prstGeom prst="roundRect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207008" y="3108960"/>
            <a:ext cx="1280160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미반영 0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337560" y="1463040"/>
            <a:ext cx="2688336" cy="2103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3337560" y="1463040"/>
            <a:ext cx="2688336" cy="45720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337560" y="1463040"/>
            <a:ext cx="2688336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REQ-A (AI)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337560" y="2057400"/>
            <a:ext cx="2688336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400" b="1">
                <a:solidFill>
                  <a:srgbClr val="6D4AFF"/>
                </a:solidFill>
                <a:latin typeface="맑은 고딕"/>
                <a:ea typeface="맑은 고딕"/>
              </a:rPr>
              <a:t>20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337560" y="2788920"/>
            <a:ext cx="268833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/ 20 반영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041648" y="3108960"/>
            <a:ext cx="1280160" cy="292608"/>
          </a:xfrm>
          <a:prstGeom prst="roundRect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041648" y="3108960"/>
            <a:ext cx="1280160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미반영 0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172200" y="1463040"/>
            <a:ext cx="2688336" cy="2103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6172200" y="1463040"/>
            <a:ext cx="2688336" cy="457200"/>
          </a:xfrm>
          <a:prstGeom prst="roundRect">
            <a:avLst/>
          </a:prstGeom>
          <a:solidFill>
            <a:srgbClr val="0E938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172200" y="1463040"/>
            <a:ext cx="2688336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REQ-N (비기능)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172200" y="2057400"/>
            <a:ext cx="2688336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400" b="1">
                <a:solidFill>
                  <a:srgbClr val="0E9384"/>
                </a:solidFill>
                <a:latin typeface="맑은 고딕"/>
                <a:ea typeface="맑은 고딕"/>
              </a:rPr>
              <a:t>21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172200" y="2788920"/>
            <a:ext cx="268833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/ 21 반영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876288" y="3108960"/>
            <a:ext cx="1280160" cy="292608"/>
          </a:xfrm>
          <a:prstGeom prst="roundRect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876288" y="3108960"/>
            <a:ext cx="1280160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미반영 0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9006840" y="1463040"/>
            <a:ext cx="2688336" cy="2103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ounded Rectangle 32"/>
          <p:cNvSpPr/>
          <p:nvPr/>
        </p:nvSpPr>
        <p:spPr>
          <a:xfrm>
            <a:off x="9006840" y="1463040"/>
            <a:ext cx="2688336" cy="457200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9006840" y="1463040"/>
            <a:ext cx="2688336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REQ-S (보안)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006840" y="2057400"/>
            <a:ext cx="2688336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400" b="1">
                <a:solidFill>
                  <a:srgbClr val="00447A"/>
                </a:solidFill>
                <a:latin typeface="맑은 고딕"/>
                <a:ea typeface="맑은 고딕"/>
              </a:rPr>
              <a:t>20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006840" y="2788920"/>
            <a:ext cx="268833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/ 20 반영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9710928" y="3108960"/>
            <a:ext cx="1280160" cy="292608"/>
          </a:xfrm>
          <a:prstGeom prst="roundRect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9710928" y="3108960"/>
            <a:ext cx="1280160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미반영 0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502920" y="3840480"/>
            <a:ext cx="11183112" cy="914400"/>
          </a:xfrm>
          <a:prstGeom prst="roundRect">
            <a:avLst/>
          </a:prstGeom>
          <a:solidFill>
            <a:srgbClr val="129E63"/>
          </a:solidFill>
          <a:ln>
            <a:noFill/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685800" y="3950208"/>
            <a:ext cx="2743200" cy="6949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4000" b="1">
                <a:solidFill>
                  <a:srgbClr val="FFFFFF"/>
                </a:solidFill>
                <a:latin typeface="맑은 고딕"/>
                <a:ea typeface="맑은 고딕"/>
              </a:rPr>
              <a:t>142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743200" y="3840480"/>
            <a:ext cx="868680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총 142 REQ 전량 반영 · 미반영 0 — 상세 RTM(REQ→주 반영 슬라이드)은 proposal_content.md RTM 반영표 참조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QA는 이 표로 142 REQ 반영상태를 최종 검증 — 미반영 0.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C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부록 C · 100대 기능 성숙도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9125712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기구현 63 · 부분 18 · 신규 19 — 정량 성숙도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1554480"/>
            <a:ext cx="3630168" cy="2377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02920" y="1554480"/>
            <a:ext cx="3630168" cy="73152"/>
          </a:xfrm>
          <a:prstGeom prst="roundRect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1874519"/>
            <a:ext cx="3630168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5600" b="1">
                <a:solidFill>
                  <a:srgbClr val="129E63"/>
                </a:solidFill>
                <a:latin typeface="맑은 고딕"/>
                <a:ea typeface="맑은 고딕"/>
              </a:rPr>
              <a:t>63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2971800"/>
            <a:ext cx="363016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101828"/>
                </a:solidFill>
                <a:latin typeface="맑은 고딕"/>
                <a:ea typeface="맑은 고딕"/>
              </a:rPr>
              <a:t>기구현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3383280"/>
            <a:ext cx="363016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라이브·검증 완료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261104" y="1554480"/>
            <a:ext cx="3630168" cy="2377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4261104" y="1554480"/>
            <a:ext cx="3630168" cy="73152"/>
          </a:xfrm>
          <a:prstGeom prst="round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261104" y="1874519"/>
            <a:ext cx="3630168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5600" b="1">
                <a:solidFill>
                  <a:srgbClr val="E08A00"/>
                </a:solidFill>
                <a:latin typeface="맑은 고딕"/>
                <a:ea typeface="맑은 고딕"/>
              </a:rPr>
              <a:t>18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261104" y="2971800"/>
            <a:ext cx="363016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101828"/>
                </a:solidFill>
                <a:latin typeface="맑은 고딕"/>
                <a:ea typeface="맑은 고딕"/>
              </a:rPr>
              <a:t>부분 구현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261104" y="3383280"/>
            <a:ext cx="363016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일부 완성·보강 필요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019288" y="1554480"/>
            <a:ext cx="3630168" cy="2377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19288" y="1554480"/>
            <a:ext cx="3630168" cy="73152"/>
          </a:xfrm>
          <a:prstGeom prst="roundRect">
            <a:avLst/>
          </a:prstGeom>
          <a:solidFill>
            <a:srgbClr val="98A2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019288" y="1874519"/>
            <a:ext cx="3630168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5600" b="1">
                <a:solidFill>
                  <a:srgbClr val="98A2B3"/>
                </a:solidFill>
                <a:latin typeface="맑은 고딕"/>
                <a:ea typeface="맑은 고딕"/>
              </a:rPr>
              <a:t>19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019288" y="2971800"/>
            <a:ext cx="363016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101828"/>
                </a:solidFill>
                <a:latin typeface="맑은 고딕"/>
                <a:ea typeface="맑은 고딕"/>
              </a:rPr>
              <a:t>신규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019288" y="3383280"/>
            <a:ext cx="363016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설계 확정·구현 대기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02920" y="4297680"/>
            <a:ext cx="11183112" cy="548640"/>
          </a:xfrm>
          <a:prstGeom prst="roundRect">
            <a:avLst/>
          </a:prstGeom>
          <a:solidFill>
            <a:srgbClr val="F2F4F7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594360" y="4370832"/>
            <a:ext cx="6902714" cy="402336"/>
          </a:xfrm>
          <a:prstGeom prst="roundRect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94360" y="4370832"/>
            <a:ext cx="6902714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63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7524506" y="4370832"/>
            <a:ext cx="1952609" cy="402336"/>
          </a:xfrm>
          <a:prstGeom prst="round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7524506" y="4370832"/>
            <a:ext cx="1952609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18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9504547" y="4370832"/>
            <a:ext cx="2062612" cy="402336"/>
          </a:xfrm>
          <a:prstGeom prst="roundRect">
            <a:avLst/>
          </a:prstGeom>
          <a:solidFill>
            <a:srgbClr val="98A2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9504547" y="4370832"/>
            <a:ext cx="2062612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19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02920" y="5212080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라이브 확인분(인프라·CI/CD·나노바나나·인증·워터마크·PostGIS 코어·평면도 자산)만 [검증됨].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Parallelogram 2"/>
          <p:cNvSpPr/>
          <p:nvPr/>
        </p:nvSpPr>
        <p:spPr>
          <a:xfrm>
            <a:off x="7863840" y="-1371600"/>
            <a:ext cx="7315200" cy="10058400"/>
          </a:xfrm>
          <a:prstGeom prst="parallelogram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Parallelogram 3"/>
          <p:cNvSpPr/>
          <p:nvPr/>
        </p:nvSpPr>
        <p:spPr>
          <a:xfrm>
            <a:off x="9966960" y="-1828800"/>
            <a:ext cx="5486400" cy="10972800"/>
          </a:xfrm>
          <a:prstGeom prst="parallelogram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874519"/>
            <a:ext cx="4572000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0" b="1">
                <a:solidFill>
                  <a:srgbClr val="2C4E82"/>
                </a:solidFill>
                <a:latin typeface="맑은 고딕"/>
                <a:ea typeface="맑은 고딕"/>
              </a:rPr>
              <a:t>D</a:t>
            </a:r>
          </a:p>
        </p:txBody>
      </p:sp>
      <p:sp>
        <p:nvSpPr>
          <p:cNvPr id="6" name="Rectangle 5"/>
          <p:cNvSpPr/>
          <p:nvPr/>
        </p:nvSpPr>
        <p:spPr>
          <a:xfrm>
            <a:off x="1051560" y="3566160"/>
            <a:ext cx="822960" cy="82296"/>
          </a:xfrm>
          <a:prstGeom prst="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3703320"/>
            <a:ext cx="64008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400" b="1">
                <a:solidFill>
                  <a:srgbClr val="FFFFFF"/>
                </a:solidFill>
                <a:latin typeface="맑은 고딕"/>
                <a:ea typeface="맑은 고딕"/>
              </a:rPr>
              <a:t>화면 설계(안) 갤러리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4480560"/>
            <a:ext cx="6400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9CB4D8"/>
                </a:solidFill>
                <a:latin typeface="맑은 고딕"/>
                <a:ea typeface="맑은 고딕"/>
              </a:rPr>
              <a:t>SCREEN DESIGN GALLERY</a:t>
            </a:r>
          </a:p>
        </p:txBody>
      </p:sp>
      <p:sp>
        <p:nvSpPr>
          <p:cNvPr id="9" name="Oval 8"/>
          <p:cNvSpPr/>
          <p:nvPr/>
        </p:nvSpPr>
        <p:spPr>
          <a:xfrm>
            <a:off x="6903720" y="2350008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178040" y="2286000"/>
            <a:ext cx="42976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역할·모듈별 화면</a:t>
            </a:r>
          </a:p>
        </p:txBody>
      </p:sp>
      <p:sp>
        <p:nvSpPr>
          <p:cNvPr id="11" name="Oval 10"/>
          <p:cNvSpPr/>
          <p:nvPr/>
        </p:nvSpPr>
        <p:spPr>
          <a:xfrm>
            <a:off x="6903720" y="2916936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178040" y="2852928"/>
            <a:ext cx="42976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Google Stitch AI 시안</a:t>
            </a:r>
          </a:p>
        </p:txBody>
      </p:sp>
      <p:sp>
        <p:nvSpPr>
          <p:cNvPr id="13" name="Oval 12"/>
          <p:cNvSpPr/>
          <p:nvPr/>
        </p:nvSpPr>
        <p:spPr>
          <a:xfrm>
            <a:off x="6903720" y="3483864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178040" y="3419856"/>
            <a:ext cx="42976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수록 19화면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189720" y="640080"/>
            <a:ext cx="2286000" cy="54864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189720" y="640080"/>
            <a:ext cx="228600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맑은 고딕"/>
                <a:ea typeface="맑은 고딕"/>
              </a:rPr>
              <a:t>부록 D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부록 D · 화면 설계(안) 갤러리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9125712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역할·모듈별 화면 설계 시안 — 구현 시 조정될 수 있음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1463040"/>
            <a:ext cx="11183112" cy="1188720"/>
          </a:xfrm>
          <a:prstGeom prst="roundRect">
            <a:avLst/>
          </a:prstGeom>
          <a:solidFill>
            <a:srgbClr val="FFF6E8"/>
          </a:solidFill>
          <a:ln w="15240">
            <a:solidFill>
              <a:srgbClr val="E08A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2" name="Picture 11" descr="risk-warning__E08A0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" y="1737360"/>
            <a:ext cx="502920" cy="50292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463040" y="1627632"/>
            <a:ext cx="10058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E08A00"/>
                </a:solidFill>
                <a:latin typeface="맑은 고딕"/>
                <a:ea typeface="맑은 고딕"/>
              </a:rPr>
              <a:t>고지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63040" y="2011680"/>
            <a:ext cx="100584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101828"/>
                </a:solidFill>
                <a:latin typeface="맑은 고딕"/>
                <a:ea typeface="맑은 고딕"/>
              </a:rPr>
              <a:t>본 화면은 Google Stitch 기반 AI 생성 디자인 시안이며, 실제 구현 시 조정될 수 있음. 화면 문자열·수치·데이터는 예시입니다.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2926080"/>
            <a:ext cx="10972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0066B3"/>
                </a:solidFill>
                <a:latin typeface="맑은 고딕"/>
                <a:ea typeface="맑은 고딕"/>
              </a:rPr>
              <a:t>수록 그룹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2920" y="3291840"/>
            <a:ext cx="3630168" cy="457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502920" y="3291840"/>
            <a:ext cx="82296" cy="45720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31520" y="3291840"/>
            <a:ext cx="27432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공통·인증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566160" y="3383280"/>
            <a:ext cx="457200" cy="27432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566160" y="3383280"/>
            <a:ext cx="45720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1">
                <a:solidFill>
                  <a:srgbClr val="FFFFFF"/>
                </a:solidFill>
                <a:latin typeface="맑은 고딕"/>
                <a:ea typeface="맑은 고딕"/>
              </a:rPr>
              <a:t>1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261104" y="3291840"/>
            <a:ext cx="3630168" cy="457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4261104" y="3291840"/>
            <a:ext cx="82296" cy="45720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489704" y="3291840"/>
            <a:ext cx="27432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주최자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7324344" y="3383280"/>
            <a:ext cx="457200" cy="27432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324344" y="3383280"/>
            <a:ext cx="45720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1">
                <a:solidFill>
                  <a:srgbClr val="FFFFFF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8019288" y="3291840"/>
            <a:ext cx="3630168" cy="457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8019288" y="3291840"/>
            <a:ext cx="82296" cy="45720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247888" y="3291840"/>
            <a:ext cx="27432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참가업체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11082528" y="3383280"/>
            <a:ext cx="457200" cy="27432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11082528" y="3383280"/>
            <a:ext cx="45720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1">
                <a:solidFill>
                  <a:srgbClr val="FFFFFF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502920" y="3858768"/>
            <a:ext cx="3630168" cy="457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502920" y="3858768"/>
            <a:ext cx="82296" cy="45720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731520" y="3858768"/>
            <a:ext cx="27432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장치업체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3566160" y="3950207"/>
            <a:ext cx="457200" cy="27432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3566160" y="3950207"/>
            <a:ext cx="45720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1">
                <a:solidFill>
                  <a:srgbClr val="FFFFFF"/>
                </a:solidFill>
                <a:latin typeface="맑은 고딕"/>
                <a:ea typeface="맑은 고딕"/>
              </a:rPr>
              <a:t>1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4261104" y="3858768"/>
            <a:ext cx="3630168" cy="457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ounded Rectangle 36"/>
          <p:cNvSpPr/>
          <p:nvPr/>
        </p:nvSpPr>
        <p:spPr>
          <a:xfrm>
            <a:off x="4261104" y="3858768"/>
            <a:ext cx="82296" cy="45720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4489704" y="3858768"/>
            <a:ext cx="27432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홀매니저·운영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7324344" y="3950207"/>
            <a:ext cx="457200" cy="27432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7324344" y="3950207"/>
            <a:ext cx="45720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1">
                <a:solidFill>
                  <a:srgbClr val="FFFFFF"/>
                </a:solidFill>
                <a:latin typeface="맑은 고딕"/>
                <a:ea typeface="맑은 고딕"/>
              </a:rPr>
              <a:t>3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8019288" y="3858768"/>
            <a:ext cx="3630168" cy="457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ounded Rectangle 41"/>
          <p:cNvSpPr/>
          <p:nvPr/>
        </p:nvSpPr>
        <p:spPr>
          <a:xfrm>
            <a:off x="8019288" y="3858768"/>
            <a:ext cx="82296" cy="45720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8247888" y="3858768"/>
            <a:ext cx="27432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시각화·전역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11082528" y="3950207"/>
            <a:ext cx="457200" cy="27432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11082528" y="3950207"/>
            <a:ext cx="45720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1">
                <a:solidFill>
                  <a:srgbClr val="FFFFFF"/>
                </a:solidFill>
                <a:latin typeface="맑은 고딕"/>
                <a:ea typeface="맑은 고딕"/>
              </a:rPr>
              <a:t>1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502920" y="4425696"/>
            <a:ext cx="3630168" cy="457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Rounded Rectangle 46"/>
          <p:cNvSpPr/>
          <p:nvPr/>
        </p:nvSpPr>
        <p:spPr>
          <a:xfrm>
            <a:off x="502920" y="4425696"/>
            <a:ext cx="82296" cy="45720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731520" y="4425696"/>
            <a:ext cx="27432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경영분석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3566160" y="4517136"/>
            <a:ext cx="457200" cy="27432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3566160" y="4517136"/>
            <a:ext cx="45720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1">
                <a:solidFill>
                  <a:srgbClr val="FFFFFF"/>
                </a:solidFill>
                <a:latin typeface="맑은 고딕"/>
                <a:ea typeface="맑은 고딕"/>
              </a:rPr>
              <a:t>1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4261104" y="4425696"/>
            <a:ext cx="3630168" cy="457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Rounded Rectangle 51"/>
          <p:cNvSpPr/>
          <p:nvPr/>
        </p:nvSpPr>
        <p:spPr>
          <a:xfrm>
            <a:off x="4261104" y="4425696"/>
            <a:ext cx="82296" cy="45720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4489704" y="4425696"/>
            <a:ext cx="27432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관리자 백오피스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7324344" y="4517136"/>
            <a:ext cx="457200" cy="27432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7324344" y="4517136"/>
            <a:ext cx="45720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1">
                <a:solidFill>
                  <a:srgbClr val="FFFFFF"/>
                </a:solidFill>
                <a:latin typeface="맑은 고딕"/>
                <a:ea typeface="맑은 고딕"/>
              </a:rPr>
              <a:t>1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8019288" y="4425696"/>
            <a:ext cx="3630168" cy="457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Rounded Rectangle 56"/>
          <p:cNvSpPr/>
          <p:nvPr/>
        </p:nvSpPr>
        <p:spPr>
          <a:xfrm>
            <a:off x="8019288" y="4425696"/>
            <a:ext cx="82296" cy="45720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8247888" y="4425696"/>
            <a:ext cx="27432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스타일가이드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11082528" y="4517136"/>
            <a:ext cx="457200" cy="27432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TextBox 59"/>
          <p:cNvSpPr txBox="1"/>
          <p:nvPr/>
        </p:nvSpPr>
        <p:spPr>
          <a:xfrm>
            <a:off x="11082528" y="4517136"/>
            <a:ext cx="45720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1">
                <a:solidFill>
                  <a:srgbClr val="FFFFFF"/>
                </a:solidFill>
                <a:latin typeface="맑은 고딕"/>
                <a:ea typeface="맑은 고딕"/>
              </a:rPr>
              <a:t>1</a:t>
            </a:r>
          </a:p>
        </p:txBody>
      </p:sp>
      <p:sp>
        <p:nvSpPr>
          <p:cNvPr id="61" name="Rounded Rectangle 60"/>
          <p:cNvSpPr/>
          <p:nvPr/>
        </p:nvSpPr>
        <p:spPr>
          <a:xfrm>
            <a:off x="502920" y="4992624"/>
            <a:ext cx="3630168" cy="457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Rounded Rectangle 61"/>
          <p:cNvSpPr/>
          <p:nvPr/>
        </p:nvSpPr>
        <p:spPr>
          <a:xfrm>
            <a:off x="502920" y="4992624"/>
            <a:ext cx="82296" cy="45720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TextBox 62"/>
          <p:cNvSpPr txBox="1"/>
          <p:nvPr/>
        </p:nvSpPr>
        <p:spPr>
          <a:xfrm>
            <a:off x="731520" y="4992624"/>
            <a:ext cx="27432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모바일 현장</a:t>
            </a:r>
          </a:p>
        </p:txBody>
      </p:sp>
      <p:sp>
        <p:nvSpPr>
          <p:cNvPr id="64" name="Rounded Rectangle 63"/>
          <p:cNvSpPr/>
          <p:nvPr/>
        </p:nvSpPr>
        <p:spPr>
          <a:xfrm>
            <a:off x="3566160" y="5084064"/>
            <a:ext cx="457200" cy="27432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3566160" y="5084064"/>
            <a:ext cx="45720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1">
                <a:solidFill>
                  <a:srgbClr val="FFFFFF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502920" y="5989320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총 19개 화면을 역할·모듈 그룹으로 수록 — SCR ID·화면명 캡션 병기.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부록 D · 화면 설계(안) 갤러리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9125712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공통·인증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89907" y="1508760"/>
            <a:ext cx="3611880" cy="35661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2" name="Picture 11" descr="SCR-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9635" y="1700373"/>
            <a:ext cx="3392424" cy="2716589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4399635" y="4617720"/>
            <a:ext cx="914400" cy="29260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399635" y="4617720"/>
            <a:ext cx="914400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SCR-01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87187" y="4608576"/>
            <a:ext cx="242316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로그인 &amp; 행사 워크스페이스 선택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17923" y="4937759"/>
            <a:ext cx="3355848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0">
                <a:solidFill>
                  <a:srgbClr val="667085"/>
                </a:solidFill>
                <a:latin typeface="맑은 고딕"/>
                <a:ea typeface="맑은 고딕"/>
              </a:rPr>
              <a:t>공통 · 대상: 공통·인증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126480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Google Stitch AI 생성 디자인 시안 — 실제 구현 시 조정될 수 있음.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부록 D · 화면 설계(안) 갤러리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9125712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주최자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4291" y="1508760"/>
            <a:ext cx="3611880" cy="35661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2" name="Picture 11" descr="SCR-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019" y="1700373"/>
            <a:ext cx="3392424" cy="2716589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614019" y="4617720"/>
            <a:ext cx="914400" cy="29260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14019" y="4617720"/>
            <a:ext cx="914400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SCR-02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01571" y="4608576"/>
            <a:ext cx="242316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주최자 대시보드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2307" y="4937759"/>
            <a:ext cx="3355848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0">
                <a:solidFill>
                  <a:srgbClr val="667085"/>
                </a:solidFill>
                <a:latin typeface="맑은 고딕"/>
                <a:ea typeface="맑은 고딕"/>
              </a:rPr>
              <a:t>M1 · 대상: 주최자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89907" y="1508760"/>
            <a:ext cx="3611880" cy="35661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SCR-0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9635" y="1700373"/>
            <a:ext cx="3392424" cy="2716589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4399635" y="4617720"/>
            <a:ext cx="914400" cy="29260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399635" y="4617720"/>
            <a:ext cx="914400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SCR-03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387187" y="4608576"/>
            <a:ext cx="242316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부스 배치 에디터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417923" y="4937759"/>
            <a:ext cx="3355848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0">
                <a:solidFill>
                  <a:srgbClr val="667085"/>
                </a:solidFill>
                <a:latin typeface="맑은 고딕"/>
                <a:ea typeface="맑은 고딕"/>
              </a:rPr>
              <a:t>M2 · 대상: 주최자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8075523" y="1508760"/>
            <a:ext cx="3611880" cy="35661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4" name="Picture 23" descr="SCR-0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5251" y="1700373"/>
            <a:ext cx="3392424" cy="2716589"/>
          </a:xfrm>
          <a:prstGeom prst="rect">
            <a:avLst/>
          </a:prstGeom>
        </p:spPr>
      </p:pic>
      <p:sp>
        <p:nvSpPr>
          <p:cNvPr id="25" name="Rounded Rectangle 24"/>
          <p:cNvSpPr/>
          <p:nvPr/>
        </p:nvSpPr>
        <p:spPr>
          <a:xfrm>
            <a:off x="8185251" y="4617720"/>
            <a:ext cx="914400" cy="29260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185251" y="4617720"/>
            <a:ext cx="914400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SCR-04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172803" y="4608576"/>
            <a:ext cx="242316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배치안 비교(S7 조감)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03539" y="4937759"/>
            <a:ext cx="3355848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0">
                <a:solidFill>
                  <a:srgbClr val="667085"/>
                </a:solidFill>
                <a:latin typeface="맑은 고딕"/>
                <a:ea typeface="맑은 고딕"/>
              </a:rPr>
              <a:t>M2 · 대상: 주최자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126480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Google Stitch AI 생성 디자인 시안 — 실제 구현 시 조정될 수 있음.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부록 D · 화면 설계(안) 갤러리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9125712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주최자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89907" y="1508760"/>
            <a:ext cx="3611880" cy="35661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2" name="Picture 11" descr="SCR-1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9635" y="1700373"/>
            <a:ext cx="3392424" cy="2716589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4399635" y="4617720"/>
            <a:ext cx="914400" cy="29260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399635" y="4617720"/>
            <a:ext cx="914400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SCR-15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87187" y="4608576"/>
            <a:ext cx="242316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전시 일정 관리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17923" y="4937759"/>
            <a:ext cx="3355848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0">
                <a:solidFill>
                  <a:srgbClr val="667085"/>
                </a:solidFill>
                <a:latin typeface="맑은 고딕"/>
                <a:ea typeface="맑은 고딕"/>
              </a:rPr>
              <a:t>M1·M6 · 대상: 주최자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126480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Google Stitch AI 생성 디자인 시안 — 실제 구현 시 조정될 수 있음.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부록 D · 화면 설계(안) 갤러리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9125712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참가업체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4291" y="1508760"/>
            <a:ext cx="3611880" cy="35661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2" name="Picture 11" descr="SCR-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019" y="1700373"/>
            <a:ext cx="3392424" cy="2716589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614019" y="4617720"/>
            <a:ext cx="914400" cy="29260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14019" y="4617720"/>
            <a:ext cx="914400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SCR-05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01571" y="4608576"/>
            <a:ext cx="242316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참가업체 부스 홈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2307" y="4937759"/>
            <a:ext cx="3355848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0">
                <a:solidFill>
                  <a:srgbClr val="667085"/>
                </a:solidFill>
                <a:latin typeface="맑은 고딕"/>
                <a:ea typeface="맑은 고딕"/>
              </a:rPr>
              <a:t>M1 · 대상: 참가업체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89907" y="1508760"/>
            <a:ext cx="3611880" cy="35661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SCR-0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9635" y="1700373"/>
            <a:ext cx="3392424" cy="2716589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4399635" y="4617720"/>
            <a:ext cx="914400" cy="29260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399635" y="4617720"/>
            <a:ext cx="914400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SCR-06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387187" y="4608576"/>
            <a:ext cx="242316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부스 설계 스튜디오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417923" y="4937759"/>
            <a:ext cx="3355848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0">
                <a:solidFill>
                  <a:srgbClr val="667085"/>
                </a:solidFill>
                <a:latin typeface="맑은 고딕"/>
                <a:ea typeface="맑은 고딕"/>
              </a:rPr>
              <a:t>M3 · 대상: 참가업체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8075523" y="1508760"/>
            <a:ext cx="3611880" cy="35661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4" name="Picture 23" descr="SCR-07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5251" y="1700373"/>
            <a:ext cx="3392424" cy="2716589"/>
          </a:xfrm>
          <a:prstGeom prst="rect">
            <a:avLst/>
          </a:prstGeom>
        </p:spPr>
      </p:pic>
      <p:sp>
        <p:nvSpPr>
          <p:cNvPr id="25" name="Rounded Rectangle 24"/>
          <p:cNvSpPr/>
          <p:nvPr/>
        </p:nvSpPr>
        <p:spPr>
          <a:xfrm>
            <a:off x="8185251" y="4617720"/>
            <a:ext cx="914400" cy="29260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185251" y="4617720"/>
            <a:ext cx="914400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SCR-07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172803" y="4608576"/>
            <a:ext cx="242316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유틸리티 배선 뷰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03539" y="4937759"/>
            <a:ext cx="3355848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0">
                <a:solidFill>
                  <a:srgbClr val="667085"/>
                </a:solidFill>
                <a:latin typeface="맑은 고딕"/>
                <a:ea typeface="맑은 고딕"/>
              </a:rPr>
              <a:t>M4 · 대상: 참가업체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126480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Google Stitch AI 생성 디자인 시안 — 실제 구현 시 조정될 수 있음.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Ⅰ. 일반현황 · 정량평가 대응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9125712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정량평가(보유인력·경영·실적·상생) 항목별 증빙 대응 — 총 20점 이내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1463040"/>
            <a:ext cx="3630168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2" name="Picture 11" descr="org-people__0066B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" y="1719072"/>
            <a:ext cx="457200" cy="4572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325880" y="1719072"/>
            <a:ext cx="2651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0066B3"/>
                </a:solidFill>
                <a:latin typeface="맑은 고딕"/>
                <a:ea typeface="맑은 고딕"/>
              </a:rPr>
              <a:t>보유인력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25880" y="2148840"/>
            <a:ext cx="265176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투입 직군·등급·자격 증빙, 상주 PM·아키텍트 확보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261104" y="1463040"/>
            <a:ext cx="3630168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6" name="Picture 15" descr="dashboard-chart__6D4A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2272" y="1719072"/>
            <a:ext cx="457200" cy="4572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084064" y="1719072"/>
            <a:ext cx="2651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6D4AFF"/>
                </a:solidFill>
                <a:latin typeface="맑은 고딕"/>
                <a:ea typeface="맑은 고딕"/>
              </a:rPr>
              <a:t>경영상태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84064" y="2148840"/>
            <a:ext cx="265176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기업신용평가 등급 제출(공고 기준)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019288" y="1463040"/>
            <a:ext cx="3630168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0" name="Picture 19" descr="document-rtm__0E938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0456" y="1719072"/>
            <a:ext cx="457200" cy="4572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8842248" y="1719072"/>
            <a:ext cx="2651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0E9384"/>
                </a:solidFill>
                <a:latin typeface="맑은 고딕"/>
                <a:ea typeface="맑은 고딕"/>
              </a:rPr>
              <a:t>수행실적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42248" y="2148840"/>
            <a:ext cx="265176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동일·유사 정보시스템 구축 실적 증빙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02920" y="3063240"/>
            <a:ext cx="3630168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4" name="Picture 23" descr="tenant-building__00447A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4088" y="3319272"/>
            <a:ext cx="457200" cy="4572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325880" y="3319272"/>
            <a:ext cx="2651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00447A"/>
                </a:solidFill>
                <a:latin typeface="맑은 고딕"/>
                <a:ea typeface="맑은 고딕"/>
              </a:rPr>
              <a:t>상생협력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325880" y="3749039"/>
            <a:ext cx="265176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중소기업 공동수급 참여지분율(별표11, 최대 5점)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4261104" y="3063240"/>
            <a:ext cx="3630168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8" name="Picture 27" descr="check-verify__2B4C7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62272" y="3319272"/>
            <a:ext cx="457200" cy="4572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5084064" y="3319272"/>
            <a:ext cx="2651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2B4C7E"/>
                </a:solidFill>
                <a:latin typeface="맑은 고딕"/>
                <a:ea typeface="맑은 고딕"/>
              </a:rPr>
              <a:t>사회적책임·지리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084064" y="3749039"/>
            <a:ext cx="265176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가점 항목 대응(공고 지정 시)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502920" y="4892040"/>
            <a:ext cx="11183112" cy="548640"/>
          </a:xfrm>
          <a:prstGeom prst="roundRect">
            <a:avLst/>
          </a:prstGeom>
          <a:solidFill>
            <a:srgbClr val="1018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31520" y="4892040"/>
            <a:ext cx="10817352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맑은 고딕"/>
                <a:ea typeface="맑은 고딕"/>
              </a:rPr>
              <a:t>정량은 증빙 미제출 시 최하점 — 발주 확인 후 별첨(증빙)으로 100% 대응, 배점 20점 이내 확보.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정량평가 항목 대응 맵 — 보유인력·경영상태·수행실적·상생협력·사회적책임. [가정] 공고 확인 시 확정.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부록 D · 화면 설계(안) 갤러리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9125712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참가업체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89907" y="1508760"/>
            <a:ext cx="3611880" cy="35661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2" name="Picture 11" descr="SCR-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9635" y="1700373"/>
            <a:ext cx="3392424" cy="2716589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4399635" y="4617720"/>
            <a:ext cx="914400" cy="29260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399635" y="4617720"/>
            <a:ext cx="914400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SCR-08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87187" y="4608576"/>
            <a:ext cx="242316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유틸리티 신청 요약·위치표시도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17923" y="4937759"/>
            <a:ext cx="3355848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0">
                <a:solidFill>
                  <a:srgbClr val="667085"/>
                </a:solidFill>
                <a:latin typeface="맑은 고딕"/>
                <a:ea typeface="맑은 고딕"/>
              </a:rPr>
              <a:t>M4 · 대상: 참가업체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126480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Google Stitch AI 생성 디자인 시안 — 실제 구현 시 조정될 수 있음.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부록 D · 화면 설계(안) 갤러리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9125712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장치업체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89907" y="1508760"/>
            <a:ext cx="3611880" cy="35661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2" name="Picture 11" descr="SCR-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9635" y="1700373"/>
            <a:ext cx="3392424" cy="2716589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4399635" y="4617720"/>
            <a:ext cx="914400" cy="29260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399635" y="4617720"/>
            <a:ext cx="914400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SCR-09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87187" y="4608576"/>
            <a:ext cx="242316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규정 검증 리포트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17923" y="4937759"/>
            <a:ext cx="3355848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0">
                <a:solidFill>
                  <a:srgbClr val="667085"/>
                </a:solidFill>
                <a:latin typeface="맑은 고딕"/>
                <a:ea typeface="맑은 고딕"/>
              </a:rPr>
              <a:t>M2 · 대상: 장치업체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126480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Google Stitch AI 생성 디자인 시안 — 실제 구현 시 조정될 수 있음.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부록 D · 화면 설계(안) 갤러리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9125712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홀매니저·운영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4291" y="1508760"/>
            <a:ext cx="3611880" cy="35661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2" name="Picture 11" descr="SCR-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019" y="1700373"/>
            <a:ext cx="3392424" cy="2716589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614019" y="4617720"/>
            <a:ext cx="914400" cy="29260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14019" y="4617720"/>
            <a:ext cx="914400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SCR-10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01571" y="4608576"/>
            <a:ext cx="242316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홀매니저 승인 큐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2307" y="4937759"/>
            <a:ext cx="3355848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0">
                <a:solidFill>
                  <a:srgbClr val="667085"/>
                </a:solidFill>
                <a:latin typeface="맑은 고딕"/>
                <a:ea typeface="맑은 고딕"/>
              </a:rPr>
              <a:t>M6 · 대상: 홀매니저·운영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89907" y="1508760"/>
            <a:ext cx="3611880" cy="35661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SCR-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9635" y="1700373"/>
            <a:ext cx="3392424" cy="2716589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4399635" y="4617720"/>
            <a:ext cx="914400" cy="29260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399635" y="4617720"/>
            <a:ext cx="914400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SCR-11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387187" y="4608576"/>
            <a:ext cx="242316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홀매니저 검수 상세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417923" y="4937759"/>
            <a:ext cx="3355848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0">
                <a:solidFill>
                  <a:srgbClr val="667085"/>
                </a:solidFill>
                <a:latin typeface="맑은 고딕"/>
                <a:ea typeface="맑은 고딕"/>
              </a:rPr>
              <a:t>M6 · 대상: 홀매니저·운영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8075523" y="1508760"/>
            <a:ext cx="3611880" cy="35661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4" name="Picture 23" descr="SCR-1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5251" y="1700373"/>
            <a:ext cx="3392424" cy="2716589"/>
          </a:xfrm>
          <a:prstGeom prst="rect">
            <a:avLst/>
          </a:prstGeom>
        </p:spPr>
      </p:pic>
      <p:sp>
        <p:nvSpPr>
          <p:cNvPr id="25" name="Rounded Rectangle 24"/>
          <p:cNvSpPr/>
          <p:nvPr/>
        </p:nvSpPr>
        <p:spPr>
          <a:xfrm>
            <a:off x="8185251" y="4617720"/>
            <a:ext cx="914400" cy="29260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185251" y="4617720"/>
            <a:ext cx="914400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SCR-14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172803" y="4608576"/>
            <a:ext cx="242316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홀 현장운영 대시보드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03539" y="4937759"/>
            <a:ext cx="3355848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0">
                <a:solidFill>
                  <a:srgbClr val="667085"/>
                </a:solidFill>
                <a:latin typeface="맑은 고딕"/>
                <a:ea typeface="맑은 고딕"/>
              </a:rPr>
              <a:t>M14 · 대상: 홀매니저·운영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126480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Google Stitch AI 생성 디자인 시안 — 실제 구현 시 조정될 수 있음.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부록 D · 화면 설계(안) 갤러리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9125712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시각화·전역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89907" y="1508760"/>
            <a:ext cx="3611880" cy="35661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2" name="Picture 11" descr="SCR-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9635" y="1700373"/>
            <a:ext cx="3392424" cy="2716589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4399635" y="4617720"/>
            <a:ext cx="914400" cy="29260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399635" y="4617720"/>
            <a:ext cx="914400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SCR-12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87187" y="4608576"/>
            <a:ext cx="242316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시각화 갤러리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17923" y="4937759"/>
            <a:ext cx="3355848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0">
                <a:solidFill>
                  <a:srgbClr val="667085"/>
                </a:solidFill>
                <a:latin typeface="맑은 고딕"/>
                <a:ea typeface="맑은 고딕"/>
              </a:rPr>
              <a:t>M5 · 대상: 시각화·전역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126480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Google Stitch AI 생성 디자인 시안 — 실제 구현 시 조정될 수 있음.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부록 D · 화면 설계(안) 갤러리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9125712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경영분석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89907" y="1508760"/>
            <a:ext cx="3611880" cy="35661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2" name="Picture 11" descr="SCR-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9635" y="1700373"/>
            <a:ext cx="3392424" cy="2716589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4399635" y="4617720"/>
            <a:ext cx="914400" cy="29260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399635" y="4617720"/>
            <a:ext cx="914400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SCR-13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87187" y="4608576"/>
            <a:ext cx="242316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경영분석 대시보드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17923" y="4937759"/>
            <a:ext cx="3355848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0">
                <a:solidFill>
                  <a:srgbClr val="667085"/>
                </a:solidFill>
                <a:latin typeface="맑은 고딕"/>
                <a:ea typeface="맑은 고딕"/>
              </a:rPr>
              <a:t>M16 · 대상: 경영분석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126480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Google Stitch AI 생성 디자인 시안 — 실제 구현 시 조정될 수 있음.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부록 D · 화면 설계(안) 갤러리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9125712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관리자 백오피스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89907" y="1508760"/>
            <a:ext cx="3611880" cy="35661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2" name="Picture 11" descr="SCR-1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9635" y="1670557"/>
            <a:ext cx="3392424" cy="2776221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4399635" y="4617720"/>
            <a:ext cx="914400" cy="29260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399635" y="4617720"/>
            <a:ext cx="914400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SCR-16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87187" y="4608576"/>
            <a:ext cx="242316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관리자 대시보드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17923" y="4937759"/>
            <a:ext cx="3355848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0">
                <a:solidFill>
                  <a:srgbClr val="667085"/>
                </a:solidFill>
                <a:latin typeface="맑은 고딕"/>
                <a:ea typeface="맑은 고딕"/>
              </a:rPr>
              <a:t>M18 · 대상: 관리자 백오피스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126480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Google Stitch AI 생성 디자인 시안 — 실제 구현 시 조정될 수 있음.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부록 D · 화면 설계(안) 갤러리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9125712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스타일가이드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89907" y="1508760"/>
            <a:ext cx="3611880" cy="35661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2" name="Picture 11" descr="SCR-1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1670" y="1618488"/>
            <a:ext cx="1828353" cy="2880360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4399635" y="4617720"/>
            <a:ext cx="914400" cy="29260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399635" y="4617720"/>
            <a:ext cx="914400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SCR-17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87187" y="4608576"/>
            <a:ext cx="242316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컴포넌트 가이드(스타일가이드)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17923" y="4937759"/>
            <a:ext cx="3355848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0">
                <a:solidFill>
                  <a:srgbClr val="667085"/>
                </a:solidFill>
                <a:latin typeface="맑은 고딕"/>
                <a:ea typeface="맑은 고딕"/>
              </a:rPr>
              <a:t>디자인 · 대상: 스타일가이드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126480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Google Stitch AI 생성 디자인 시안 — 실제 구현 시 조정될 수 있음.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85039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부록 D · 화면 설계(안) 갤러리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58368"/>
            <a:ext cx="9125712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950" b="1">
                <a:solidFill>
                  <a:srgbClr val="101828"/>
                </a:solidFill>
                <a:latin typeface="맑은 고딕"/>
                <a:ea typeface="맑은 고딕"/>
              </a:rPr>
              <a:t>모바일 현장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225296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자동전시시스템 구축 · 기술제안서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55664"/>
            <a:ext cx="162763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357219" y="1417320"/>
            <a:ext cx="2651760" cy="4206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2" name="Picture 11" descr="SCR-M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4096" y="1527048"/>
            <a:ext cx="1198006" cy="3566159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3466947" y="5239512"/>
            <a:ext cx="822960" cy="27432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466947" y="5239512"/>
            <a:ext cx="82296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SCR-M1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363059" y="5230368"/>
            <a:ext cx="1554480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1">
                <a:solidFill>
                  <a:srgbClr val="101828"/>
                </a:solidFill>
                <a:latin typeface="맑은 고딕"/>
                <a:ea typeface="맑은 고딕"/>
              </a:rPr>
              <a:t>시공업체 현장 체크리스트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182715" y="1417320"/>
            <a:ext cx="2651760" cy="4206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7" name="Picture 16" descr="SCR-M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1532" y="1527048"/>
            <a:ext cx="1574125" cy="3566159"/>
          </a:xfrm>
          <a:prstGeom prst="rect">
            <a:avLst/>
          </a:prstGeom>
        </p:spPr>
      </p:pic>
      <p:sp>
        <p:nvSpPr>
          <p:cNvPr id="18" name="Rounded Rectangle 17"/>
          <p:cNvSpPr/>
          <p:nvPr/>
        </p:nvSpPr>
        <p:spPr>
          <a:xfrm>
            <a:off x="6292443" y="5239512"/>
            <a:ext cx="822960" cy="27432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292443" y="5239512"/>
            <a:ext cx="82296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SCR-M2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188555" y="5230368"/>
            <a:ext cx="1554480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1">
                <a:solidFill>
                  <a:srgbClr val="101828"/>
                </a:solidFill>
                <a:latin typeface="맑은 고딕"/>
                <a:ea typeface="맑은 고딕"/>
              </a:rPr>
              <a:t>홀매니저 현장 검수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126480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Google Stitch AI 생성 디자인 시안 — 실제 구현 시 조정될 수 있음.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