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1F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2743200"/>
            <a:ext cx="12191695" cy="54864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82880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000" b="1">
                <a:solidFill>
                  <a:srgbClr val="11C3FF"/>
                </a:solidFill>
                <a:latin typeface="맑은 고딕"/>
              </a:rPr>
              <a:t>KINTEX AI 전시·행사시스템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971800"/>
            <a:ext cx="10515600" cy="11887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4400" b="1">
                <a:solidFill>
                  <a:srgbClr val="FFFFFF"/>
                </a:solidFill>
                <a:latin typeface="맑은 고딕"/>
              </a:rPr>
              <a:t>AI 기능 시연 절차서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420624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0">
                <a:solidFill>
                  <a:srgbClr val="FFFFFF"/>
                </a:solidFill>
                <a:latin typeface="맑은 고딕"/>
              </a:rPr>
              <a:t>자연어 자동배치 · ReRoomAI 사진 시안 · AI 관람 도우미 · 자연어 조회 · 규정 챗</a:t>
            </a:r>
          </a:p>
          <a:p>
            <a:pPr algn="l">
              <a:lnSpc>
                <a:spcPct val="115000"/>
              </a:lnSpc>
            </a:pPr>
            <a:r>
              <a:rPr sz="1300" b="0">
                <a:solidFill>
                  <a:srgbClr val="9AA6BC"/>
                </a:solidFill>
                <a:latin typeface="맑은 고딕"/>
              </a:rPr>
              <a:t>2026-07-14  ·  시연 환경: https://kintex.zioinfo.co.kr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1F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108960"/>
            <a:ext cx="12191695" cy="54864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10312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000" b="1">
                <a:solidFill>
                  <a:srgbClr val="11C3FF"/>
                </a:solidFill>
                <a:latin typeface="맑은 고딕"/>
              </a:rPr>
              <a:t>시연 핵심 메시지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3291840"/>
            <a:ext cx="10515600" cy="23774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800" b="1">
                <a:solidFill>
                  <a:srgbClr val="FFFFFF"/>
                </a:solidFill>
                <a:latin typeface="맑은 고딕"/>
              </a:rPr>
              <a:t>① 말로 시키면 배치가 나온다 — 자연어 → 제약 엔진 → 3안 + AI 평가</a:t>
            </a:r>
          </a:p>
          <a:p>
            <a:pPr algn="l">
              <a:lnSpc>
                <a:spcPct val="115000"/>
              </a:lnSpc>
            </a:pPr>
            <a:r>
              <a:rPr sz="1800" b="1">
                <a:solidFill>
                  <a:srgbClr val="FFFFFF"/>
                </a:solidFill>
                <a:latin typeface="맑은 고딕"/>
              </a:rPr>
              <a:t>② 사진 한 장이 시공 시안이 된다 — ReRoomAI 구조보존 image-to-image</a:t>
            </a:r>
          </a:p>
          <a:p>
            <a:pPr algn="l">
              <a:lnSpc>
                <a:spcPct val="115000"/>
              </a:lnSpc>
            </a:pPr>
            <a:r>
              <a:rPr sz="1800" b="1">
                <a:solidFill>
                  <a:srgbClr val="FFFFFF"/>
                </a:solidFill>
                <a:latin typeface="맑은 고딕"/>
              </a:rPr>
              <a:t>③ 모든 답변은 근거 기반 — 크롤 DB·룰셋 근거, 모르면 모른다고 답한다</a:t>
            </a:r>
          </a:p>
          <a:p>
            <a:pPr algn="l">
              <a:lnSpc>
                <a:spcPct val="115000"/>
              </a:lnSpc>
            </a:pPr>
            <a:r>
              <a:rPr sz="1000" b="0">
                <a:solidFill>
                  <a:srgbClr val="FFFFFF"/>
                </a:solidFill>
                <a:latin typeface="맑은 고딕"/>
              </a:rPr>
              <a:t/>
            </a:r>
          </a:p>
          <a:p>
            <a:pPr algn="l">
              <a:lnSpc>
                <a:spcPct val="115000"/>
              </a:lnSpc>
            </a:pPr>
            <a:r>
              <a:rPr sz="1200" b="0">
                <a:solidFill>
                  <a:srgbClr val="9AA6BC"/>
                </a:solidFill>
                <a:latin typeface="맑은 고딕"/>
              </a:rPr>
              <a:t>KINTEX AI 전시·행사시스템  ·  2026-07-14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1F29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92608"/>
            <a:ext cx="100584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>
                <a:solidFill>
                  <a:srgbClr val="11C3FF"/>
                </a:solidFill>
                <a:latin typeface="맑은 고딕"/>
              </a:rPr>
              <a:t>OVERVIEW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66928"/>
            <a:ext cx="1106424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1">
                <a:solidFill>
                  <a:srgbClr val="1A1F2E"/>
                </a:solidFill>
                <a:latin typeface="맑은 고딕"/>
              </a:rPr>
              <a:t>시연 개요 및 사전 준비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371600"/>
            <a:ext cx="1106424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>
                <a:solidFill>
                  <a:srgbClr val="1F29FC"/>
                </a:solidFill>
                <a:latin typeface="맑은 고딕"/>
              </a:rPr>
              <a:t>시연 환경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48640" y="1737360"/>
          <a:ext cx="11155680" cy="2267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0080"/>
                <a:gridCol w="3017520"/>
                <a:gridCol w="4572000"/>
                <a:gridCol w="2926080"/>
              </a:tblGrid>
              <a:tr h="566928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순번</a:t>
                      </a:r>
                    </a:p>
                  </a:txBody>
                  <a:tcPr marT="30000" marB="30000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항목</a:t>
                      </a:r>
                    </a:p>
                  </a:txBody>
                  <a:tcPr marT="30000" marB="30000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값 / 입력 예시</a:t>
                      </a:r>
                    </a:p>
                  </a:txBody>
                  <a:tcPr marT="30000" marB="30000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비고</a:t>
                      </a:r>
                    </a:p>
                  </a:txBody>
                  <a:tcPr marT="30000" marB="30000">
                    <a:solidFill>
                      <a:srgbClr val="1F29FC"/>
                    </a:solidFill>
                  </a:tcPr>
                </a:tc>
              </a:tr>
              <a:tr h="566928">
                <a:tc>
                  <a:txBody>
                    <a:bodyPr wrap="square"/>
                    <a:lstStyle/>
                    <a:p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1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접속 URL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https://kintex.zioinfo.co.kr (크롬 권장)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공개 홈(관람객·참가업체·주최자 3-트랙 관문)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</a:tr>
              <a:tr h="566928">
                <a:tc>
                  <a:txBody>
                    <a:bodyPr wrap="square"/>
                    <a:lstStyle/>
                    <a:p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2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시연 계정 로그인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demo-organizer@kintex.test</a:t>
                      </a:r>
                    </a:p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(비밀번호·OTP는 별도 전달 — 문서 미기재 원칙)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주최자 랜딩 진입, 좌측 메뉴 노출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 wrap="square"/>
                    <a:lstStyle/>
                    <a:p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3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시연 행사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2026 라이브 데모 행사 (e-2026-live)</a:t>
                      </a:r>
                    </a:p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홀: H1~H5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행사 스코프 데이터 폐루프 시드 정렬 완료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48640" y="3794760"/>
            <a:ext cx="1106424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>
                <a:solidFill>
                  <a:srgbClr val="1F29FC"/>
                </a:solidFill>
                <a:latin typeface="맑은 고딕"/>
              </a:rPr>
              <a:t>AI 스택 (전부 서버측 검증 완료)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548640" y="4160520"/>
          <a:ext cx="11155680" cy="2267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0080"/>
                <a:gridCol w="3017520"/>
                <a:gridCol w="4572000"/>
                <a:gridCol w="2926080"/>
              </a:tblGrid>
              <a:tr h="566928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구분</a:t>
                      </a:r>
                    </a:p>
                  </a:txBody>
                  <a:tcPr marT="30000" marB="30000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구성</a:t>
                      </a:r>
                    </a:p>
                  </a:txBody>
                  <a:tcPr marT="30000" marB="30000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상태(점검 완료)</a:t>
                      </a:r>
                    </a:p>
                  </a:txBody>
                  <a:tcPr marT="30000" marB="30000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사용 기능</a:t>
                      </a:r>
                    </a:p>
                  </a:txBody>
                  <a:tcPr marT="30000" marB="30000">
                    <a:solidFill>
                      <a:srgbClr val="1F29FC"/>
                    </a:solidFill>
                  </a:tcPr>
                </a:tc>
              </a:tr>
              <a:tr h="566928">
                <a:tc>
                  <a:txBody>
                    <a:bodyPr wrap="square"/>
                    <a:lstStyle/>
                    <a:p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텍스트 AI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Claude API (AiTextRouter 경유, 설정형 모델 전환·폴백)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ANTHROPIC_API_KEY 서버 env 확인 완료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자연어 해석·평가·도우미·조회·규정챗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</a:tr>
              <a:tr h="566928">
                <a:tc>
                  <a:txBody>
                    <a:bodyPr wrap="square"/>
                    <a:lstStyle/>
                    <a:p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이미지 AI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나노바나나 (Gemini 이미지 모델, Redis 큐 + Python 워커)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GEMINI_API_KEY·NANOBANANA_LIVE 확인 완료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S7 조감 렌더·ReRoomAI 사진 시안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 wrap="square"/>
                    <a:lstStyle/>
                    <a:p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근거 데이터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크롤 적재 행사 DB + 운영 DB + 규정 룰셋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kintex_db (PostgreSQL/PostGIS)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근거 기반 답변 — 환각 차단(abstain)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1F29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92608"/>
            <a:ext cx="100584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>
                <a:solidFill>
                  <a:srgbClr val="11C3FF"/>
                </a:solidFill>
                <a:latin typeface="맑은 고딕"/>
              </a:rPr>
              <a:t>AGENDA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66928"/>
            <a:ext cx="1106424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1">
                <a:solidFill>
                  <a:srgbClr val="1A1F2E"/>
                </a:solidFill>
                <a:latin typeface="맑은 고딕"/>
              </a:rPr>
              <a:t>시연 순서 (권장 40분)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48640" y="1554480"/>
          <a:ext cx="11155680" cy="3401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5840"/>
                <a:gridCol w="6583680"/>
                <a:gridCol w="914400"/>
                <a:gridCol w="2651760"/>
              </a:tblGrid>
              <a:tr h="566928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순서</a:t>
                      </a:r>
                    </a:p>
                  </a:txBody>
                  <a:tcPr marT="30000" marB="30000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내용</a:t>
                      </a:r>
                    </a:p>
                  </a:txBody>
                  <a:tcPr marT="30000" marB="30000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시간</a:t>
                      </a:r>
                    </a:p>
                  </a:txBody>
                  <a:tcPr marT="30000" marB="30000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위치</a:t>
                      </a:r>
                    </a:p>
                  </a:txBody>
                  <a:tcPr marT="30000" marB="30000">
                    <a:solidFill>
                      <a:srgbClr val="1F29FC"/>
                    </a:solidFill>
                  </a:tcPr>
                </a:tc>
              </a:tr>
              <a:tr h="566928">
                <a:tc>
                  <a:txBody>
                    <a:bodyPr wrap="square"/>
                    <a:lstStyle/>
                    <a:p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데모 1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AI 관람 도우미 — 크롤 근거 자연어 응답 (로그인 불필요)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5분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공개 홈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</a:tr>
              <a:tr h="566928">
                <a:tc>
                  <a:txBody>
                    <a:bodyPr wrap="square"/>
                    <a:lstStyle/>
                    <a:p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데모 2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플로어플랜 스튜디오 — 자연어 AI 자동배치 + 배치안 AI 평가 + 조감 렌더 ★핵심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12분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주최자 로그인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 wrap="square"/>
                    <a:lstStyle/>
                    <a:p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데모 3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ReRoomAI 사진 시안 — 부스 사진 업로드 → 시공 후 사진 + Before/After ★핵심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10분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부스설계 스튜디오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</a:tr>
              <a:tr h="566928">
                <a:tc>
                  <a:txBody>
                    <a:bodyPr wrap="square"/>
                    <a:lstStyle/>
                    <a:p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데모 4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AI 콘솔 — 자연어 데이터 조회(NL Query) + 규정 챗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8분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경영분석 대시보드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 wrap="square"/>
                    <a:lstStyle/>
                    <a:p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마무리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질의응답 · degraded(폴백) 동작 시연(선택)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5분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-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48640" y="5120640"/>
            <a:ext cx="110642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>
                <a:solidFill>
                  <a:srgbClr val="B45F06"/>
                </a:solidFill>
                <a:latin typeface="맑은 고딕"/>
              </a:rPr>
              <a:t>※ 핵심 메시지: ①말로 시키면 배치가 나온다 ②사진 한 장이 시공 시안이 된다 ③모든 답변은 근거 기반(모르면 모른다고 답함)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1F29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92608"/>
            <a:ext cx="100584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>
                <a:solidFill>
                  <a:srgbClr val="11C3FF"/>
                </a:solidFill>
                <a:latin typeface="맑은 고딕"/>
              </a:rPr>
              <a:t>DEMO 1 · 공개 홈 (로그인 불필요)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66928"/>
            <a:ext cx="1106424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1">
                <a:solidFill>
                  <a:srgbClr val="1A1F2E"/>
                </a:solidFill>
                <a:latin typeface="맑은 고딕"/>
              </a:rPr>
              <a:t>AI 관람 도우미 — 근거 기반 자연어 응답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48640" y="1463040"/>
          <a:ext cx="11155680" cy="3950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0080"/>
                <a:gridCol w="3017520"/>
                <a:gridCol w="4572000"/>
                <a:gridCol w="2926080"/>
              </a:tblGrid>
              <a:tr h="658368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단계</a:t>
                      </a:r>
                    </a:p>
                  </a:txBody>
                  <a:tcPr marT="30000" marB="30000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조작(어디서 무엇을)</a:t>
                      </a:r>
                    </a:p>
                  </a:txBody>
                  <a:tcPr marT="30000" marB="30000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입력 예시</a:t>
                      </a:r>
                    </a:p>
                  </a:txBody>
                  <a:tcPr marT="30000" marB="30000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예상 결과</a:t>
                      </a:r>
                    </a:p>
                  </a:txBody>
                  <a:tcPr marT="30000" marB="30000">
                    <a:solidFill>
                      <a:srgbClr val="1F29FC"/>
                    </a:solidFill>
                  </a:tcPr>
                </a:tc>
              </a:tr>
              <a:tr h="658368">
                <a:tc>
                  <a:txBody>
                    <a:bodyPr wrap="square"/>
                    <a:lstStyle/>
                    <a:p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1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https://kintex.zioinfo.co.kr 접속 → 관람객 트랙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-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관람객 서브홈·AI 도우미 노출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</a:tr>
              <a:tr h="658368">
                <a:tc>
                  <a:txBody>
                    <a:bodyPr wrap="square"/>
                    <a:lstStyle/>
                    <a:p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2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AI 관람 도우미 입력창에 질문 ①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"이번 달 킨텍스에서 볼만한 전시 알려줘"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크롤 적재 DB 근거로 행사명·기간·홀 요약 답변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</a:tr>
              <a:tr h="658368">
                <a:tc>
                  <a:txBody>
                    <a:bodyPr wrap="square"/>
                    <a:lstStyle/>
                    <a:p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3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질문 ② (구체 카테고리)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"유아용품 관련 박람회 언제 해?"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해당 카테고리 행사 목록 + 근거 표기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</a:tr>
              <a:tr h="658368">
                <a:tc>
                  <a:txBody>
                    <a:bodyPr wrap="square"/>
                    <a:lstStyle/>
                    <a:p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4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질문 ③ (교통·편의)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"대중교통으로 가는 방법 알려줘"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교통 가이드 데이터 기반 안내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</a:tr>
              <a:tr h="658368">
                <a:tc>
                  <a:txBody>
                    <a:bodyPr wrap="square"/>
                    <a:lstStyle/>
                    <a:p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5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환각 차단 시연 — 근거 없는 질문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"킨텍스에서 BTS 콘서트 언제 해?"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근거 없음 → 모른다고 답변(추측·환각 없음)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48640" y="5257800"/>
            <a:ext cx="110642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>
                <a:solidFill>
                  <a:srgbClr val="B45F06"/>
                </a:solidFill>
                <a:latin typeface="맑은 고딕"/>
              </a:rPr>
              <a:t>※ 포인트 멘트: 답변은 실제 크롤 적재 행사 DB만 근거로 하며, 근거가 없으면 지어내지 않습니다(abstain).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1F29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92608"/>
            <a:ext cx="100584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>
                <a:solidFill>
                  <a:srgbClr val="11C3FF"/>
                </a:solidFill>
                <a:latin typeface="맑은 고딕"/>
              </a:rPr>
              <a:t>DEMO 2 · 플로어플랜 스튜디오 ★핵심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66928"/>
            <a:ext cx="1106424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1">
                <a:solidFill>
                  <a:srgbClr val="1A1F2E"/>
                </a:solidFill>
                <a:latin typeface="맑은 고딕"/>
              </a:rPr>
              <a:t>자연어 AI 자동배치 → 3안 생성 → AI 평가 → 조감 렌더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48640" y="1463040"/>
          <a:ext cx="11155680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0080"/>
                <a:gridCol w="3017520"/>
                <a:gridCol w="4572000"/>
                <a:gridCol w="2926080"/>
              </a:tblGrid>
              <a:tr h="77724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단계</a:t>
                      </a:r>
                    </a:p>
                  </a:txBody>
                  <a:tcPr marT="30000" marB="30000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조작(어디서 무엇을)</a:t>
                      </a:r>
                    </a:p>
                  </a:txBody>
                  <a:tcPr marT="30000" marB="30000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입력 예시</a:t>
                      </a:r>
                    </a:p>
                  </a:txBody>
                  <a:tcPr marT="30000" marB="30000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예상 결과</a:t>
                      </a:r>
                    </a:p>
                  </a:txBody>
                  <a:tcPr marT="30000" marB="30000">
                    <a:solidFill>
                      <a:srgbClr val="1F29FC"/>
                    </a:solidFill>
                  </a:tcPr>
                </a:tc>
              </a:tr>
              <a:tr h="777240">
                <a:tc>
                  <a:txBody>
                    <a:bodyPr wrap="square"/>
                    <a:lstStyle/>
                    <a:p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1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주최자 로그인 → 시연 행사 → 부스 배치(플로어플랜 스튜디오)</a:t>
                      </a:r>
                    </a:p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경로: /events/e-2026-live/halls/H1/layout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-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홀 평면 캔버스 표시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</a:tr>
              <a:tr h="777240">
                <a:tc>
                  <a:txBody>
                    <a:bodyPr wrap="square"/>
                    <a:lstStyle/>
                    <a:p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2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툴바 [AI 자동배치] 클릭 → 자연어 입력바에 조건 입력 → [AI 해석]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"부스 120개, 프리미엄 3할, 무대 1개,</a:t>
                      </a:r>
                    </a:p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입구 2개로 3안 뽑아줘"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Claude가 조건 해석 → 폼 자동 채움</a:t>
                      </a:r>
                    </a:p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+ 해석 근거 문구 표시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</a:tr>
              <a:tr h="777240">
                <a:tc>
                  <a:txBody>
                    <a:bodyPr wrap="square"/>
                    <a:lstStyle/>
                    <a:p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3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채워진 폼 값 확인(수정 가능 — 폼이 최종 권위) → [생성]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필요 시 목표 부스 수만 150으로 수정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배치안 A/B/C 3안 생성(제약 엔진)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</a:tr>
              <a:tr h="777240">
                <a:tc>
                  <a:txBody>
                    <a:bodyPr wrap="square"/>
                    <a:lstStyle/>
                    <a:p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4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각 배치안 카드의 AI 요약 확인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-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활용률·통로폭 등 실계산 지표 근거</a:t>
                      </a:r>
                    </a:p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장단점 2~3줄 + WISE AI 라벨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</a:tr>
              <a:tr h="777240">
                <a:tc>
                  <a:txBody>
                    <a:bodyPr wrap="square"/>
                    <a:lstStyle/>
                    <a:p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5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S7 홀 전경(조감) 렌더 확인 → 마음에 드는 안 [적용]</a:t>
                      </a:r>
                    </a:p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(선택) 다른 조건 재시도: "소형 부스 위주 200개, 라운지 2개"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-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나노바나나 조감 이미지(워터마크)</a:t>
                      </a:r>
                    </a:p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선택안이 캔버스에 반영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48640" y="6172200"/>
            <a:ext cx="110642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>
                <a:solidFill>
                  <a:srgbClr val="B45F06"/>
                </a:solidFill>
                <a:latin typeface="맑은 고딕"/>
              </a:rPr>
              <a:t>※ AI 불가 시 degraded 안내 후 수동 폼으로 자동 폴백 — 시연이 끊기지 않음. 조감 렌더는 큐 처리로 수십 초 소요될 수 있음(대기 멘트 준비).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1F29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92608"/>
            <a:ext cx="100584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>
                <a:solidFill>
                  <a:srgbClr val="11C3FF"/>
                </a:solidFill>
                <a:latin typeface="맑은 고딕"/>
              </a:rPr>
              <a:t>DEMO 3 · 부스설계 스튜디오 ★핵심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66928"/>
            <a:ext cx="1106424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1">
                <a:solidFill>
                  <a:srgbClr val="1A1F2E"/>
                </a:solidFill>
                <a:latin typeface="맑은 고딕"/>
              </a:rPr>
              <a:t>ReRoomAI 사진 시안 — 사진 한 장 → 시공 후 결과 사진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48640" y="1463040"/>
          <a:ext cx="11155680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0080"/>
                <a:gridCol w="3017520"/>
                <a:gridCol w="4572000"/>
                <a:gridCol w="2926080"/>
              </a:tblGrid>
              <a:tr h="77724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단계</a:t>
                      </a:r>
                    </a:p>
                  </a:txBody>
                  <a:tcPr marT="30000" marB="30000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조작(어디서 무엇을)</a:t>
                      </a:r>
                    </a:p>
                  </a:txBody>
                  <a:tcPr marT="30000" marB="30000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입력 예시</a:t>
                      </a:r>
                    </a:p>
                  </a:txBody>
                  <a:tcPr marT="30000" marB="30000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예상 결과</a:t>
                      </a:r>
                    </a:p>
                  </a:txBody>
                  <a:tcPr marT="30000" marB="30000">
                    <a:solidFill>
                      <a:srgbClr val="1F29FC"/>
                    </a:solidFill>
                  </a:tcPr>
                </a:tc>
              </a:tr>
              <a:tr h="777240">
                <a:tc>
                  <a:txBody>
                    <a:bodyPr wrap="square"/>
                    <a:lstStyle/>
                    <a:p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1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시연 행사 → 부스 → 부스설계 스튜디오 하단 [사진 시안 (AI)] 섹션</a:t>
                      </a:r>
                    </a:p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경로: /events/{행사}/booths/{부스}/design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-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01 업로드 → 02 스타일 → 03 지시 3단 UI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</a:tr>
              <a:tr h="777240">
                <a:tc>
                  <a:txBody>
                    <a:bodyPr wrap="square"/>
                    <a:lstStyle/>
                    <a:p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2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01 부스/공간 사진 업로드 (드래그앤드롭 또는 클릭)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시연용 샘플(사전 등록됨):</a:t>
                      </a:r>
                    </a:p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kintex.zioinfo.co.kr/downloads/demo/sample_booth.jpg</a:t>
                      </a:r>
                    </a:p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→ 시연 PC에 미리 다운로드해 둘 것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미리보기 표시</a:t>
                      </a:r>
                    </a:p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(클라 1024px 자동 다운스케일·10MB 상한)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</a:tr>
              <a:tr h="777240">
                <a:tc>
                  <a:txBody>
                    <a:bodyPr wrap="square"/>
                    <a:lstStyle/>
                    <a:p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3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02 스타일 카드 선택 + 03 자연어 지시(선택)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스타일: 모던·미니멀·테크·럭셔리·한국 전통·친환경 중 "테크"</a:t>
                      </a:r>
                    </a:p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지시: "로고 월과 LED 사이니지, 우드 톤 바닥"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[사진 시안 생성] 활성화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</a:tr>
              <a:tr h="777240">
                <a:tc>
                  <a:txBody>
                    <a:bodyPr wrap="square"/>
                    <a:lstStyle/>
                    <a:p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4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[사진 시안 생성] → 렌더 잡 발행(QUEUED)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-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WebSocket/폴링 진행 표시 (약 30~60초)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</a:tr>
              <a:tr h="777240">
                <a:tc>
                  <a:txBody>
                    <a:bodyPr wrap="square"/>
                    <a:lstStyle/>
                    <a:p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5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결과 — Before(원본)/After(AI 시안) 슬라이더 드래그</a:t>
                      </a:r>
                    </a:p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(선택) 스타일 "럭셔리"로 재생성 비교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-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벽·바닥·기둥·카메라 구도 보존,</a:t>
                      </a:r>
                    </a:p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인테리어·조명·사이니지만 교체 + 워터마크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48640" y="6172200"/>
            <a:ext cx="110642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>
                <a:solidFill>
                  <a:srgbClr val="B45F06"/>
                </a:solidFill>
                <a:latin typeface="맑은 고딕"/>
              </a:rPr>
              <a:t>※ 포인트 멘트: 참가업체가 현장 사진만 보내면 장치공사 발주 전에 시공 결과를 미리 봅니다 — 옥션(견적) 자료로 바로 연결되는 흐름.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1F29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92608"/>
            <a:ext cx="100584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>
                <a:solidFill>
                  <a:srgbClr val="11C3FF"/>
                </a:solidFill>
                <a:latin typeface="맑은 고딕"/>
              </a:rPr>
              <a:t>DEMO 4 · 경영분석(/analytics) 하단 AI 콘솔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66928"/>
            <a:ext cx="1106424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1">
                <a:solidFill>
                  <a:srgbClr val="1A1F2E"/>
                </a:solidFill>
                <a:latin typeface="맑은 고딕"/>
              </a:rPr>
              <a:t>자연어 데이터 조회 + 규정 챗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48640" y="1463040"/>
          <a:ext cx="11155680" cy="3950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0080"/>
                <a:gridCol w="3017520"/>
                <a:gridCol w="4572000"/>
                <a:gridCol w="2926080"/>
              </a:tblGrid>
              <a:tr h="658368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단계</a:t>
                      </a:r>
                    </a:p>
                  </a:txBody>
                  <a:tcPr marT="30000" marB="30000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조작(어디서 무엇을)</a:t>
                      </a:r>
                    </a:p>
                  </a:txBody>
                  <a:tcPr marT="30000" marB="30000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입력 예시</a:t>
                      </a:r>
                    </a:p>
                  </a:txBody>
                  <a:tcPr marT="30000" marB="30000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예상 결과</a:t>
                      </a:r>
                    </a:p>
                  </a:txBody>
                  <a:tcPr marT="30000" marB="30000">
                    <a:solidFill>
                      <a:srgbClr val="1F29FC"/>
                    </a:solidFill>
                  </a:tcPr>
                </a:tc>
              </a:tr>
              <a:tr h="658368">
                <a:tc>
                  <a:txBody>
                    <a:bodyPr wrap="square"/>
                    <a:lstStyle/>
                    <a:p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1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좌측 메뉴 → 경영분석 → 대시보드 하단 AI 콘솔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-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NL Query / 규정 챗 탭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</a:tr>
              <a:tr h="658368">
                <a:tc>
                  <a:txBody>
                    <a:bodyPr wrap="square"/>
                    <a:lstStyle/>
                    <a:p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2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자연어 조회 ①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"이번 행사 부스 판매율 알려줘"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DB 실조회 결과 수치·표 응답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</a:tr>
              <a:tr h="658368">
                <a:tc>
                  <a:txBody>
                    <a:bodyPr wrap="square"/>
                    <a:lstStyle/>
                    <a:p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3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자연어 조회 ②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"홀별 배정 현황 요약해줘"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홀 H1~H5 배정 집계 응답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</a:tr>
              <a:tr h="658368">
                <a:tc>
                  <a:txBody>
                    <a:bodyPr wrap="square"/>
                    <a:lstStyle/>
                    <a:p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4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규정 챗 ①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"부스 천장 높이 제한이 몇 미터야?"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룰셋(규정 버전) 근거 답변 + 근거 조항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</a:tr>
              <a:tr h="658368">
                <a:tc>
                  <a:txBody>
                    <a:bodyPr wrap="square"/>
                    <a:lstStyle/>
                    <a:p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5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규정 챗 ②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"전기 증설 신청은 언제까지 해야 해?"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규정·마일스톤 근거 답변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48640" y="5257800"/>
            <a:ext cx="110642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>
                <a:solidFill>
                  <a:srgbClr val="B45F06"/>
                </a:solidFill>
                <a:latin typeface="맑은 고딕"/>
              </a:rPr>
              <a:t>※ 관리자 → 룰셋 버전 화면을 함께 열어 "답변 근거가 이 룰셋"임을 보여주면 신뢰성 메시지가 강해짐.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1F29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92608"/>
            <a:ext cx="100584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>
                <a:solidFill>
                  <a:srgbClr val="11C3FF"/>
                </a:solidFill>
                <a:latin typeface="맑은 고딕"/>
              </a:rPr>
              <a:t>CHECKLIST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66928"/>
            <a:ext cx="1106424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1">
                <a:solidFill>
                  <a:srgbClr val="1A1F2E"/>
                </a:solidFill>
                <a:latin typeface="맑은 고딕"/>
              </a:rPr>
              <a:t>시연 전 샘플 데이터·환경 체크리스트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48640" y="1463040"/>
          <a:ext cx="11155680" cy="4608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0080"/>
                <a:gridCol w="3017520"/>
                <a:gridCol w="4572000"/>
                <a:gridCol w="2926080"/>
              </a:tblGrid>
              <a:tr h="658368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시점</a:t>
                      </a:r>
                    </a:p>
                  </a:txBody>
                  <a:tcPr marT="30000" marB="30000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항목</a:t>
                      </a:r>
                    </a:p>
                  </a:txBody>
                  <a:tcPr marT="30000" marB="30000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값 / 위치</a:t>
                      </a:r>
                    </a:p>
                  </a:txBody>
                  <a:tcPr marT="30000" marB="30000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확인 기준</a:t>
                      </a:r>
                    </a:p>
                  </a:txBody>
                  <a:tcPr marT="30000" marB="30000">
                    <a:solidFill>
                      <a:srgbClr val="1F29FC"/>
                    </a:solidFill>
                  </a:tcPr>
                </a:tc>
              </a:tr>
              <a:tr h="658368">
                <a:tc>
                  <a:txBody>
                    <a:bodyPr wrap="square"/>
                    <a:lstStyle/>
                    <a:p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★필수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Gemini API 유료 결제 활성화 (소유자 조치)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현재 키가 무료 티어 → 이미지 모델 쿼터 0(429)</a:t>
                      </a:r>
                    </a:p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→ Google AI 결제 활성화 또는 유료 키 교체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미조치 시 데모 2의 조감 렌더·데모 3 전체 불가</a:t>
                      </a:r>
                    </a:p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(텍스트 AI는 Claude 별도 키라 정상)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</a:tr>
              <a:tr h="658368">
                <a:tc>
                  <a:txBody>
                    <a:bodyPr wrap="square"/>
                    <a:lstStyle/>
                    <a:p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D-1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시연 계정 로그인 확인 (OTP 포함)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demo-organizer@kintex.test (비번·OTP 별도 전달)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로그인 → 주최자 랜딩 정상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</a:tr>
              <a:tr h="658368">
                <a:tc>
                  <a:txBody>
                    <a:bodyPr wrap="square"/>
                    <a:lstStyle/>
                    <a:p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D-1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라이브 행사 데이터 확인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e-2026-live 행사·홀 H1 레이아웃 (등록 완료)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플로어플랜 캔버스에 기존 배치 표시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</a:tr>
              <a:tr h="658368">
                <a:tc>
                  <a:txBody>
                    <a:bodyPr wrap="square"/>
                    <a:lstStyle/>
                    <a:p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D-1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샘플 부스 사진 준비 (등록 완료)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kintex.zioinfo.co.kr/downloads/demo/sample_booth.jpg</a:t>
                      </a:r>
                    </a:p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→ 시연 PC 바탕화면에 저장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ReRoomAI 업로드용 (예비: sample_booth_alt.jpg)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</a:tr>
              <a:tr h="658368">
                <a:tc>
                  <a:txBody>
                    <a:bodyPr wrap="square"/>
                    <a:lstStyle/>
                    <a:p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D-1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AI 실호출 리허설 1회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데모 2·3·4 각 1회 실행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응답 시간 체감·렌더 소요 확인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</a:tr>
              <a:tr h="658368">
                <a:tc>
                  <a:txBody>
                    <a:bodyPr wrap="square"/>
                    <a:lstStyle/>
                    <a:p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당일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서비스·브라우저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백엔드(:8021)·나노바나나 워커·Redis 전부 active</a:t>
                      </a:r>
                    </a:p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크롬 시크릿 창(캐시 없이)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SSH 점검 + 구버전 번들 방지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1F29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92608"/>
            <a:ext cx="100584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>
                <a:solidFill>
                  <a:srgbClr val="11C3FF"/>
                </a:solidFill>
                <a:latin typeface="맑은 고딕"/>
              </a:rPr>
              <a:t>TROUBLESHOOTING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66928"/>
            <a:ext cx="1106424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1">
                <a:solidFill>
                  <a:srgbClr val="1A1F2E"/>
                </a:solidFill>
                <a:latin typeface="맑은 고딕"/>
              </a:rPr>
              <a:t>시연 중 이상 시 대응 (폴백 시나리오)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48640" y="1463040"/>
          <a:ext cx="11155680" cy="4608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0080"/>
                <a:gridCol w="3017520"/>
                <a:gridCol w="4572000"/>
                <a:gridCol w="2926080"/>
              </a:tblGrid>
              <a:tr h="658368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증상</a:t>
                      </a:r>
                    </a:p>
                  </a:txBody>
                  <a:tcPr marT="30000" marB="30000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현상</a:t>
                      </a:r>
                    </a:p>
                  </a:txBody>
                  <a:tcPr marT="30000" marB="30000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즉시 대응</a:t>
                      </a:r>
                    </a:p>
                  </a:txBody>
                  <a:tcPr marT="30000" marB="30000">
                    <a:solidFill>
                      <a:srgbClr val="1F29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멘트 포인트</a:t>
                      </a:r>
                    </a:p>
                  </a:txBody>
                  <a:tcPr marT="30000" marB="30000">
                    <a:solidFill>
                      <a:srgbClr val="1F29FC"/>
                    </a:solidFill>
                  </a:tcPr>
                </a:tc>
              </a:tr>
              <a:tr h="658368">
                <a:tc>
                  <a:txBody>
                    <a:bodyPr wrap="square"/>
                    <a:lstStyle/>
                    <a:p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증상 1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자연어 해석이 'AI 연결 불가' 안내(degraded)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→ 수동 폼에 직접 입력해 생성 계속 진행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"AI가 잠시 불가해도 수동으로 동일 결과" 멘트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</a:tr>
              <a:tr h="658368">
                <a:tc>
                  <a:txBody>
                    <a:bodyPr wrap="square"/>
                    <a:lstStyle/>
                    <a:p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증상 2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조감/사진 시안 렌더가 오래 걸림(&gt;90초)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→ 다음 데모 먼저 진행 후 돌아와 결과 확인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큐 기반 비동기 설계 설명 기회로 활용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</a:tr>
              <a:tr h="658368">
                <a:tc>
                  <a:txBody>
                    <a:bodyPr wrap="square"/>
                    <a:lstStyle/>
                    <a:p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증상 3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AI 요약이 일부 배치안에 없음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→ 정상 동작(AI는 부가, 배치 생성은 항상 성공)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안전 설계(AI 실패가 기능을 막지 않음) 강조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</a:tr>
              <a:tr h="658368">
                <a:tc>
                  <a:txBody>
                    <a:bodyPr wrap="square"/>
                    <a:lstStyle/>
                    <a:p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증상 4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관람 도우미가 '정보 없음' 답변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→ 질문을 행사·교통 범위로 변경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환각 차단이 정상 동작한다는 증거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</a:tr>
              <a:tr h="658368">
                <a:tc>
                  <a:txBody>
                    <a:bodyPr wrap="square"/>
                    <a:lstStyle/>
                    <a:p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증상 5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화면 데이터가 비어 보임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→ 행사 선택이 '2026 라이브 데모 행사'인지 확인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행사 스코프 미선택이 최다 원인</a:t>
                      </a:r>
                    </a:p>
                  </a:txBody>
                  <a:tcPr marT="25000" marB="25000">
                    <a:solidFill>
                      <a:srgbClr val="F2F5FA"/>
                    </a:solidFill>
                  </a:tcPr>
                </a:tc>
              </a:tr>
              <a:tr h="658368">
                <a:tc>
                  <a:txBody>
                    <a:bodyPr wrap="square"/>
                    <a:lstStyle/>
                    <a:p>
                      <a:r>
                        <a:rPr sz="1050" b="1">
                          <a:solidFill>
                            <a:srgbClr val="1F29FC"/>
                          </a:solidFill>
                          <a:latin typeface="맑은 고딕"/>
                        </a:rPr>
                        <a:t>증상 6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이미지 생성이 실패(429 쿼터)로 끝남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→ Gemini 유료 결제 미조치 상태 — 텍스트 AI 데모로 대체 진행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r>
                        <a:rPr sz="1050" b="0">
                          <a:solidFill>
                            <a:srgbClr val="1A1F2E"/>
                          </a:solidFill>
                          <a:latin typeface="맑은 고딕"/>
                        </a:rPr>
                        <a:t>체크리스트 ★필수 항목 사전 조치가 근본 해결</a:t>
                      </a:r>
                    </a:p>
                  </a:txBody>
                  <a:tcPr marT="25000" marB="250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48640" y="5257800"/>
            <a:ext cx="110642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>
                <a:solidFill>
                  <a:srgbClr val="B45F06"/>
                </a:solidFill>
                <a:latin typeface="맑은 고딕"/>
              </a:rPr>
              <a:t>※ 긴급 연락: 시스템관리자 계정(admin@kintex.zioinfo.co.kr)으로 상태 확인 가능. 모든 AI 실패는 화면 강등(degraded)으로 처리되어 시연이 중단되지 않도록 설계됨.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