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Rectangle 901"/>
          <p:cNvSpPr/>
          <p:nvPr/>
        </p:nvSpPr>
        <p:spPr>
          <a:xfrm>
            <a:off x="-137160" y="-137160"/>
            <a:ext cx="12463272" cy="7132320"/>
          </a:xfrm>
          <a:prstGeom prst="rect">
            <a:avLst/>
          </a:prstGeom>
          <a:solidFill>
            <a:srgbClr val="F9FA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902" name="Rectangle 902"/>
          <p:cNvSpPr/>
          <p:nvPr/>
        </p:nvSpPr>
        <p:spPr>
          <a:xfrm>
            <a:off x="-137160" y="0"/>
            <a:ext cx="12463272" cy="100584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3" name="Rectangle 903"/>
          <p:cNvSpPr/>
          <p:nvPr/>
        </p:nvSpPr>
        <p:spPr>
          <a:xfrm>
            <a:off x="-137160" y="0"/>
            <a:ext cx="4023360" cy="100584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4" name="TextBox 904"/>
          <p:cNvSpPr txBox="1"/>
          <p:nvPr/>
        </p:nvSpPr>
        <p:spPr>
          <a:xfrm>
            <a:off x="502920" y="6419088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킨텍스(KINTEX) AI 시스템 · PoC(개념증명) 추진계획서</a:t>
            </a:r>
          </a:p>
        </p:txBody>
      </p:sp>
      <p:sp>
        <p:nvSpPr>
          <p:cNvPr id="905" name="TextBox 905"/>
          <p:cNvSpPr txBox="1"/>
          <p:nvPr/>
        </p:nvSpPr>
        <p:spPr>
          <a:xfrm>
            <a:off x="8595360" y="6419088"/>
            <a:ext cx="3090672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r"/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2026-08-11 ·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137160" y="-137160"/>
            <a:ext cx="12463272" cy="713232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585216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4124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777240" y="731520"/>
            <a:ext cx="384048" cy="384048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86968" y="841248"/>
            <a:ext cx="164592" cy="164592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98448" y="713232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FFFFFF"/>
                </a:solidFill>
                <a:latin typeface="맑은 고딕"/>
                <a:ea typeface="맑은 고딕"/>
              </a:rPr>
              <a:t>KINTEX · AI EXHIBITION SYSTEM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965960"/>
            <a:ext cx="2103120" cy="402336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1965960"/>
            <a:ext cx="210312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PoC 추진계획서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990088" y="1965960"/>
            <a:ext cx="2651760" cy="402336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990088" y="1965960"/>
            <a:ext cx="2651760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Proof of Concept Plan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7240" y="2542032"/>
            <a:ext cx="10515600" cy="1737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200"/>
              </a:spcAft>
            </a:pPr>
            <a:r>
              <a:rPr sz="4200" b="1">
                <a:solidFill>
                  <a:srgbClr val="FFFFFF"/>
                </a:solidFill>
                <a:latin typeface="맑은 고딕"/>
                <a:ea typeface="맑은 고딕"/>
              </a:rPr>
              <a:t>킨텍스 AI 전시관리 시스템</a:t>
            </a:r>
          </a:p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200"/>
              </a:spcAft>
            </a:pPr>
            <a:r>
              <a:rPr sz="4200" b="1">
                <a:solidFill>
                  <a:srgbClr val="FFFFFF"/>
                </a:solidFill>
                <a:latin typeface="맑은 고딕"/>
                <a:ea typeface="맑은 고딕"/>
              </a:rPr>
              <a:t>개념증명(PoC) 추진계획서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240" y="4224528"/>
            <a:ext cx="10515600" cy="603504"/>
          </a:xfrm>
          <a:prstGeom prst="roundRect">
            <a:avLst/>
          </a:prstGeom>
          <a:solidFill>
            <a:srgbClr val="1435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777240" y="4224528"/>
            <a:ext cx="91440" cy="60350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51560" y="4224528"/>
            <a:ext cx="10058400" cy="60350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450" b="1">
                <a:solidFill>
                  <a:srgbClr val="FFFFFF"/>
                </a:solidFill>
                <a:latin typeface="맑은 고딕"/>
                <a:ea typeface="맑은 고딕"/>
              </a:rPr>
              <a:t>무엇을·어떻게·언제 검증할 것인가 — 실증으로 도입 타당성을 증명하기 위한 PoC 실행 계획.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77240" y="5440680"/>
            <a:ext cx="10634472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5623560"/>
            <a:ext cx="80467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90A6C9"/>
                </a:solidFill>
                <a:latin typeface="맑은 고딕"/>
                <a:ea typeface="맑은 고딕"/>
              </a:rPr>
              <a:t>검증 대상  </a:t>
            </a: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부스 배치·설계·배선 자동화 + 나노바나나 시공 예측 + 공사 옥션 폐루프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" y="5961888"/>
            <a:ext cx="8595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0">
                <a:solidFill>
                  <a:srgbClr val="90A6C9"/>
                </a:solidFill>
                <a:latin typeface="맑은 고딕"/>
                <a:ea typeface="맑은 고딕"/>
              </a:rPr>
              <a:t>기술스택  </a:t>
            </a:r>
            <a:r>
              <a:rPr sz="900" b="0">
                <a:solidFill>
                  <a:srgbClr val="FFFFFF"/>
                </a:solidFill>
                <a:latin typeface="맑은 고딕"/>
                <a:ea typeface="맑은 고딕"/>
              </a:rPr>
              <a:t>React(Vite)+TS · Spring Boot 3.x(Java17)+MyBatis · PostgreSQL(PostGIS) · Redis · 나노바나나 워커 · Claude AI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0" y="5623560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FFFFFF"/>
                </a:solidFill>
                <a:latin typeface="맑은 고딕"/>
                <a:ea typeface="맑은 고딕"/>
              </a:rPr>
              <a:t>작성일 2026-08-11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44000" y="5961888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90A6C9"/>
                </a:solidFill>
                <a:latin typeface="맑은 고딕"/>
                <a:ea typeface="맑은 고딕"/>
              </a:rPr>
              <a:t>수행 · GUARDiA/WISE 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2. 검증 목표 및 평가 기준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2-2. 성공/실패 판단 기준 정의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3611880" cy="1051560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325880"/>
            <a:ext cx="82296" cy="105156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58952" y="1481328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129E63"/>
                </a:solidFill>
                <a:latin typeface="맑은 고딕"/>
                <a:ea typeface="맑은 고딕"/>
              </a:rPr>
              <a:t>성공 (Pass)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8952" y="1901952"/>
            <a:ext cx="32461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목표치 100% 달성 · 라이브 실증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70248" y="1325880"/>
            <a:ext cx="3611880" cy="1051560"/>
          </a:xfrm>
          <a:prstGeom prst="roundRect">
            <a:avLst/>
          </a:prstGeom>
          <a:solidFill>
            <a:srgbClr val="FCF1DD"/>
          </a:solidFill>
          <a:ln w="12700">
            <a:solidFill>
              <a:srgbClr val="E08A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4270248" y="1325880"/>
            <a:ext cx="82296" cy="1051560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526280" y="1481328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E08A00"/>
                </a:solidFill>
                <a:latin typeface="맑은 고딕"/>
                <a:ea typeface="맑은 고딕"/>
              </a:rPr>
              <a:t>조건부 (Conditional)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26280" y="1901952"/>
            <a:ext cx="32461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핵심 달성 · 운영/비기능 일부 보완 필요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37576" y="1325880"/>
            <a:ext cx="3611880" cy="1051560"/>
          </a:xfrm>
          <a:prstGeom prst="roundRect">
            <a:avLst/>
          </a:prstGeom>
          <a:solidFill>
            <a:srgbClr val="FCE9E7"/>
          </a:solidFill>
          <a:ln w="12700">
            <a:solidFill>
              <a:srgbClr val="D92D2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8037576" y="1325880"/>
            <a:ext cx="82296" cy="1051560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93608" y="1481328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D92D20"/>
                </a:solidFill>
                <a:latin typeface="맑은 고딕"/>
                <a:ea typeface="맑은 고딕"/>
              </a:rPr>
              <a:t>실패 (Fail)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93608" y="1901952"/>
            <a:ext cx="32461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핵심 가설 미검증 · 재설계 필요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2606040"/>
            <a:ext cx="11183112" cy="402336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94360" y="2606040"/>
            <a:ext cx="226771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검증 항목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71800" y="2606040"/>
            <a:ext cx="464515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성공 기준 (Pass)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26680" y="2606040"/>
            <a:ext cx="3941063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실패 기준 (Fail)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2920" y="300837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94360" y="3008376"/>
            <a:ext cx="226771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배치 자동생성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71800" y="3008376"/>
            <a:ext cx="464515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규정(높이 5m·방염·리깅 6.5~8.5m) 위반 자동 플래깅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26680" y="3008376"/>
            <a:ext cx="3941063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솔버 미수렴·규정 위반 미검출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2920" y="3410712"/>
            <a:ext cx="11183112" cy="40233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02920" y="341071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94360" y="3410712"/>
            <a:ext cx="226771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나노바나나 예측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971800" y="3410712"/>
            <a:ext cx="464515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렌더 완료·구조보존·워터마크 강제 부착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26680" y="3410712"/>
            <a:ext cx="3941063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타임아웃 / 원본 구조 붕괴 / 워터마크 누락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2920" y="381304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94360" y="3813048"/>
            <a:ext cx="226771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공간 정합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971800" y="3813048"/>
            <a:ext cx="464515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ST_Area/ST_Intersects/ST_Length 결과 일치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726680" y="3813048"/>
            <a:ext cx="3941063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공간 연산 오차·좌표계 불일치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02920" y="4215384"/>
            <a:ext cx="11183112" cy="40233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502920" y="421538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594360" y="4215384"/>
            <a:ext cx="226771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옥션 폐루프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71800" y="4215384"/>
            <a:ext cx="464515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응찰→낙찰→발주 상태 무결 전이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726680" y="4215384"/>
            <a:ext cx="3941063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상태 전이 누락·데이터 불일치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02920" y="461772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594360" y="4617720"/>
            <a:ext cx="226771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보안 불변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971800" y="4617720"/>
            <a:ext cx="464515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자격증명·PII·스택트레이스 미노출·2FA 통과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726680" y="4617720"/>
            <a:ext cx="3941063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민감정보 노출 / 권한 우회 발생</a:t>
            </a:r>
          </a:p>
        </p:txBody>
      </p:sp>
      <p:sp>
        <p:nvSpPr>
          <p:cNvPr id="45" name="Rectangle 44"/>
          <p:cNvSpPr/>
          <p:nvPr/>
        </p:nvSpPr>
        <p:spPr>
          <a:xfrm>
            <a:off x="502920" y="5020056"/>
            <a:ext cx="11183112" cy="402336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502920" y="502005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594360" y="5020056"/>
            <a:ext cx="226771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101828"/>
                </a:solidFill>
                <a:latin typeface="맑은 고딕"/>
                <a:ea typeface="맑은 고딕"/>
              </a:rPr>
              <a:t>배포 게이트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71800" y="5020056"/>
            <a:ext cx="4645152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health 200 + 공개 API 스모크 통과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726680" y="5020056"/>
            <a:ext cx="3941063" cy="40233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health 실패 / 스모크 미달 / 롤백 미작동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2920" y="6089904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판정은 3등급(성공/조건부/실패). 비기능(HA·부하·보안점검)은 개발서버 PoC 범위 밖 → 조건부 항목으로 분류.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2. 검증 목표 및 평가 기준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2-3. 테스트 환경 및 구성 (Architecture)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11183112" cy="9144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1371600"/>
            <a:ext cx="21945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447A"/>
                </a:solidFill>
                <a:latin typeface="맑은 고딕"/>
                <a:ea typeface="맑은 고딕"/>
              </a:rPr>
              <a:t>클라이언트 계층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5800" y="1664208"/>
            <a:ext cx="1664208" cy="47548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1755648"/>
            <a:ext cx="16642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주최자 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2048256"/>
            <a:ext cx="1664208" cy="548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설계·운영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505456" y="1664208"/>
            <a:ext cx="1664208" cy="47548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505456" y="1755648"/>
            <a:ext cx="16642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참가사 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05456" y="2048256"/>
            <a:ext cx="1664208" cy="548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신청·승인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325112" y="1664208"/>
            <a:ext cx="1664208" cy="47548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325112" y="1755648"/>
            <a:ext cx="16642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공사사 포털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25112" y="2048256"/>
            <a:ext cx="1664208" cy="548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응찰·발주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44768" y="1664208"/>
            <a:ext cx="1664208" cy="47548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144768" y="1755648"/>
            <a:ext cx="16642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관람객 웹/앱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44768" y="2048256"/>
            <a:ext cx="1664208" cy="548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등록·현장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964424" y="1664208"/>
            <a:ext cx="1664208" cy="47548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964424" y="1755648"/>
            <a:ext cx="16642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관리자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64424" y="2048256"/>
            <a:ext cx="1664208" cy="548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백오피스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784080" y="1664208"/>
            <a:ext cx="1664208" cy="47548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784080" y="1755648"/>
            <a:ext cx="1664208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모바일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784080" y="2048256"/>
            <a:ext cx="1664208" cy="548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Expo/EAS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2395728"/>
            <a:ext cx="11183112" cy="1417320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40080" y="2441448"/>
            <a:ext cx="5486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4A2FCC"/>
                </a:solidFill>
                <a:latin typeface="맑은 고딕"/>
                <a:ea typeface="맑은 고딕"/>
              </a:rPr>
              <a:t>애플리케이션 계층 (Spring Boot 3.x · Java 17 · MyBatis)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85800" y="2743200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85800" y="2834640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REST API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800" y="3127248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6포털 서비스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80360" y="2743200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2880360" y="2834640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WebSocket(STOMP)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880360" y="3127248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렌더·옥션 실시간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074920" y="2743200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074920" y="2834640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룰 엔진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74920" y="3127248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규정·요율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7269479" y="2743200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7269479" y="2834640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배치/배선 엔진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269479" y="3127248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PostGIS 연산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9464040" y="2743200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9464040" y="2834640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AiTextRouter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464040" y="3127248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Claude 기본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02920" y="3950208"/>
            <a:ext cx="11183112" cy="1417320"/>
          </a:xfrm>
          <a:prstGeom prst="roundRect">
            <a:avLst/>
          </a:prstGeom>
          <a:solidFill>
            <a:srgbClr val="ECF6F3"/>
          </a:solidFill>
          <a:ln w="12700">
            <a:solidFill>
              <a:srgbClr val="0E938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0080" y="3995928"/>
            <a:ext cx="5486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E9384"/>
                </a:solidFill>
                <a:latin typeface="맑은 고딕"/>
                <a:ea typeface="맑은 고딕"/>
              </a:rPr>
              <a:t>데이터 · 워커 · 인프라 계층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85800" y="4315968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66B3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85800" y="4407407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PostgreSQL+PostGIS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85800" y="4700016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공간 단일원천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2880360" y="4315968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92D20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2880360" y="4407407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Redis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880360" y="4700016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작업 큐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5074920" y="4315968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D4AFF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5074920" y="4407407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나노바나나 워커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074920" y="4700016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Gemini 이미지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7269479" y="4315968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B4C7E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7269479" y="4407407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오브젝트 스토리지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269479" y="4700016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렌더 결과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9464040" y="4315968"/>
            <a:ext cx="2057400" cy="8961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29E63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9464040" y="4407407"/>
            <a:ext cx="2057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Gitea CI/CD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464040" y="4700016"/>
            <a:ext cx="2057400" cy="47548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780" b="0">
                <a:solidFill>
                  <a:srgbClr val="667085"/>
                </a:solidFill>
                <a:latin typeface="맑은 고딕"/>
                <a:ea typeface="맑은 고딕"/>
              </a:rPr>
              <a:t>자동배포·health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502920" y="5504688"/>
            <a:ext cx="11183112" cy="45720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731520" y="5504688"/>
            <a:ext cx="1081735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FFFFFF"/>
                </a:solidFill>
                <a:latin typeface="맑은 고딕"/>
                <a:ea typeface="맑은 고딕"/>
              </a:rPr>
              <a:t>PoC 서버  —  kintex.zioinfo.co.kr:8021  (개발) · Flyway 마이그레이션 라이브 dry-run(BEGIN…ROLLBACK) 후 반영 · 시크릿 fail-fast 프로파일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137160" y="-137160"/>
            <a:ext cx="12463272" cy="713232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7373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456432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61188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300" b="1">
                <a:solidFill>
                  <a:srgbClr val="FFFFFF"/>
                </a:solidFill>
                <a:latin typeface="맑은 고딕"/>
                <a:ea typeface="맑은 고딕"/>
              </a:rPr>
              <a:t>PoC 수행 방안 및 방법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07408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EXECUTION METHOD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25856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19456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기능·성능 검증 시나리오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82549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76148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데이터 준비 및 적용 범위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392423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328415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나노바나나 시각화 검증 방법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3. PoC 수행 방안 및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3-1. 기능·성능 검증 시나리오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28016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핵심 사용자 여정을 E2E 시나리오로 정의하고, 각 단계의 통과 조건을 사전 명세 — 개발서버에서 라이브 실행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1691640"/>
            <a:ext cx="457200" cy="6400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1691640"/>
            <a:ext cx="45720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S1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97280" y="1691640"/>
            <a:ext cx="10588752" cy="6400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298448" y="1773936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S-1  신청·설계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23360" y="1773936"/>
            <a:ext cx="7498079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참가사 신청 → AI 부스 배치 3안 생성 → 규정 자동 플래깅 → 배선/물량 산출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2441448"/>
            <a:ext cx="457200" cy="64008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2441448"/>
            <a:ext cx="45720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S2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97280" y="2441448"/>
            <a:ext cx="10588752" cy="6400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298448" y="2523744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S-2  시각화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23360" y="2523744"/>
            <a:ext cx="7498079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확정 배치 → 나노바나나 시공 후 사진 렌더 → Before/After 비교 → 워터마크 확인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02920" y="3191256"/>
            <a:ext cx="457200" cy="64008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02920" y="3191256"/>
            <a:ext cx="45720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S3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097280" y="3191256"/>
            <a:ext cx="10588752" cy="6400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298448" y="3273552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E9384"/>
                </a:solidFill>
                <a:latin typeface="맑은 고딕"/>
                <a:ea typeface="맑은 고딕"/>
              </a:rPr>
              <a:t>S-3  발주 옥션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23360" y="3273552"/>
            <a:ext cx="7498079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AI 설계자료 공개 → 공사사 응찰 → 역경매 스코어링 → 낙찰·발주 전환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3941064"/>
            <a:ext cx="457200" cy="640080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02920" y="3941064"/>
            <a:ext cx="457200" cy="6400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S4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097280" y="3941064"/>
            <a:ext cx="10588752" cy="6400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298448" y="4023360"/>
            <a:ext cx="2743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29E63"/>
                </a:solidFill>
                <a:latin typeface="맑은 고딕"/>
                <a:ea typeface="맑은 고딕"/>
              </a:rPr>
              <a:t>S-4  운영·분석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023360" y="4023360"/>
            <a:ext cx="7498079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현장 체크인·리드 캡처 → 정산 집계 → BI 대시보드 → KPI 리포트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02920" y="4828032"/>
            <a:ext cx="553212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502920" y="4828032"/>
            <a:ext cx="5532120" cy="420624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02920" y="4828032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성능 검증 관점</a:t>
            </a:r>
          </a:p>
        </p:txBody>
      </p:sp>
      <p:sp>
        <p:nvSpPr>
          <p:cNvPr id="31" name="Oval 30"/>
          <p:cNvSpPr/>
          <p:nvPr/>
        </p:nvSpPr>
        <p:spPr>
          <a:xfrm>
            <a:off x="704088" y="5449824"/>
            <a:ext cx="82296" cy="82296"/>
          </a:xfrm>
          <a:prstGeom prst="ellipse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86968" y="5394960"/>
            <a:ext cx="498348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렌더 응답 </a:t>
            </a: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— 나노바나나 렌더 목표 ≤60초, WS 완료 푸시</a:t>
            </a:r>
          </a:p>
        </p:txBody>
      </p:sp>
      <p:sp>
        <p:nvSpPr>
          <p:cNvPr id="33" name="Oval 32"/>
          <p:cNvSpPr/>
          <p:nvPr/>
        </p:nvSpPr>
        <p:spPr>
          <a:xfrm>
            <a:off x="704088" y="5742432"/>
            <a:ext cx="82296" cy="82296"/>
          </a:xfrm>
          <a:prstGeom prst="ellipse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86968" y="5687568"/>
            <a:ext cx="498348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공간 연산 </a:t>
            </a: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— PostGIS ST_* 쿼리 정확·응답성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53912" y="4828032"/>
            <a:ext cx="5532120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6153912" y="4828032"/>
            <a:ext cx="553212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153912" y="4828032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검증 방법론</a:t>
            </a:r>
          </a:p>
        </p:txBody>
      </p:sp>
      <p:sp>
        <p:nvSpPr>
          <p:cNvPr id="38" name="Oval 37"/>
          <p:cNvSpPr/>
          <p:nvPr/>
        </p:nvSpPr>
        <p:spPr>
          <a:xfrm>
            <a:off x="6355080" y="5449824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537960" y="5394960"/>
            <a:ext cx="498348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점진 QA </a:t>
            </a: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— 각 모듈 완성 직후 경계면(shape) 교차검증</a:t>
            </a:r>
          </a:p>
        </p:txBody>
      </p:sp>
      <p:sp>
        <p:nvSpPr>
          <p:cNvPr id="40" name="Oval 39"/>
          <p:cNvSpPr/>
          <p:nvPr/>
        </p:nvSpPr>
        <p:spPr>
          <a:xfrm>
            <a:off x="6355080" y="574243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537960" y="5687568"/>
            <a:ext cx="4983480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게이트 </a:t>
            </a: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— Phase별 QA PASS 후 다음 단계 진행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시나리오·통과조건은 design.md 화면흐름 + 백로그 인수기준에 정렬. 실패 시 원인 분석 → 보완 → 재검증 루프.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3. PoC 수행 방안 및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3-2. 데이터 준비 및 적용 범위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28016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01828"/>
                </a:solidFill>
                <a:latin typeface="맑은 고딕"/>
                <a:ea typeface="맑은 고딕"/>
              </a:rPr>
              <a:t>실감형 실증을 위해 실측 자산 크롤 + 멱등 데모 시드(Flyway)로 전 모듈 데이터를 사전 구축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1664208"/>
            <a:ext cx="3611880" cy="1371600"/>
          </a:xfrm>
          <a:prstGeom prst="roundRect">
            <a:avLst/>
          </a:prstGeom>
          <a:solidFill>
            <a:srgbClr val="ECE8FF"/>
          </a:solidFill>
          <a:ln w="12700">
            <a:solidFill>
              <a:srgbClr val="6D4A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02920" y="1664208"/>
            <a:ext cx="82296" cy="13716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58952" y="1810512"/>
            <a:ext cx="32461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실측 자산 (크롤)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952" y="2212848"/>
            <a:ext cx="324612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kintex.com 행사·포스터·관람안내·교통 정보를 크롤 → 멱등 시드로 적재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70248" y="1664208"/>
            <a:ext cx="3611880" cy="1371600"/>
          </a:xfrm>
          <a:prstGeom prst="roundRect">
            <a:avLst/>
          </a:prstGeom>
          <a:solidFill>
            <a:srgbClr val="E1EFF9"/>
          </a:solidFill>
          <a:ln w="12700">
            <a:solidFill>
              <a:srgbClr val="0066B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4270248" y="1664208"/>
            <a:ext cx="82296" cy="13716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526280" y="1810512"/>
            <a:ext cx="32461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066B3"/>
                </a:solidFill>
                <a:latin typeface="맑은 고딕"/>
                <a:ea typeface="맑은 고딕"/>
              </a:rPr>
              <a:t>도면·공간 데이터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6280" y="2212848"/>
            <a:ext cx="324612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제1전시장 평면도 JPG 15장 + CAD(DWG, 트렌치 포함) → PostGIS 폴리곤·포인트·라인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037576" y="1664208"/>
            <a:ext cx="3611880" cy="1371600"/>
          </a:xfrm>
          <a:prstGeom prst="roundRect">
            <a:avLst/>
          </a:prstGeom>
          <a:solidFill>
            <a:srgbClr val="E9F6F4"/>
          </a:solidFill>
          <a:ln w="12700">
            <a:solidFill>
              <a:srgbClr val="0E938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8037576" y="1664208"/>
            <a:ext cx="82296" cy="137160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293608" y="1810512"/>
            <a:ext cx="32461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0E9384"/>
                </a:solidFill>
                <a:latin typeface="맑은 고딕"/>
                <a:ea typeface="맑은 고딕"/>
              </a:rPr>
              <a:t>데모 트랜잭션 시드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93608" y="2212848"/>
            <a:ext cx="324612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행사·부스·참가사·옥션·리드·정산·결재·공지·알림을 폐루프로 연결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3246120"/>
            <a:ext cx="11183112" cy="420624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94360" y="3246120"/>
            <a:ext cx="226771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준비 원칙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71800" y="3246120"/>
            <a:ext cx="8695944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내용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2920" y="366674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94360" y="3666744"/>
            <a:ext cx="226771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멱등성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71800" y="3666744"/>
            <a:ext cx="8695944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Flyway 마이그레이션으로 재실행 안전 — 라이브 dry-run(BEGIN…ROLLBACK) 후 반영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2920" y="4087368"/>
            <a:ext cx="11183112" cy="420624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502920" y="408736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94360" y="4087368"/>
            <a:ext cx="226771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행사 스코프 정합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971800" y="4087368"/>
            <a:ext cx="8695944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데모 해소행사에 시드를 묶어 '화면이 비어 보이는' 오탐 방지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920" y="450799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94360" y="4507992"/>
            <a:ext cx="226771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데이터 표준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971800" y="4507992"/>
            <a:ext cx="8695944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공통코드·view/mview·배치 집계 — FK 최소화로 이식성 확보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02920" y="4928616"/>
            <a:ext cx="11183112" cy="420624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502920" y="492861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94360" y="4928616"/>
            <a:ext cx="226771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PII·보안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71800" y="4928616"/>
            <a:ext cx="8695944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테스트 데이터는 가명 처리, 민감정보 미노출 불변 준수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534924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594360" y="5349240"/>
            <a:ext cx="2267712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101828"/>
                </a:solidFill>
                <a:latin typeface="맑은 고딕"/>
                <a:ea typeface="맑은 고딕"/>
              </a:rPr>
              <a:t>공간 검증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71800" y="5349240"/>
            <a:ext cx="8695944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00" b="0">
                <a:solidFill>
                  <a:srgbClr val="667085"/>
                </a:solidFill>
                <a:latin typeface="맑은 고딕"/>
                <a:ea typeface="맑은 고딕"/>
              </a:rPr>
              <a:t>좌표계(SRID) 일관 · ST_Area/ST_Length로 물량·정산 교차검증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확보 자산: docs/assets/floorplans/ 홀별 평면도 15장 + CAD. 데이터 표준은 data.md, 크롤은 kintex-crawler 트랙.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3. PoC 수행 방안 및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3-3. 나노바나나 시각화 검증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28016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PoC 최대 차별점 — '시공 후 사진 예측'을 image-to-image 파이프라인으로 검증한다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57784" y="1691640"/>
            <a:ext cx="1870862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57784" y="1691640"/>
            <a:ext cx="1870862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57784" y="1847088"/>
            <a:ext cx="187086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066B3"/>
                </a:solidFill>
                <a:latin typeface="맑은 고딕"/>
                <a:ea typeface="맑은 고딕"/>
              </a:rPr>
              <a:t>설계 입력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7784" y="2231136"/>
            <a:ext cx="1870862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배치·부스 도면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10358" y="1691640"/>
            <a:ext cx="310896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98A2B3"/>
                </a:solidFill>
                <a:latin typeface="맑은 고딕"/>
                <a:ea typeface="맑은 고딕"/>
              </a:rPr>
              <a:t>▶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94406" y="1691640"/>
            <a:ext cx="1870862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2794406" y="1691640"/>
            <a:ext cx="1870862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794406" y="1847088"/>
            <a:ext cx="187086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6D4AFF"/>
                </a:solidFill>
                <a:latin typeface="맑은 고딕"/>
                <a:ea typeface="맑은 고딕"/>
              </a:rPr>
              <a:t>프롬프트 생성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94406" y="2231136"/>
            <a:ext cx="1870862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보존/교체 규칙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46980" y="1691640"/>
            <a:ext cx="310896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98A2B3"/>
                </a:solidFill>
                <a:latin typeface="맑은 고딕"/>
                <a:ea typeface="맑은 고딕"/>
              </a:rPr>
              <a:t>▶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031028" y="1691640"/>
            <a:ext cx="1870862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5031028" y="1691640"/>
            <a:ext cx="1870862" cy="73152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031028" y="1847088"/>
            <a:ext cx="187086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0E9384"/>
                </a:solidFill>
                <a:latin typeface="맑은 고딕"/>
                <a:ea typeface="맑은 고딕"/>
              </a:rPr>
              <a:t>Gemini 렌더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31028" y="2231136"/>
            <a:ext cx="1870862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워커 큐 처리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83603" y="1691640"/>
            <a:ext cx="310896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98A2B3"/>
                </a:solidFill>
                <a:latin typeface="맑은 고딕"/>
                <a:ea typeface="맑은 고딕"/>
              </a:rPr>
              <a:t>▶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7267651" y="1691640"/>
            <a:ext cx="1870862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7267651" y="1691640"/>
            <a:ext cx="1870862" cy="73152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267651" y="1847088"/>
            <a:ext cx="187086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2B4C7E"/>
                </a:solidFill>
                <a:latin typeface="맑은 고딕"/>
                <a:ea typeface="맑은 고딕"/>
              </a:rPr>
              <a:t>구조 검증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67651" y="2231136"/>
            <a:ext cx="1870862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원본 보존 확인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20225" y="1691640"/>
            <a:ext cx="310896" cy="10058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98A2B3"/>
                </a:solidFill>
                <a:latin typeface="맑은 고딕"/>
                <a:ea typeface="맑은 고딕"/>
              </a:rPr>
              <a:t>▶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504273" y="1691640"/>
            <a:ext cx="1870862" cy="10058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9504273" y="1691640"/>
            <a:ext cx="1870862" cy="7315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04273" y="1847088"/>
            <a:ext cx="1870862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129E63"/>
                </a:solidFill>
                <a:latin typeface="맑은 고딕"/>
                <a:ea typeface="맑은 고딕"/>
              </a:rPr>
              <a:t>워터마크·저장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504273" y="2231136"/>
            <a:ext cx="1870862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오브젝트 스토리지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02920" y="2971800"/>
            <a:ext cx="5532120" cy="2743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502920" y="2971800"/>
            <a:ext cx="5532120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02920" y="297180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검증 항목 (Acceptance)</a:t>
            </a:r>
          </a:p>
        </p:txBody>
      </p:sp>
      <p:sp>
        <p:nvSpPr>
          <p:cNvPr id="35" name="Oval 34"/>
          <p:cNvSpPr/>
          <p:nvPr/>
        </p:nvSpPr>
        <p:spPr>
          <a:xfrm>
            <a:off x="704088" y="35935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86968" y="3538728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라이브 렌더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Gemini 유료전환·실제 이미지 생성(모의 아님)</a:t>
            </a:r>
          </a:p>
        </p:txBody>
      </p:sp>
      <p:sp>
        <p:nvSpPr>
          <p:cNvPr id="37" name="Oval 36"/>
          <p:cNvSpPr/>
          <p:nvPr/>
        </p:nvSpPr>
        <p:spPr>
          <a:xfrm>
            <a:off x="704088" y="4014215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86968" y="3959352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구조 보존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부스 형태·배치 유지, 마감/조명만 변화</a:t>
            </a:r>
          </a:p>
        </p:txBody>
      </p:sp>
      <p:sp>
        <p:nvSpPr>
          <p:cNvPr id="39" name="Oval 38"/>
          <p:cNvSpPr/>
          <p:nvPr/>
        </p:nvSpPr>
        <p:spPr>
          <a:xfrm>
            <a:off x="704088" y="4434840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86968" y="4379976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응답 시간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렌더 완료 목표 ≤60초, WS 완료 푸시 수신</a:t>
            </a:r>
          </a:p>
        </p:txBody>
      </p:sp>
      <p:sp>
        <p:nvSpPr>
          <p:cNvPr id="41" name="Oval 40"/>
          <p:cNvSpPr/>
          <p:nvPr/>
        </p:nvSpPr>
        <p:spPr>
          <a:xfrm>
            <a:off x="704088" y="4855464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886968" y="4800600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워터마크 강제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AI 생성 이미지 식별 표식 필수 부착</a:t>
            </a:r>
          </a:p>
        </p:txBody>
      </p:sp>
      <p:sp>
        <p:nvSpPr>
          <p:cNvPr id="43" name="Oval 42"/>
          <p:cNvSpPr/>
          <p:nvPr/>
        </p:nvSpPr>
        <p:spPr>
          <a:xfrm>
            <a:off x="704088" y="5276088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886968" y="5221224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Before/After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슬라이더 비교 UI로 시각 검수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153912" y="2971800"/>
            <a:ext cx="5532120" cy="2743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6153912" y="2971800"/>
            <a:ext cx="5532120" cy="420624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153912" y="297180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검증 방법·안전장치</a:t>
            </a:r>
          </a:p>
        </p:txBody>
      </p:sp>
      <p:sp>
        <p:nvSpPr>
          <p:cNvPr id="48" name="Oval 47"/>
          <p:cNvSpPr/>
          <p:nvPr/>
        </p:nvSpPr>
        <p:spPr>
          <a:xfrm>
            <a:off x="6355080" y="3593592"/>
            <a:ext cx="82296" cy="82296"/>
          </a:xfrm>
          <a:prstGeom prst="ellipse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537960" y="3538728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참조 방식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ReRoomAI image-to-image 보존/교체 프롬프트 차용</a:t>
            </a:r>
          </a:p>
        </p:txBody>
      </p:sp>
      <p:sp>
        <p:nvSpPr>
          <p:cNvPr id="50" name="Oval 49"/>
          <p:cNvSpPr/>
          <p:nvPr/>
        </p:nvSpPr>
        <p:spPr>
          <a:xfrm>
            <a:off x="6355080" y="4014215"/>
            <a:ext cx="82296" cy="82296"/>
          </a:xfrm>
          <a:prstGeom prst="ellipse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537960" y="3959352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모델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gemini-3.1-flash-image-preview</a:t>
            </a:r>
          </a:p>
        </p:txBody>
      </p:sp>
      <p:sp>
        <p:nvSpPr>
          <p:cNvPr id="52" name="Oval 51"/>
          <p:cNvSpPr/>
          <p:nvPr/>
        </p:nvSpPr>
        <p:spPr>
          <a:xfrm>
            <a:off x="6355080" y="4434840"/>
            <a:ext cx="82296" cy="82296"/>
          </a:xfrm>
          <a:prstGeom prst="ellipse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537960" y="4379976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키 관리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GEMINI_API_KEY 환경변수·마스킹·미커밋</a:t>
            </a:r>
          </a:p>
        </p:txBody>
      </p:sp>
      <p:sp>
        <p:nvSpPr>
          <p:cNvPr id="54" name="Oval 53"/>
          <p:cNvSpPr/>
          <p:nvPr/>
        </p:nvSpPr>
        <p:spPr>
          <a:xfrm>
            <a:off x="6355080" y="4855464"/>
            <a:ext cx="82296" cy="82296"/>
          </a:xfrm>
          <a:prstGeom prst="ellipse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537960" y="4800600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라이브 게이트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NANOBANANA_LIVE=1 로 실호출 활성</a:t>
            </a:r>
          </a:p>
        </p:txBody>
      </p:sp>
      <p:sp>
        <p:nvSpPr>
          <p:cNvPr id="56" name="Oval 55"/>
          <p:cNvSpPr/>
          <p:nvPr/>
        </p:nvSpPr>
        <p:spPr>
          <a:xfrm>
            <a:off x="6355080" y="5276088"/>
            <a:ext cx="82296" cy="82296"/>
          </a:xfrm>
          <a:prstGeom prst="ellipse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6537960" y="5221224"/>
            <a:ext cx="4983480" cy="42062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실패 대응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타임아웃·재시도, 큐 기반 비동기 격리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호출은 tools/nanobanana 모듈만 경유(규칙). 선행 게이트 G1(나노바나나 라이브)이 착수 전제.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137160" y="-137160"/>
            <a:ext cx="12463272" cy="713232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7373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456432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61188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300" b="1">
                <a:solidFill>
                  <a:srgbClr val="FFFFFF"/>
                </a:solidFill>
                <a:latin typeface="맑은 고딕"/>
                <a:ea typeface="맑은 고딕"/>
              </a:rPr>
              <a:t>추진 일정 및 수행 조직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07408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SCHEDULE &amp; TEAM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25856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19456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추진 일정 (WBS · 마일스톤)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82549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76148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수행 조직 및 R&amp;R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392423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328415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산출물 및 형상관리 계획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4. 추진 일정 및 수행 조직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4-1. 추진 일정 (WBS · 마일스톤)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261872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PoC 집중 기간 2026-07-11 ~ 07-24 (14일·6세션) · 결과보고 08-11 (시간 진행 순)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2029967"/>
            <a:ext cx="11183112" cy="45720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02920" y="2029967"/>
            <a:ext cx="11171928" cy="45720"/>
          </a:xfrm>
          <a:prstGeom prst="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1800225" y="1938528"/>
            <a:ext cx="201168" cy="201168"/>
          </a:xfrm>
          <a:prstGeom prst="ellipse">
            <a:avLst/>
          </a:prstGeom>
          <a:solidFill>
            <a:srgbClr val="0066B3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94360" y="1572768"/>
            <a:ext cx="261289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66B3"/>
                </a:solidFill>
                <a:latin typeface="맑은 고딕"/>
                <a:ea typeface="맑은 고딕"/>
              </a:rPr>
              <a:t>07-11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30936" y="2286000"/>
            <a:ext cx="2539746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22376" y="2395728"/>
            <a:ext cx="235686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기획·아키텍처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2376" y="2871215"/>
            <a:ext cx="235686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스택 확정, 하네스(전문 에이전트 12팀) 구성, PLANNING·design·백로그</a:t>
            </a:r>
          </a:p>
        </p:txBody>
      </p:sp>
      <p:sp>
        <p:nvSpPr>
          <p:cNvPr id="15" name="Oval 14"/>
          <p:cNvSpPr/>
          <p:nvPr/>
        </p:nvSpPr>
        <p:spPr>
          <a:xfrm>
            <a:off x="4596003" y="1938528"/>
            <a:ext cx="201168" cy="201168"/>
          </a:xfrm>
          <a:prstGeom prst="ellipse">
            <a:avLst/>
          </a:prstGeom>
          <a:solidFill>
            <a:srgbClr val="0066B3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390138" y="1572768"/>
            <a:ext cx="261289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66B3"/>
                </a:solidFill>
                <a:latin typeface="맑은 고딕"/>
                <a:ea typeface="맑은 고딕"/>
              </a:rPr>
              <a:t>07-12~13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426714" y="2286000"/>
            <a:ext cx="2539746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518154" y="2395728"/>
            <a:ext cx="235686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공통·시드·UI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18154" y="2871215"/>
            <a:ext cx="235686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대량 시드, 공개사이트·AI 관람도우미, Nifty 정렬, 신규 도메인</a:t>
            </a:r>
          </a:p>
        </p:txBody>
      </p:sp>
      <p:sp>
        <p:nvSpPr>
          <p:cNvPr id="20" name="Oval 19"/>
          <p:cNvSpPr/>
          <p:nvPr/>
        </p:nvSpPr>
        <p:spPr>
          <a:xfrm>
            <a:off x="7391781" y="1938528"/>
            <a:ext cx="201168" cy="201168"/>
          </a:xfrm>
          <a:prstGeom prst="ellipse">
            <a:avLst/>
          </a:prstGeom>
          <a:solidFill>
            <a:srgbClr val="0066B3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185915" y="1572768"/>
            <a:ext cx="261289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66B3"/>
                </a:solidFill>
                <a:latin typeface="맑은 고딕"/>
                <a:ea typeface="맑은 고딕"/>
              </a:rPr>
              <a:t>07-14~15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222491" y="2286000"/>
            <a:ext cx="2539746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313931" y="2395728"/>
            <a:ext cx="235686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AI·나노바나나 E2E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13931" y="2871215"/>
            <a:ext cx="235686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자연어 배치 해석, ReRoom 스타일, Gemini 유료전환, DWG·트렌치 캘리브</a:t>
            </a:r>
          </a:p>
        </p:txBody>
      </p:sp>
      <p:sp>
        <p:nvSpPr>
          <p:cNvPr id="25" name="Oval 24"/>
          <p:cNvSpPr/>
          <p:nvPr/>
        </p:nvSpPr>
        <p:spPr>
          <a:xfrm>
            <a:off x="10187559" y="1938528"/>
            <a:ext cx="201168" cy="201168"/>
          </a:xfrm>
          <a:prstGeom prst="ellipse">
            <a:avLst/>
          </a:prstGeom>
          <a:solidFill>
            <a:srgbClr val="0066B3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981694" y="1572768"/>
            <a:ext cx="261289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0066B3"/>
                </a:solidFill>
                <a:latin typeface="맑은 고딕"/>
                <a:ea typeface="맑은 고딕"/>
              </a:rPr>
              <a:t>07-23~24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018270" y="2286000"/>
            <a:ext cx="2539746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109710" y="2395728"/>
            <a:ext cx="235686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시연·QA 종결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109710" y="2871215"/>
            <a:ext cx="235686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공개사이트·멀티테넌시, 마이그레이션 반영, QA PASS · 결과보고 08-11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2920" y="3977639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선행 게이트 (착수 전제) · Phase 게이트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02920" y="4315968"/>
            <a:ext cx="2670048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502920" y="4315968"/>
            <a:ext cx="2670048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85800" y="4480560"/>
            <a:ext cx="2331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6D4AFF"/>
                </a:solidFill>
                <a:latin typeface="맑은 고딕"/>
                <a:ea typeface="맑은 고딕"/>
              </a:rPr>
              <a:t>G1  나노바나나 라이브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5800" y="4956048"/>
            <a:ext cx="23317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Gemini 실렌더(API키·LIVE=1)·워터마크·미커밋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319272" y="4315968"/>
            <a:ext cx="2670048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3319272" y="4315968"/>
            <a:ext cx="2670048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3502152" y="4480560"/>
            <a:ext cx="2331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066B3"/>
                </a:solidFill>
                <a:latin typeface="맑은 고딕"/>
                <a:ea typeface="맑은 고딕"/>
              </a:rPr>
              <a:t>G2  개발 배포서버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502152" y="4956048"/>
            <a:ext cx="23317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kintex.zioinfo.co.kr:8021 · PostGIS+Redis+Flyway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135624" y="4315968"/>
            <a:ext cx="2670048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ounded Rectangle 39"/>
          <p:cNvSpPr/>
          <p:nvPr/>
        </p:nvSpPr>
        <p:spPr>
          <a:xfrm>
            <a:off x="6135624" y="4315968"/>
            <a:ext cx="2670048" cy="73152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318504" y="4480560"/>
            <a:ext cx="2331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0E9384"/>
                </a:solidFill>
                <a:latin typeface="맑은 고딕"/>
                <a:ea typeface="맑은 고딕"/>
              </a:rPr>
              <a:t>G3  모바일 EAS 빌드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318504" y="4956048"/>
            <a:ext cx="23317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외부 클라우드 빌드 — 소유자 승인 후 실행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8951976" y="4315968"/>
            <a:ext cx="2670048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8951976" y="4315968"/>
            <a:ext cx="2670048" cy="7315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9134856" y="4480560"/>
            <a:ext cx="2331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Phase 게이트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134856" y="4956048"/>
            <a:ext cx="23317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각 단계 QA PASS 후 다음 단계 진행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일정은 6세션 단위 스프린트. 배포 전 필수: Flyway 라이브 dry-run·시크릿 확인·파일단위 커밋·health 게이트.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4. 추진 일정 및 수행 조직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4-2. 수행 조직 및 R&amp;R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28016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수행 조직 — 거버넌스 · 아키텍트 · 구현 · 품질/배포 (전문 에이전트 12팀 + 범용)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1691640"/>
            <a:ext cx="2286000" cy="475488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691640"/>
            <a:ext cx="21031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거버넌스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926080" y="1691640"/>
            <a:ext cx="4663440" cy="475488"/>
          </a:xfrm>
          <a:prstGeom prst="roundRect">
            <a:avLst/>
          </a:prstGeom>
          <a:solidFill>
            <a:srgbClr val="F2F4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063240" y="1691640"/>
            <a:ext cx="4526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kintex-pm · dev-pm · pmo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26679" y="1691640"/>
            <a:ext cx="3959352" cy="4754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863840" y="1691640"/>
            <a:ext cx="37033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범위·일정·리스크·게이트(G1/G2)·품질 거버넌스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02920" y="2258568"/>
            <a:ext cx="2286000" cy="47548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2258568"/>
            <a:ext cx="21031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아키텍트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926080" y="2258568"/>
            <a:ext cx="4663440" cy="475488"/>
          </a:xfrm>
          <a:prstGeom prst="roundRect">
            <a:avLst/>
          </a:prstGeom>
          <a:solidFill>
            <a:srgbClr val="F2F4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063240" y="2258568"/>
            <a:ext cx="4526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AA · SA · TA · DA · NA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726679" y="2258568"/>
            <a:ext cx="3959352" cy="4754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863840" y="2258568"/>
            <a:ext cx="37033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앱·시스템·기술·데이터·네트워크 아키텍처 표준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2825496"/>
            <a:ext cx="2286000" cy="475488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2825496"/>
            <a:ext cx="21031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공통·코어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926080" y="2825496"/>
            <a:ext cx="4663440" cy="475488"/>
          </a:xfrm>
          <a:prstGeom prst="roundRect">
            <a:avLst/>
          </a:prstGeom>
          <a:solidFill>
            <a:srgbClr val="F2F4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3063240" y="2825496"/>
            <a:ext cx="4526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common-dev · backend · frontend · db-engineer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726679" y="2825496"/>
            <a:ext cx="3959352" cy="4754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863840" y="2825496"/>
            <a:ext cx="37033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WISE 공통레이어 이식 + 부스코어(M2~M5)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02920" y="3392424"/>
            <a:ext cx="2286000" cy="475488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0080" y="3392424"/>
            <a:ext cx="21031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도메인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2926080" y="3392424"/>
            <a:ext cx="4663440" cy="475488"/>
          </a:xfrm>
          <a:prstGeom prst="roundRect">
            <a:avLst/>
          </a:prstGeom>
          <a:solidFill>
            <a:srgbClr val="F2F4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3063240" y="3392424"/>
            <a:ext cx="4526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bidding · visitor · cms · bi · admin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726679" y="3392424"/>
            <a:ext cx="3959352" cy="4754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863840" y="3392424"/>
            <a:ext cx="37033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옥션·관람·CMS·경영분석·관리자 백오피스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02920" y="3959352"/>
            <a:ext cx="2286000" cy="475488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40080" y="3959352"/>
            <a:ext cx="21031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50" b="1">
                <a:solidFill>
                  <a:srgbClr val="FFFFFF"/>
                </a:solidFill>
                <a:latin typeface="맑은 고딕"/>
                <a:ea typeface="맑은 고딕"/>
              </a:rPr>
              <a:t>AI·품질·배포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2926080" y="3959352"/>
            <a:ext cx="4663440" cy="475488"/>
          </a:xfrm>
          <a:prstGeom prst="roundRect">
            <a:avLst/>
          </a:prstGeom>
          <a:solidFill>
            <a:srgbClr val="F2F4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3063240" y="3959352"/>
            <a:ext cx="452628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ai-dev · visualizer · qa · devops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726679" y="3959352"/>
            <a:ext cx="3959352" cy="475488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7863840" y="3959352"/>
            <a:ext cx="3703320" cy="47548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sz="880" b="0">
                <a:solidFill>
                  <a:srgbClr val="667085"/>
                </a:solidFill>
                <a:latin typeface="맑은 고딕"/>
                <a:ea typeface="맑은 고딕"/>
              </a:rPr>
              <a:t>Claude AI·나노바나나·점진 QA·CI/CD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502920" y="4709160"/>
            <a:ext cx="11183112" cy="5029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731520" y="4709160"/>
            <a:ext cx="1081735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실행 모드  —  하이브리드(전문가 풀 + 감독자): 다중 도메인은 팀, 단일·분석·점검은 서브 에이전트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선행 게이트(G1·G2) + Phase 게이트 QA 통과로 진행. 실명 대신 직군·역할로 표기.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4. 추진 일정 및 수행 조직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4-3. 산출물 및 형상관리 계획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28016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PoC 산출물은 문서·코드·데이터·보고로 구분하고, Gitea 저장소에서 형상관리한다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1691640"/>
            <a:ext cx="11183112" cy="45720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691640"/>
            <a:ext cx="12618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구분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65960" y="1691640"/>
            <a:ext cx="59253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주요 산출물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00999" y="1691640"/>
            <a:ext cx="199339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담당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04119" y="1691640"/>
            <a:ext cx="1563624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위치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214884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2148840"/>
            <a:ext cx="12618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기획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65960" y="2148840"/>
            <a:ext cx="59253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PLANNING.md · IMPLEMENTATION_BACKLOG.md · OWNER_FEEDBACK.md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00999" y="2148840"/>
            <a:ext cx="199339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planner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104119" y="2148840"/>
            <a:ext cx="1563624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docs/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2920" y="2606040"/>
            <a:ext cx="11183112" cy="45720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02920" y="260604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94360" y="2606040"/>
            <a:ext cx="12618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설계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65960" y="2606040"/>
            <a:ext cx="59253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design.md(화면 스펙·Stitch 프롬프트) · data.md · 아키텍처 문서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00999" y="2606040"/>
            <a:ext cx="199339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designer·아키텍트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104119" y="2606040"/>
            <a:ext cx="1563624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docs/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306324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94360" y="3063240"/>
            <a:ext cx="12618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소스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965960" y="3063240"/>
            <a:ext cx="59253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src/backend(Spring) · src/frontend(React) · mobile(Expo) · tools/nanobanana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00999" y="3063240"/>
            <a:ext cx="199339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구현팀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104119" y="3063240"/>
            <a:ext cx="1563624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src/·mobile/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02920" y="3520440"/>
            <a:ext cx="11183112" cy="45720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02920" y="352044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94360" y="3520440"/>
            <a:ext cx="12618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데이터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65960" y="3520440"/>
            <a:ext cx="59253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Flyway 마이그레이션(스키마·인덱스·시드) · 크롤 적재 스크립트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000999" y="3520440"/>
            <a:ext cx="199339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db-engineer·crawler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104119" y="3520440"/>
            <a:ext cx="1563624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db/migration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02920" y="397763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94360" y="3977639"/>
            <a:ext cx="12618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품질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965960" y="3977639"/>
            <a:ext cx="59253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QA 리포트 · GAP_AUDIT · 보안 체크리스트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000999" y="3977639"/>
            <a:ext cx="199339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qa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104119" y="3977639"/>
            <a:ext cx="1563624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docs/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02920" y="4434840"/>
            <a:ext cx="11183112" cy="45720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502920" y="443484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594360" y="4434840"/>
            <a:ext cx="126187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101828"/>
                </a:solidFill>
                <a:latin typeface="맑은 고딕"/>
                <a:ea typeface="맑은 고딕"/>
              </a:rPr>
              <a:t>보고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65960" y="4434840"/>
            <a:ext cx="5925312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PoC 추진계획서 · 결과보고서(PPTX) · 완료보고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000999" y="4434840"/>
            <a:ext cx="1993391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pmo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104119" y="4434840"/>
            <a:ext cx="1563624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9" b="0">
                <a:solidFill>
                  <a:srgbClr val="667085"/>
                </a:solidFill>
                <a:latin typeface="맑은 고딕"/>
                <a:ea typeface="맑은 고딕"/>
              </a:rPr>
              <a:t>docs/deliverables/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02920" y="4709160"/>
            <a:ext cx="5532120" cy="10515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ounded Rectangle 46"/>
          <p:cNvSpPr/>
          <p:nvPr/>
        </p:nvSpPr>
        <p:spPr>
          <a:xfrm>
            <a:off x="502920" y="4709160"/>
            <a:ext cx="553212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502920" y="470916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형상관리 원칙</a:t>
            </a:r>
          </a:p>
        </p:txBody>
      </p:sp>
      <p:sp>
        <p:nvSpPr>
          <p:cNvPr id="49" name="Oval 48"/>
          <p:cNvSpPr/>
          <p:nvPr/>
        </p:nvSpPr>
        <p:spPr>
          <a:xfrm>
            <a:off x="704088" y="533095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886968" y="5276088"/>
            <a:ext cx="49834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저장소 </a:t>
            </a: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— Gitea(zio/kintex), origin SSH, webhook 자동배포</a:t>
            </a:r>
          </a:p>
        </p:txBody>
      </p:sp>
      <p:sp>
        <p:nvSpPr>
          <p:cNvPr id="51" name="Oval 50"/>
          <p:cNvSpPr/>
          <p:nvPr/>
        </p:nvSpPr>
        <p:spPr>
          <a:xfrm>
            <a:off x="704088" y="5641848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886968" y="5586984"/>
            <a:ext cx="49834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커밋 </a:t>
            </a: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— 파일단위 커밋으로 공유 트리 교차 방지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153912" y="4709160"/>
            <a:ext cx="5532120" cy="10515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Rounded Rectangle 53"/>
          <p:cNvSpPr/>
          <p:nvPr/>
        </p:nvSpPr>
        <p:spPr>
          <a:xfrm>
            <a:off x="6153912" y="4709160"/>
            <a:ext cx="5532120" cy="42062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TextBox 54"/>
          <p:cNvSpPr txBox="1"/>
          <p:nvPr/>
        </p:nvSpPr>
        <p:spPr>
          <a:xfrm>
            <a:off x="6153912" y="470916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품질 게이트</a:t>
            </a:r>
          </a:p>
        </p:txBody>
      </p:sp>
      <p:sp>
        <p:nvSpPr>
          <p:cNvPr id="56" name="Oval 55"/>
          <p:cNvSpPr/>
          <p:nvPr/>
        </p:nvSpPr>
        <p:spPr>
          <a:xfrm>
            <a:off x="6355080" y="5330952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6537960" y="5276088"/>
            <a:ext cx="49834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배포 전 </a:t>
            </a: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— Flyway dry-run·시크릿 확인·health 200</a:t>
            </a:r>
          </a:p>
        </p:txBody>
      </p:sp>
      <p:sp>
        <p:nvSpPr>
          <p:cNvPr id="58" name="Oval 57"/>
          <p:cNvSpPr/>
          <p:nvPr/>
        </p:nvSpPr>
        <p:spPr>
          <a:xfrm>
            <a:off x="6355080" y="5641848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6537960" y="5586984"/>
            <a:ext cx="4983480" cy="31089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19" b="1">
                <a:solidFill>
                  <a:srgbClr val="101828"/>
                </a:solidFill>
                <a:latin typeface="맑은 고딕"/>
                <a:ea typeface="맑은 고딕"/>
              </a:rPr>
              <a:t>검수 </a:t>
            </a:r>
            <a:r>
              <a:rPr sz="919" b="0">
                <a:solidFill>
                  <a:srgbClr val="101828"/>
                </a:solidFill>
                <a:latin typeface="맑은 고딕"/>
                <a:ea typeface="맑은 고딕"/>
              </a:rPr>
              <a:t>— Phase별 QA PASS + 소유자 피드백 반영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디자인은 항상 Google Stitch 경유(design.md → Stitch → React 이식). 문서는 한국어, 코드/커밋은 영어.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CONTENTS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목차 — PoC 추진계획서 표준 5단계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48640" y="1371600"/>
            <a:ext cx="54406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48640" y="1371600"/>
            <a:ext cx="91440" cy="13716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59" y="1371600"/>
            <a:ext cx="1280160" cy="1371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0066B3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8840" y="1645920"/>
            <a:ext cx="3657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추진 개요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48840" y="2121408"/>
            <a:ext cx="3657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배경·목적 / 검증 대상 솔루션·기술 / 검증 범위·대상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2907791"/>
            <a:ext cx="54406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48640" y="2907791"/>
            <a:ext cx="91440" cy="13716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" y="2907791"/>
            <a:ext cx="1280160" cy="1371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6D4A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48840" y="3182111"/>
            <a:ext cx="3657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검증 목표 및 평가 기준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48840" y="3657599"/>
            <a:ext cx="3657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핵심 검증 항목(KPI) / 성공·실패 기준 / 테스트 환경·아키텍처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4443983"/>
            <a:ext cx="54406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8640" y="4443983"/>
            <a:ext cx="91440" cy="137160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22959" y="4443983"/>
            <a:ext cx="1280160" cy="1371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0E9384"/>
                </a:solidFill>
                <a:latin typeface="맑은 고딕"/>
                <a:ea typeface="맑은 고딕"/>
              </a:rPr>
              <a:t>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48840" y="4718303"/>
            <a:ext cx="3657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PoC 수행 방안 및 방법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48840" y="5193792"/>
            <a:ext cx="3657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기능·성능 시나리오 / 데이터 준비·적용범위 / 시각화 검증 방법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245352" y="1371600"/>
            <a:ext cx="54406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245352" y="1371600"/>
            <a:ext cx="91440" cy="137160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519672" y="1371600"/>
            <a:ext cx="1280160" cy="1371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0066B3"/>
                </a:solidFill>
                <a:latin typeface="맑은 고딕"/>
                <a:ea typeface="맑은 고딕"/>
              </a:rPr>
              <a:t>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45552" y="1645920"/>
            <a:ext cx="3657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추진 일정 및 수행 조직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45552" y="2121408"/>
            <a:ext cx="3657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WBS·마일스톤 / 수행조직·R&amp;R / 산출물·형상관리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245352" y="2907791"/>
            <a:ext cx="54406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6245352" y="2907791"/>
            <a:ext cx="91440" cy="137160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519672" y="2907791"/>
            <a:ext cx="1280160" cy="1371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6D4A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45552" y="3182111"/>
            <a:ext cx="3657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리스크 관리 및 기대효과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845552" y="3657599"/>
            <a:ext cx="3657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리스크·대응 / 보안·품질 관리 / 기대효과·본사업 전환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245352" y="4443983"/>
            <a:ext cx="5440680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6245352" y="4443983"/>
            <a:ext cx="91440" cy="137160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19672" y="4443983"/>
            <a:ext cx="1280160" cy="13716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2B4C7E"/>
                </a:solidFill>
                <a:latin typeface="맑은 고딕"/>
                <a:ea typeface="맑은 고딕"/>
              </a:rPr>
              <a:t>부록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845552" y="4718303"/>
            <a:ext cx="3657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101828"/>
                </a:solidFill>
                <a:latin typeface="맑은 고딕"/>
                <a:ea typeface="맑은 고딕"/>
              </a:rPr>
              <a:t>APPENDIX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45552" y="5193792"/>
            <a:ext cx="3657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기술스택 상세 · 게이트 정의 · 체크리스트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본 계획서는 PoC 표준 목차(추진개요·검증목표·수행방안·일정조직·리스크)에 킨텍스 자동전시시스템 실증 계획을 정렬하여 구성.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137160" y="-137160"/>
            <a:ext cx="12463272" cy="713232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7373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456432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61188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300" b="1">
                <a:solidFill>
                  <a:srgbClr val="FFFFFF"/>
                </a:solidFill>
                <a:latin typeface="맑은 고딕"/>
                <a:ea typeface="맑은 고딕"/>
              </a:rPr>
              <a:t>리스크 관리 및 기대효과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07408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RISK &amp; EXPECTED VALUE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25856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19456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리스크 식별 및 대응 계획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82549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76148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보안 및 품질 관리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392423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328415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기대효과 및 본사업 전환 계획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5. 리스크 관리 및 기대효과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5-1. 리스크 식별 및 대응 계획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11183112" cy="548640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94360" y="1325880"/>
            <a:ext cx="71323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ID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7320" y="1325880"/>
            <a:ext cx="318211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리스크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09160" y="1325880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심각도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97880" y="1325880"/>
            <a:ext cx="4581144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대응 방안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88752" y="1325880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구분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87451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874519"/>
            <a:ext cx="71323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17320" y="1874519"/>
            <a:ext cx="318211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나노바나나 렌더 품질·지연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09160" y="1874519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97880" y="1874519"/>
            <a:ext cx="4581144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프롬프트 보존/교체 튜닝 · 큐 비동기 · 타임아웃·재시도, 목표 ≤60초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88752" y="1874519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D4AFF"/>
                </a:solidFill>
                <a:latin typeface="맑은 고딕"/>
                <a:ea typeface="맑은 고딕"/>
              </a:rPr>
              <a:t>대응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2920" y="2423160"/>
            <a:ext cx="11183112" cy="54864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02920" y="24231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94360" y="2423160"/>
            <a:ext cx="71323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17320" y="2423160"/>
            <a:ext cx="318211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공간데이터 좌표계·정합 오류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09160" y="2423160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中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97880" y="2423160"/>
            <a:ext cx="4581144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SRID 표준화 · ST_* 교차검증 · CAD/트렌치 캘리브레이션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588752" y="2423160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066B3"/>
                </a:solidFill>
                <a:latin typeface="맑은 고딕"/>
                <a:ea typeface="맑은 고딕"/>
              </a:rPr>
              <a:t>대응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2920" y="297180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94360" y="2971800"/>
            <a:ext cx="71323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17320" y="2971800"/>
            <a:ext cx="318211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Stitch 디자인 도구 불안정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09160" y="2971800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中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897880" y="2971800"/>
            <a:ext cx="4581144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design.md 스펙 직접 구현 폴백(문서화) · Nifty 시스템 준수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588752" y="2971800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E08A00"/>
                </a:solidFill>
                <a:latin typeface="맑은 고딕"/>
                <a:ea typeface="맑은 고딕"/>
              </a:rPr>
              <a:t>완화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2920" y="3520439"/>
            <a:ext cx="11183112" cy="54864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502920" y="352043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94360" y="3520439"/>
            <a:ext cx="71323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17320" y="3520439"/>
            <a:ext cx="318211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배포 롤백·캐시·교차커밋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09160" y="3520439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中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897880" y="3520439"/>
            <a:ext cx="4581144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Flyway dry-run · 파일단위 커밋 · health 게이트 · 롤백 절차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588752" y="3520439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29E63"/>
                </a:solidFill>
                <a:latin typeface="맑은 고딕"/>
                <a:ea typeface="맑은 고딕"/>
              </a:rPr>
              <a:t>대응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02920" y="406907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94360" y="4069079"/>
            <a:ext cx="71323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417320" y="4069079"/>
            <a:ext cx="318211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AI 토큰 비용·응답 편차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709160" y="4069079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低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897880" y="4069079"/>
            <a:ext cx="4581144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AiTextRouter 설정형 전환 · 토큰 최소화 기획 · 캐싱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588752" y="4069079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E9384"/>
                </a:solidFill>
                <a:latin typeface="맑은 고딕"/>
                <a:ea typeface="맑은 고딕"/>
              </a:rPr>
              <a:t>완화</a:t>
            </a:r>
          </a:p>
        </p:txBody>
      </p:sp>
      <p:sp>
        <p:nvSpPr>
          <p:cNvPr id="45" name="Rectangle 44"/>
          <p:cNvSpPr/>
          <p:nvPr/>
        </p:nvSpPr>
        <p:spPr>
          <a:xfrm>
            <a:off x="502920" y="4617720"/>
            <a:ext cx="11183112" cy="54864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502920" y="461772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594360" y="4617720"/>
            <a:ext cx="71323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417320" y="4617720"/>
            <a:ext cx="318211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일정 압축(14일)·범위 초과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709160" y="4617720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中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897880" y="4617720"/>
            <a:ext cx="4581144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코어 우선(M2~M5) · Out-of-scope 명확화 · 세션 게이트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0588752" y="4617720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2B4C7E"/>
                </a:solidFill>
                <a:latin typeface="맑은 고딕"/>
                <a:ea typeface="맑은 고딕"/>
              </a:rPr>
              <a:t>대응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02920" y="516635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594360" y="5166359"/>
            <a:ext cx="71323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R7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417320" y="5166359"/>
            <a:ext cx="318211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보안(자격증명·PII 노출)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709160" y="5166359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高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897880" y="5166359"/>
            <a:ext cx="4581144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불변식 강제 · 2FA · 스택트레이스 미노출 · 키 마스킹·미커밋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0588752" y="5166359"/>
            <a:ext cx="107899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D92D20"/>
                </a:solidFill>
                <a:latin typeface="맑은 고딕"/>
                <a:ea typeface="맑은 고딕"/>
              </a:rPr>
              <a:t>대응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리스크는 세션 게이트마다 재점검. 高 리스크(R1·R7)는 선행 게이트·불변식으로 사전 통제.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5. 리스크 관리 및 기대효과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5-2. 보안 및 품질 관리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5532120" cy="29260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325880"/>
            <a:ext cx="5532120" cy="420624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132588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보안 불변식 (통과 조건)</a:t>
            </a:r>
          </a:p>
        </p:txBody>
      </p:sp>
      <p:sp>
        <p:nvSpPr>
          <p:cNvPr id="10" name="Oval 9"/>
          <p:cNvSpPr/>
          <p:nvPr/>
        </p:nvSpPr>
        <p:spPr>
          <a:xfrm>
            <a:off x="713232" y="1965960"/>
            <a:ext cx="91440" cy="91440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32688" y="1901952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인증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JWT + 2FA(TOTP RFC6238), 6역할 RBAC</a:t>
            </a:r>
          </a:p>
        </p:txBody>
      </p:sp>
      <p:sp>
        <p:nvSpPr>
          <p:cNvPr id="12" name="Oval 11"/>
          <p:cNvSpPr/>
          <p:nvPr/>
        </p:nvSpPr>
        <p:spPr>
          <a:xfrm>
            <a:off x="713232" y="2368296"/>
            <a:ext cx="91440" cy="91440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32688" y="2304288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격리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멀티테넌시 테넌트 격리, 권한 우회 차단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2770632"/>
            <a:ext cx="91440" cy="91440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32688" y="2706624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노출 금지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자격증명·PII·스택트레이스 미노출</a:t>
            </a:r>
          </a:p>
        </p:txBody>
      </p:sp>
      <p:sp>
        <p:nvSpPr>
          <p:cNvPr id="16" name="Oval 15"/>
          <p:cNvSpPr/>
          <p:nvPr/>
        </p:nvSpPr>
        <p:spPr>
          <a:xfrm>
            <a:off x="713232" y="3172968"/>
            <a:ext cx="91440" cy="91440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32688" y="3108960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AI 표식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나노바나나 생성 이미지 워터마크 강제</a:t>
            </a:r>
          </a:p>
        </p:txBody>
      </p:sp>
      <p:sp>
        <p:nvSpPr>
          <p:cNvPr id="18" name="Oval 17"/>
          <p:cNvSpPr/>
          <p:nvPr/>
        </p:nvSpPr>
        <p:spPr>
          <a:xfrm>
            <a:off x="713232" y="3575303"/>
            <a:ext cx="91440" cy="91440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32688" y="3511296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키 관리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시크릿 fail-fast·마스킹·미커밋</a:t>
            </a:r>
          </a:p>
        </p:txBody>
      </p:sp>
      <p:sp>
        <p:nvSpPr>
          <p:cNvPr id="20" name="Oval 19"/>
          <p:cNvSpPr/>
          <p:nvPr/>
        </p:nvSpPr>
        <p:spPr>
          <a:xfrm>
            <a:off x="713232" y="3977640"/>
            <a:ext cx="91440" cy="91440"/>
          </a:xfrm>
          <a:prstGeom prst="ellipse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32688" y="3913632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모바일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루트/탈옥 탐지·무결성·화면캡처 방지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53912" y="1325880"/>
            <a:ext cx="5532120" cy="29260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153912" y="1325880"/>
            <a:ext cx="5532120" cy="42062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53912" y="132588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품질 관리 계획</a:t>
            </a:r>
          </a:p>
        </p:txBody>
      </p:sp>
      <p:sp>
        <p:nvSpPr>
          <p:cNvPr id="25" name="Oval 24"/>
          <p:cNvSpPr/>
          <p:nvPr/>
        </p:nvSpPr>
        <p:spPr>
          <a:xfrm>
            <a:off x="6364224" y="1965960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583680" y="1901952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점진 QA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모듈 완성 직후 경계면(shape) 교차검증</a:t>
            </a:r>
          </a:p>
        </p:txBody>
      </p:sp>
      <p:sp>
        <p:nvSpPr>
          <p:cNvPr id="27" name="Oval 26"/>
          <p:cNvSpPr/>
          <p:nvPr/>
        </p:nvSpPr>
        <p:spPr>
          <a:xfrm>
            <a:off x="6364224" y="2368296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83680" y="2304288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공간 정합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배치·배선·규정 검증 로직 정합 확인</a:t>
            </a:r>
          </a:p>
        </p:txBody>
      </p:sp>
      <p:sp>
        <p:nvSpPr>
          <p:cNvPr id="29" name="Oval 28"/>
          <p:cNvSpPr/>
          <p:nvPr/>
        </p:nvSpPr>
        <p:spPr>
          <a:xfrm>
            <a:off x="6364224" y="2770632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83680" y="2706624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미개발 감사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메뉴↔라우트↔API 4자 체인 GAP 감사</a:t>
            </a:r>
          </a:p>
        </p:txBody>
      </p:sp>
      <p:sp>
        <p:nvSpPr>
          <p:cNvPr id="31" name="Oval 30"/>
          <p:cNvSpPr/>
          <p:nvPr/>
        </p:nvSpPr>
        <p:spPr>
          <a:xfrm>
            <a:off x="6364224" y="3172968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83680" y="3108960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빌드 회귀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각 배포 전 빌드·스모크 회귀 점검</a:t>
            </a:r>
          </a:p>
        </p:txBody>
      </p:sp>
      <p:sp>
        <p:nvSpPr>
          <p:cNvPr id="33" name="Oval 32"/>
          <p:cNvSpPr/>
          <p:nvPr/>
        </p:nvSpPr>
        <p:spPr>
          <a:xfrm>
            <a:off x="6364224" y="3575303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83680" y="3511296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게이트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Phase별 QA PASS 후 진행</a:t>
            </a:r>
          </a:p>
        </p:txBody>
      </p:sp>
      <p:sp>
        <p:nvSpPr>
          <p:cNvPr id="35" name="Oval 34"/>
          <p:cNvSpPr/>
          <p:nvPr/>
        </p:nvSpPr>
        <p:spPr>
          <a:xfrm>
            <a:off x="6364224" y="3977640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83680" y="3913632"/>
            <a:ext cx="4901183" cy="402336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101828"/>
                </a:solidFill>
                <a:latin typeface="맑은 고딕"/>
                <a:ea typeface="맑은 고딕"/>
              </a:rPr>
              <a:t>피드백 루프 </a:t>
            </a: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— 소유자 지시 즉시 반영·재검증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02920" y="4480560"/>
            <a:ext cx="11183112" cy="5029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731520" y="4480560"/>
            <a:ext cx="1081735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보안 점검(모의해킹)·부하테스트는 PoC 범위 밖 → 본사업 전환 전 별도 수행(조건부 항목)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보안 체크리스트: docs/security/mobile-security-*.md. QA는 kintex-qa 점진 검증 트랙.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5. 리스크 관리 및 기대효과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5-3. 기대효과 및 본사업 전환 계획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3611880" cy="1325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325880"/>
            <a:ext cx="82296" cy="132588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58952" y="1463040"/>
            <a:ext cx="32461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정성적 가치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8952" y="1874519"/>
            <a:ext cx="324612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도면 없이 사진으로 즉시 의사결정 · 데이터 일관성 · 발주 자동화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70248" y="1325880"/>
            <a:ext cx="3611880" cy="1325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4270248" y="1325880"/>
            <a:ext cx="82296" cy="132588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526280" y="1463040"/>
            <a:ext cx="32461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066B3"/>
                </a:solidFill>
                <a:latin typeface="맑은 고딕"/>
                <a:ea typeface="맑은 고딕"/>
              </a:rPr>
              <a:t>정량적 목표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26280" y="1874519"/>
            <a:ext cx="324612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KPI 8종 달성 · 렌더 ≤60초 · 무중단 배포 · 크롤·시드 폐루프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37576" y="1325880"/>
            <a:ext cx="3611880" cy="13258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8037576" y="1325880"/>
            <a:ext cx="82296" cy="132588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93608" y="1463040"/>
            <a:ext cx="32461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0E9384"/>
                </a:solidFill>
                <a:latin typeface="맑은 고딕"/>
                <a:ea typeface="맑은 고딕"/>
              </a:rPr>
              <a:t>사업적 효과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93608" y="1874519"/>
            <a:ext cx="324612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WISE 재사용으로 착수 공수 절감 · 본사업 전환 타당성 근거 확보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920" y="283464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본사업 전환 로드맵 (PoC 성공 판정 시)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02920" y="3584448"/>
            <a:ext cx="11183112" cy="45720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02920" y="3584448"/>
            <a:ext cx="11171928" cy="45720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800225" y="3493008"/>
            <a:ext cx="201168" cy="201168"/>
          </a:xfrm>
          <a:prstGeom prst="ellipse">
            <a:avLst/>
          </a:prstGeom>
          <a:solidFill>
            <a:srgbClr val="6D4AFF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94360" y="3127248"/>
            <a:ext cx="261289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6D4AFF"/>
                </a:solidFill>
                <a:latin typeface="맑은 고딕"/>
                <a:ea typeface="맑은 고딕"/>
              </a:rPr>
              <a:t>전환 판정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30936" y="3840480"/>
            <a:ext cx="2539746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22376" y="3950208"/>
            <a:ext cx="235686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도입 권고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2376" y="4425696"/>
            <a:ext cx="235686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PoC 결과보고 → 도입 타당성 승인 → 본사업 착수</a:t>
            </a:r>
          </a:p>
        </p:txBody>
      </p:sp>
      <p:sp>
        <p:nvSpPr>
          <p:cNvPr id="27" name="Oval 26"/>
          <p:cNvSpPr/>
          <p:nvPr/>
        </p:nvSpPr>
        <p:spPr>
          <a:xfrm>
            <a:off x="4596003" y="3493008"/>
            <a:ext cx="201168" cy="201168"/>
          </a:xfrm>
          <a:prstGeom prst="ellipse">
            <a:avLst/>
          </a:prstGeom>
          <a:solidFill>
            <a:srgbClr val="6D4AFF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3390138" y="3127248"/>
            <a:ext cx="261289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6D4AFF"/>
                </a:solidFill>
                <a:latin typeface="맑은 고딕"/>
                <a:ea typeface="맑은 고딕"/>
              </a:rPr>
              <a:t>운영 고도화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426714" y="3840480"/>
            <a:ext cx="2539746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3518154" y="3950208"/>
            <a:ext cx="235686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HA·부하·보안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18154" y="4425696"/>
            <a:ext cx="235686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이중화·부하테스트·모의해킹·성능 SLA 튜닝</a:t>
            </a:r>
          </a:p>
        </p:txBody>
      </p:sp>
      <p:sp>
        <p:nvSpPr>
          <p:cNvPr id="32" name="Oval 31"/>
          <p:cNvSpPr/>
          <p:nvPr/>
        </p:nvSpPr>
        <p:spPr>
          <a:xfrm>
            <a:off x="7391781" y="3493008"/>
            <a:ext cx="201168" cy="201168"/>
          </a:xfrm>
          <a:prstGeom prst="ellipse">
            <a:avLst/>
          </a:prstGeom>
          <a:solidFill>
            <a:srgbClr val="6D4AFF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185915" y="3127248"/>
            <a:ext cx="261289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6D4AFF"/>
                </a:solidFill>
                <a:latin typeface="맑은 고딕"/>
                <a:ea typeface="맑은 고딕"/>
              </a:rPr>
              <a:t>연동 정식화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6222491" y="3840480"/>
            <a:ext cx="2539746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313931" y="3950208"/>
            <a:ext cx="235686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외부 실계약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313931" y="4425696"/>
            <a:ext cx="235686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PG 정산·전자계약·SSO/HR 실연동, 데이터 이행</a:t>
            </a:r>
          </a:p>
        </p:txBody>
      </p:sp>
      <p:sp>
        <p:nvSpPr>
          <p:cNvPr id="37" name="Oval 36"/>
          <p:cNvSpPr/>
          <p:nvPr/>
        </p:nvSpPr>
        <p:spPr>
          <a:xfrm>
            <a:off x="10187559" y="3493008"/>
            <a:ext cx="201168" cy="201168"/>
          </a:xfrm>
          <a:prstGeom prst="ellipse">
            <a:avLst/>
          </a:prstGeom>
          <a:solidFill>
            <a:srgbClr val="6D4AFF"/>
          </a:solidFill>
          <a:ln w="254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981694" y="3127248"/>
            <a:ext cx="2612898" cy="292608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6D4AFF"/>
                </a:solidFill>
                <a:latin typeface="맑은 고딕"/>
                <a:ea typeface="맑은 고딕"/>
              </a:rPr>
              <a:t>정식 배포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9018270" y="3840480"/>
            <a:ext cx="2539746" cy="1371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9109710" y="3950208"/>
            <a:ext cx="235686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2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01828"/>
                </a:solidFill>
                <a:latin typeface="맑은 고딕"/>
                <a:ea typeface="맑은 고딕"/>
              </a:rPr>
              <a:t>운영 오픈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109710" y="4425696"/>
            <a:ext cx="2356866" cy="7132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30" b="0">
                <a:solidFill>
                  <a:srgbClr val="667085"/>
                </a:solidFill>
                <a:latin typeface="맑은 고딕"/>
                <a:ea typeface="맑은 고딕"/>
              </a:rPr>
              <a:t>kintex.wise.ai.kr 운영 · 모바일 스토어 배포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PoC는 '전환 타당성 근거'를 만드는 단계 — 조건부 항목(운영·비기능)은 본사업 초기 스프린트에서 해소.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137160" y="-137160"/>
            <a:ext cx="12463272" cy="713232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6858000" y="-1371600"/>
            <a:ext cx="82296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326880" y="-1828800"/>
            <a:ext cx="64008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22960" y="1234440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" b="1">
                <a:solidFill>
                  <a:srgbClr val="9CB4D8"/>
                </a:solidFill>
                <a:latin typeface="맑은 고딕"/>
                <a:ea typeface="맑은 고딕"/>
              </a:rPr>
              <a:t>PoC 추진계획 — 종합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1737360"/>
            <a:ext cx="10515600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3200" b="1">
                <a:solidFill>
                  <a:srgbClr val="FFFFFF"/>
                </a:solidFill>
                <a:latin typeface="맑은 고딕"/>
                <a:ea typeface="맑은 고딕"/>
              </a:rPr>
              <a:t>“말이 아니라, 이미 도는 것으로 증명한다.”</a:t>
            </a:r>
          </a:p>
        </p:txBody>
      </p:sp>
      <p:sp>
        <p:nvSpPr>
          <p:cNvPr id="7" name="Rectangle 6"/>
          <p:cNvSpPr/>
          <p:nvPr/>
        </p:nvSpPr>
        <p:spPr>
          <a:xfrm>
            <a:off x="868680" y="3063240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868680" y="344728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88136" y="3383280"/>
            <a:ext cx="6729983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0">
                <a:solidFill>
                  <a:srgbClr val="FFFFFF"/>
                </a:solidFill>
                <a:latin typeface="맑은 고딕"/>
                <a:ea typeface="맑은 고딕"/>
              </a:rPr>
              <a:t>14일 집중 PoC로 핵심 3결합(나노바나나·PostGIS·옥션 폐루프)을 개발서버에서 라이브 실증</a:t>
            </a:r>
          </a:p>
        </p:txBody>
      </p:sp>
      <p:sp>
        <p:nvSpPr>
          <p:cNvPr id="10" name="Oval 9"/>
          <p:cNvSpPr/>
          <p:nvPr/>
        </p:nvSpPr>
        <p:spPr>
          <a:xfrm>
            <a:off x="868680" y="399592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88136" y="3931920"/>
            <a:ext cx="6729983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0">
                <a:solidFill>
                  <a:srgbClr val="FFFFFF"/>
                </a:solidFill>
                <a:latin typeface="맑은 고딕"/>
                <a:ea typeface="맑은 고딕"/>
              </a:rPr>
              <a:t>KPI 8종 + 게이트 통과를 성공의 정의로 삼아 3등급 판정</a:t>
            </a:r>
          </a:p>
        </p:txBody>
      </p:sp>
      <p:sp>
        <p:nvSpPr>
          <p:cNvPr id="12" name="Oval 11"/>
          <p:cNvSpPr/>
          <p:nvPr/>
        </p:nvSpPr>
        <p:spPr>
          <a:xfrm>
            <a:off x="868680" y="4544568"/>
            <a:ext cx="91440" cy="91440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88136" y="4480560"/>
            <a:ext cx="6729983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0">
                <a:solidFill>
                  <a:srgbClr val="FFFFFF"/>
                </a:solidFill>
                <a:latin typeface="맑은 고딕"/>
                <a:ea typeface="맑은 고딕"/>
              </a:rPr>
              <a:t>WISE 표준 재사용으로 공수 절감, 본사업 전환 타당성 근거 확보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5440680"/>
            <a:ext cx="10515600" cy="18288"/>
          </a:xfrm>
          <a:prstGeom prst="rect">
            <a:avLst/>
          </a:prstGeom>
          <a:solidFill>
            <a:srgbClr val="3A5A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562356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90A6C9"/>
                </a:solidFill>
                <a:latin typeface="맑은 고딕"/>
                <a:ea typeface="맑은 고딕"/>
              </a:rPr>
              <a:t>킨텍스(KINTEX) AI 전시관리 시스템 · PoC 추진계획서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38160" y="5623560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90A6C9"/>
                </a:solidFill>
                <a:latin typeface="맑은 고딕"/>
                <a:ea typeface="맑은 고딕"/>
              </a:rPr>
              <a:t>2026-08-11 · GUARDiA/WISE 팀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부록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APPENDIX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부록 — PoC 통과 체크리스트 및 참조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553212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325880"/>
            <a:ext cx="5532120" cy="420624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132588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PoC 통과 체크리스트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13232" y="1874519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1856231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2415" y="1847088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부스 배치 3안 생성 + 규정 자동 플래깅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3232" y="2258568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3232" y="2240279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2415" y="2231136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나노바나나 라이브 렌더·구조보존·워터마크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13232" y="2642615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13232" y="2624327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42415" y="2615184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PostGIS ST_* 공간연산 정합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13232" y="3026664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13232" y="3008376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42415" y="2999232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옥션 응찰→낙찰→발주 무결 전이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13232" y="3410712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3392424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42415" y="3383280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6역할 RBAC + 2FA 인증 통과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13232" y="3794760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13232" y="3776472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42415" y="3767328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크롤 적재 + 데모 시드 폐루프 구동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13232" y="4178808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4160520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42415" y="4151376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CI/CD 무중단 배포 + health 게이트 200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713232" y="4562856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13232" y="4544568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42415" y="4535424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모바일 EAS APK 내부빌드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13232" y="4946904"/>
            <a:ext cx="219456" cy="219456"/>
          </a:xfrm>
          <a:prstGeom prst="roundRect">
            <a:avLst/>
          </a:prstGeom>
          <a:solidFill>
            <a:srgbClr val="E3F5EC"/>
          </a:solidFill>
          <a:ln w="12700">
            <a:solidFill>
              <a:srgbClr val="129E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13232" y="4928616"/>
            <a:ext cx="219456" cy="21945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000" b="1">
                <a:solidFill>
                  <a:srgbClr val="129E63"/>
                </a:solidFill>
                <a:latin typeface="맑은 고딕"/>
                <a:ea typeface="맑은 고딕"/>
              </a:rPr>
              <a:t>✓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42415" y="4919472"/>
            <a:ext cx="49377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보안 불변식(자격증명·PII·스택트레이스) 준수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153912" y="1325880"/>
            <a:ext cx="5532120" cy="41148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6153912" y="1325880"/>
            <a:ext cx="5532120" cy="420624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153912" y="132588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참조 자산 · 게이트 정의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355080" y="1920239"/>
            <a:ext cx="82296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537960" y="1874519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00447A"/>
                </a:solidFill>
                <a:latin typeface="맑은 고딕"/>
                <a:ea typeface="맑은 고딕"/>
              </a:rPr>
              <a:t>docs/PLANNING.md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537960" y="2130552"/>
            <a:ext cx="5029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시스템 기획서 — 모듈·아키텍처·나노바나나 파이프라인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355080" y="2423159"/>
            <a:ext cx="82296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537960" y="2377439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00447A"/>
                </a:solidFill>
                <a:latin typeface="맑은 고딕"/>
                <a:ea typeface="맑은 고딕"/>
              </a:rPr>
              <a:t>docs/design.md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537960" y="2633472"/>
            <a:ext cx="5029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UI 디자인 스펙 — 화면 Stitch 프롬프트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6355080" y="2926079"/>
            <a:ext cx="82296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537960" y="2880360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00447A"/>
                </a:solidFill>
                <a:latin typeface="맑은 고딕"/>
                <a:ea typeface="맑은 고딕"/>
              </a:rPr>
              <a:t>docs/IMPLEMENTATION_BACKLOG.md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537960" y="3136391"/>
            <a:ext cx="5029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구현 백로그 — Phase·모듈·의존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355080" y="3429000"/>
            <a:ext cx="82296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6537960" y="3383280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00447A"/>
                </a:solidFill>
                <a:latin typeface="맑은 고딕"/>
                <a:ea typeface="맑은 고딕"/>
              </a:rPr>
              <a:t>docs/analysis/reroomai-source.md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537960" y="3639312"/>
            <a:ext cx="5029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ReRoomAI 소스 — image-to-image 차용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6355080" y="3931920"/>
            <a:ext cx="82296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537960" y="3886200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00447A"/>
                </a:solidFill>
                <a:latin typeface="맑은 고딕"/>
                <a:ea typeface="맑은 고딕"/>
              </a:rPr>
              <a:t>G1 나노바나나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537960" y="4142232"/>
            <a:ext cx="5029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GEMINI_API_KEY·NANOBANANA_LIVE=1·워터마크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6355080" y="4434840"/>
            <a:ext cx="82296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6537960" y="4389120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00447A"/>
                </a:solidFill>
                <a:latin typeface="맑은 고딕"/>
                <a:ea typeface="맑은 고딕"/>
              </a:rPr>
              <a:t>G2 개발서버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537960" y="4645152"/>
            <a:ext cx="5029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kintex.zioinfo.co.kr:8021·PostGIS+Redis+Flyway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6355080" y="4937759"/>
            <a:ext cx="82296" cy="27432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TextBox 58"/>
          <p:cNvSpPr txBox="1"/>
          <p:nvPr/>
        </p:nvSpPr>
        <p:spPr>
          <a:xfrm>
            <a:off x="6537960" y="4892040"/>
            <a:ext cx="50292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1">
                <a:solidFill>
                  <a:srgbClr val="00447A"/>
                </a:solidFill>
                <a:latin typeface="맑은 고딕"/>
                <a:ea typeface="맑은 고딕"/>
              </a:rPr>
              <a:t>G3 EAS 빌드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537960" y="5148072"/>
            <a:ext cx="502920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40" b="0">
                <a:solidFill>
                  <a:srgbClr val="667085"/>
                </a:solidFill>
                <a:latin typeface="맑은 고딕"/>
                <a:ea typeface="맑은 고딕"/>
              </a:rPr>
              <a:t>외부 클라우드 빌드 — 소유자 승인 후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02920" y="594360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본 계획서 승인 후 착수 — 선행 게이트(G1·G2) 해소를 전제로 6세션 스프린트 진행.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요약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EXECUTIVE SUMMARY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핵심 요약 — 14일 집중 PoC로 자동전시 파이프라인의 실현 가능성을 실증한다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2697480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325880"/>
            <a:ext cx="2697480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1581912"/>
            <a:ext cx="233172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6D4AFF"/>
                </a:solidFill>
                <a:latin typeface="맑은 고딕"/>
                <a:ea typeface="맑은 고딕"/>
              </a:rPr>
              <a:t>3</a:t>
            </a: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 대 핵심가설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2203704"/>
            <a:ext cx="23317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검증 초점 3결합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2478024"/>
            <a:ext cx="2331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나노바나나 시공예측 · PostGIS 공간데이터 · 공사 옥션 폐루프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19272" y="1325880"/>
            <a:ext cx="2697480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3319272" y="1325880"/>
            <a:ext cx="2697480" cy="7315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02152" y="1581912"/>
            <a:ext cx="233172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0066B3"/>
                </a:solidFill>
                <a:latin typeface="맑은 고딕"/>
                <a:ea typeface="맑은 고딕"/>
              </a:rPr>
              <a:t>14</a:t>
            </a: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 일 집중검증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02152" y="2203704"/>
            <a:ext cx="23317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2026-07-11~07-24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02152" y="2478024"/>
            <a:ext cx="2331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기획·아키텍처 → 코어 → AI/시각화 → 시연·QA, 6세션 구성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135624" y="1325880"/>
            <a:ext cx="2697480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6135624" y="1325880"/>
            <a:ext cx="2697480" cy="73152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318504" y="1581912"/>
            <a:ext cx="2331720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0E9384"/>
                </a:solidFill>
                <a:latin typeface="맑은 고딕"/>
                <a:ea typeface="맑은 고딕"/>
              </a:rPr>
              <a:t>8</a:t>
            </a:r>
            <a:r>
              <a:rPr sz="1200" b="1">
                <a:solidFill>
                  <a:srgbClr val="0E9384"/>
                </a:solidFill>
                <a:latin typeface="맑은 고딕"/>
                <a:ea typeface="맑은 고딕"/>
              </a:rPr>
              <a:t> 개 KPI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18504" y="2203704"/>
            <a:ext cx="233172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정량 성공 지표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18504" y="2478024"/>
            <a:ext cx="2331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모듈·화면·시각화·배치·옥션·데이터·배포·모바일 목표 정의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951976" y="1325880"/>
            <a:ext cx="2734056" cy="16916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8951976" y="1325880"/>
            <a:ext cx="2734056" cy="73152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134855" y="1581912"/>
            <a:ext cx="2368296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129E63"/>
                </a:solidFill>
                <a:latin typeface="맑은 고딕"/>
                <a:ea typeface="맑은 고딕"/>
              </a:rPr>
              <a:t>6</a:t>
            </a:r>
            <a:r>
              <a:rPr sz="1200" b="1">
                <a:solidFill>
                  <a:srgbClr val="129E63"/>
                </a:solidFill>
                <a:latin typeface="맑은 고딕"/>
                <a:ea typeface="맑은 고딕"/>
              </a:rPr>
              <a:t> 역할 포털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34855" y="2203704"/>
            <a:ext cx="2368296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웹·모바일 분리 검증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34855" y="2478024"/>
            <a:ext cx="2368296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주최자·참가사·공사사·관람객·관리자·운영, RBAC(JWT)+2FA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3246120"/>
            <a:ext cx="6903720" cy="2514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502920" y="3246120"/>
            <a:ext cx="6903720" cy="420624"/>
          </a:xfrm>
          <a:prstGeom prst="roundRect">
            <a:avLst/>
          </a:prstGeom>
          <a:solidFill>
            <a:srgbClr val="1018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3246120"/>
            <a:ext cx="69037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1">
                <a:solidFill>
                  <a:srgbClr val="FFFFFF"/>
                </a:solidFill>
                <a:latin typeface="맑은 고딕"/>
                <a:ea typeface="맑은 고딕"/>
              </a:rPr>
              <a:t>PoC 추진 방향</a:t>
            </a:r>
          </a:p>
        </p:txBody>
      </p:sp>
      <p:sp>
        <p:nvSpPr>
          <p:cNvPr id="30" name="Oval 29"/>
          <p:cNvSpPr/>
          <p:nvPr/>
        </p:nvSpPr>
        <p:spPr>
          <a:xfrm>
            <a:off x="713232" y="3886200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32688" y="3822191"/>
            <a:ext cx="6272783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6D4AFF"/>
                </a:solidFill>
                <a:latin typeface="맑은 고딕"/>
                <a:ea typeface="맑은 고딕"/>
              </a:rPr>
              <a:t>검증 가설 — </a:t>
            </a: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“신청하는 순간 시공 후 사진을 먼저 본다” — 설계·시각화·발주·운영·분석을 한 흐름으로 자동화 가능한가.</a:t>
            </a:r>
          </a:p>
        </p:txBody>
      </p:sp>
      <p:sp>
        <p:nvSpPr>
          <p:cNvPr id="32" name="Oval 31"/>
          <p:cNvSpPr/>
          <p:nvPr/>
        </p:nvSpPr>
        <p:spPr>
          <a:xfrm>
            <a:off x="713232" y="4398264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32688" y="4334256"/>
            <a:ext cx="6272783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0066B3"/>
                </a:solidFill>
                <a:latin typeface="맑은 고딕"/>
                <a:ea typeface="맑은 고딕"/>
              </a:rPr>
              <a:t>실증 방식 — </a:t>
            </a: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개발서버(kintex.zioinfo.co.kr:8021)에서 E2E 라이브로 기능·성능·데이터 파이프라인을 실측 검증.</a:t>
            </a:r>
          </a:p>
        </p:txBody>
      </p:sp>
      <p:sp>
        <p:nvSpPr>
          <p:cNvPr id="34" name="Oval 33"/>
          <p:cNvSpPr/>
          <p:nvPr/>
        </p:nvSpPr>
        <p:spPr>
          <a:xfrm>
            <a:off x="713232" y="4910328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32688" y="4846320"/>
            <a:ext cx="6272783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0E9384"/>
                </a:solidFill>
                <a:latin typeface="맑은 고딕"/>
                <a:ea typeface="맑은 고딕"/>
              </a:rPr>
              <a:t>평가 기준 — </a:t>
            </a: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KPI 8종을 3등급(성공/조건부/실패)으로 판정, health 게이트·보안 불변을 통과 조건화.</a:t>
            </a:r>
          </a:p>
        </p:txBody>
      </p:sp>
      <p:sp>
        <p:nvSpPr>
          <p:cNvPr id="36" name="Oval 35"/>
          <p:cNvSpPr/>
          <p:nvPr/>
        </p:nvSpPr>
        <p:spPr>
          <a:xfrm>
            <a:off x="713232" y="5422392"/>
            <a:ext cx="91440" cy="91440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32688" y="5358383"/>
            <a:ext cx="6272783" cy="512064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8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29E63"/>
                </a:solidFill>
                <a:latin typeface="맑은 고딕"/>
                <a:ea typeface="맑은 고딕"/>
              </a:rPr>
              <a:t>기반 재사용 — </a:t>
            </a: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WISE 표준 프레임워크를 재사용하여 착수 공수를 절감하고 본사업 전환 타당성을 확인.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7571231" y="3246120"/>
            <a:ext cx="4114800" cy="25146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7571231" y="3246120"/>
            <a:ext cx="4114800" cy="42062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7571231" y="3246120"/>
            <a:ext cx="41148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성공의 정의</a:t>
            </a:r>
          </a:p>
        </p:txBody>
      </p:sp>
      <p:sp>
        <p:nvSpPr>
          <p:cNvPr id="41" name="Oval 40"/>
          <p:cNvSpPr/>
          <p:nvPr/>
        </p:nvSpPr>
        <p:spPr>
          <a:xfrm>
            <a:off x="7772400" y="3867911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7955279" y="3813048"/>
            <a:ext cx="3566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기능 검증 </a:t>
            </a:r>
            <a:r>
              <a:rPr sz="930" b="1">
                <a:solidFill>
                  <a:srgbClr val="129E63"/>
                </a:solidFill>
                <a:latin typeface="맑은 고딕"/>
                <a:ea typeface="맑은 고딕"/>
              </a:rPr>
              <a:t>— 핵심 3결합 E2E 성립</a:t>
            </a:r>
          </a:p>
        </p:txBody>
      </p:sp>
      <p:sp>
        <p:nvSpPr>
          <p:cNvPr id="43" name="Oval 42"/>
          <p:cNvSpPr/>
          <p:nvPr/>
        </p:nvSpPr>
        <p:spPr>
          <a:xfrm>
            <a:off x="7772400" y="4325112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7955279" y="4270248"/>
            <a:ext cx="3566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성능/안정성 </a:t>
            </a:r>
            <a:r>
              <a:rPr sz="930" b="1">
                <a:solidFill>
                  <a:srgbClr val="129E63"/>
                </a:solidFill>
                <a:latin typeface="맑은 고딕"/>
                <a:ea typeface="맑은 고딕"/>
              </a:rPr>
              <a:t>— 개발서버 기준 충족</a:t>
            </a:r>
          </a:p>
        </p:txBody>
      </p:sp>
      <p:sp>
        <p:nvSpPr>
          <p:cNvPr id="45" name="Oval 44"/>
          <p:cNvSpPr/>
          <p:nvPr/>
        </p:nvSpPr>
        <p:spPr>
          <a:xfrm>
            <a:off x="7772400" y="4782312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7955279" y="4727448"/>
            <a:ext cx="3566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데이터 파이프라인 </a:t>
            </a:r>
            <a:r>
              <a:rPr sz="930" b="1">
                <a:solidFill>
                  <a:srgbClr val="129E63"/>
                </a:solidFill>
                <a:latin typeface="맑은 고딕"/>
                <a:ea typeface="맑은 고딕"/>
              </a:rPr>
              <a:t>— 크롤·시드 폐루프 구동</a:t>
            </a:r>
          </a:p>
        </p:txBody>
      </p:sp>
      <p:sp>
        <p:nvSpPr>
          <p:cNvPr id="47" name="Oval 46"/>
          <p:cNvSpPr/>
          <p:nvPr/>
        </p:nvSpPr>
        <p:spPr>
          <a:xfrm>
            <a:off x="7772400" y="5239512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7955279" y="5184648"/>
            <a:ext cx="3566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1">
                <a:solidFill>
                  <a:srgbClr val="101828"/>
                </a:solidFill>
                <a:latin typeface="맑은 고딕"/>
                <a:ea typeface="맑은 고딕"/>
              </a:rPr>
              <a:t>운영 성숙도 </a:t>
            </a:r>
            <a:r>
              <a:rPr sz="930" b="1">
                <a:solidFill>
                  <a:srgbClr val="E08A00"/>
                </a:solidFill>
                <a:latin typeface="맑은 고딕"/>
                <a:ea typeface="맑은 고딕"/>
              </a:rPr>
              <a:t>— 본사업 전환 시 보완</a:t>
            </a:r>
          </a:p>
        </p:txBody>
      </p:sp>
      <p:sp>
        <p:nvSpPr>
          <p:cNvPr id="49" name="Oval 48"/>
          <p:cNvSpPr/>
          <p:nvPr/>
        </p:nvSpPr>
        <p:spPr>
          <a:xfrm>
            <a:off x="7772400" y="5696712"/>
            <a:ext cx="82296" cy="82296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7955279" y="5641848"/>
            <a:ext cx="3566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101828"/>
                </a:solidFill>
                <a:latin typeface="맑은 고딕"/>
                <a:ea typeface="맑은 고딕"/>
              </a:rPr>
              <a:t>→ KPI 8종 달성 + 게이트 통과 시 '본사업 전환 권고'로 결론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상세 목표는 §2 검증 목표·평가 기준, 실행 방법은 §3 수행 방안, 일정은 §4 추진 일정을 참조.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137160" y="-137160"/>
            <a:ext cx="12463272" cy="713232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7373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456432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61188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300" b="1">
                <a:solidFill>
                  <a:srgbClr val="FFFFFF"/>
                </a:solidFill>
                <a:latin typeface="맑은 고딕"/>
                <a:ea typeface="맑은 고딕"/>
              </a:rPr>
              <a:t>추진 개요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07408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PROJECT OVERVIEW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25856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19456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PoC 추진 배경 및 목적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82549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76148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검증 대상 솔루션·기술 개요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392423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328415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검증 범위 및 대상(Scope)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1. 추진 개요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1-1. PoC 추진 배경 및 목적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3611880" cy="15544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325880"/>
            <a:ext cx="3611880" cy="73152"/>
          </a:xfrm>
          <a:prstGeom prst="roundRect">
            <a:avLst/>
          </a:prstGeom>
          <a:solidFill>
            <a:srgbClr val="D92D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22376" y="1517904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D92D20"/>
                </a:solidFill>
                <a:latin typeface="맑은 고딕"/>
                <a:ea typeface="맑은 고딕"/>
              </a:rPr>
              <a:t>문제 ①  설계-발주 단절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2376" y="1938528"/>
            <a:ext cx="32004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주최·참가사가 도면을 읽기 어려워 시공 결과를 사전에 확신하지 못함 — 재작업·분쟁 발생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70248" y="1325880"/>
            <a:ext cx="3611880" cy="15544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4270248" y="1325880"/>
            <a:ext cx="3611880" cy="73152"/>
          </a:xfrm>
          <a:prstGeom prst="roundRect">
            <a:avLst/>
          </a:prstGeom>
          <a:solidFill>
            <a:srgbClr val="E08A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89704" y="1517904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E08A00"/>
                </a:solidFill>
                <a:latin typeface="맑은 고딕"/>
                <a:ea typeface="맑은 고딕"/>
              </a:rPr>
              <a:t>문제 ②  공간데이터 분산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9704" y="1938528"/>
            <a:ext cx="32004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부스 배치·트렌치·배선 정보가 도구별로 흩어져 검증·정산·분석이 수작업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37576" y="1325880"/>
            <a:ext cx="3611880" cy="15544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8037576" y="1325880"/>
            <a:ext cx="3611880" cy="73152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57032" y="1517904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50" b="1">
                <a:solidFill>
                  <a:srgbClr val="6D4AFF"/>
                </a:solidFill>
                <a:latin typeface="맑은 고딕"/>
                <a:ea typeface="맑은 고딕"/>
              </a:rPr>
              <a:t>문제 ③  공사 발주 비효율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57032" y="1938528"/>
            <a:ext cx="32004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AI 설계자료와 응찰·낙찰·발주가 단절 — 견적 비교·계약 전환에 시간 소요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3108960"/>
            <a:ext cx="11183112" cy="5486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108960"/>
            <a:ext cx="10817352" cy="5486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FFFFFF"/>
                </a:solidFill>
                <a:latin typeface="맑은 고딕"/>
                <a:ea typeface="맑은 고딕"/>
              </a:rPr>
              <a:t>PoC 목적  —  “신청서를 내는 순간, 시공 후 사진을 먼저 본다”: 설계·시각화·발주·운영·분석을 한 흐름으로 자동화할 수 있음을 실증한다.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2920" y="3840480"/>
            <a:ext cx="5486400" cy="1920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02920" y="3840480"/>
            <a:ext cx="5486400" cy="420624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3840480"/>
            <a:ext cx="548640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추진 목적(검증 가설)</a:t>
            </a:r>
          </a:p>
        </p:txBody>
      </p:sp>
      <p:sp>
        <p:nvSpPr>
          <p:cNvPr id="24" name="Oval 23"/>
          <p:cNvSpPr/>
          <p:nvPr/>
        </p:nvSpPr>
        <p:spPr>
          <a:xfrm>
            <a:off x="704088" y="446227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86968" y="4407408"/>
            <a:ext cx="493776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AI가 부스 배치·설계·배선을 자동 생성하고, 나노바나나가 시공 후 사진을 예측할 수 있는가</a:t>
            </a:r>
          </a:p>
        </p:txBody>
      </p:sp>
      <p:sp>
        <p:nvSpPr>
          <p:cNvPr id="26" name="Oval 25"/>
          <p:cNvSpPr/>
          <p:nvPr/>
        </p:nvSpPr>
        <p:spPr>
          <a:xfrm>
            <a:off x="704088" y="496519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86968" y="4910328"/>
            <a:ext cx="493776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PostGIS 단일 공간원천으로 검증·정산·BI가 일관되게 도는가</a:t>
            </a:r>
          </a:p>
        </p:txBody>
      </p:sp>
      <p:sp>
        <p:nvSpPr>
          <p:cNvPr id="28" name="Oval 27"/>
          <p:cNvSpPr/>
          <p:nvPr/>
        </p:nvSpPr>
        <p:spPr>
          <a:xfrm>
            <a:off x="704088" y="5468112"/>
            <a:ext cx="82296" cy="82296"/>
          </a:xfrm>
          <a:prstGeom prst="ellipse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6968" y="5413248"/>
            <a:ext cx="493776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AI 설계자료→응찰→낙찰→발주 폐루프가 성립하는가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153912" y="3840480"/>
            <a:ext cx="5532120" cy="19202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6153912" y="3840480"/>
            <a:ext cx="5532120" cy="420624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153912" y="384048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기대 효과(가설이 참이면)</a:t>
            </a:r>
          </a:p>
        </p:txBody>
      </p:sp>
      <p:sp>
        <p:nvSpPr>
          <p:cNvPr id="33" name="Oval 32"/>
          <p:cNvSpPr/>
          <p:nvPr/>
        </p:nvSpPr>
        <p:spPr>
          <a:xfrm>
            <a:off x="6355080" y="446227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37960" y="4407408"/>
            <a:ext cx="498348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의사결정 가속 </a:t>
            </a: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— 도면 없이 사진으로 즉시 컨펌</a:t>
            </a:r>
          </a:p>
        </p:txBody>
      </p:sp>
      <p:sp>
        <p:nvSpPr>
          <p:cNvPr id="35" name="Oval 34"/>
          <p:cNvSpPr/>
          <p:nvPr/>
        </p:nvSpPr>
        <p:spPr>
          <a:xfrm>
            <a:off x="6355080" y="496519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37960" y="4910328"/>
            <a:ext cx="498348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데이터 일관성 </a:t>
            </a: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— 공간 단일원천으로 재작업·오류 감소</a:t>
            </a:r>
          </a:p>
        </p:txBody>
      </p:sp>
      <p:sp>
        <p:nvSpPr>
          <p:cNvPr id="37" name="Oval 36"/>
          <p:cNvSpPr/>
          <p:nvPr/>
        </p:nvSpPr>
        <p:spPr>
          <a:xfrm>
            <a:off x="6355080" y="5468112"/>
            <a:ext cx="82296" cy="82296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537960" y="5413248"/>
            <a:ext cx="4983480" cy="5029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4000"/>
              </a:lnSpc>
              <a:spcBef>
                <a:spcPts val="0"/>
              </a:spcBef>
              <a:spcAft>
                <a:spcPts val="200"/>
              </a:spcAft>
            </a:pPr>
            <a:r>
              <a:rPr sz="960" b="1">
                <a:solidFill>
                  <a:srgbClr val="101828"/>
                </a:solidFill>
                <a:latin typeface="맑은 고딕"/>
                <a:ea typeface="맑은 고딕"/>
              </a:rPr>
              <a:t>발주 자동화 </a:t>
            </a:r>
            <a:r>
              <a:rPr sz="960" b="0">
                <a:solidFill>
                  <a:srgbClr val="101828"/>
                </a:solidFill>
                <a:latin typeface="맑은 고딕"/>
                <a:ea typeface="맑은 고딕"/>
              </a:rPr>
              <a:t>— 옥션 폐루프로 계약 리드타임 단축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2920" y="605332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배경·목적은 docs/PLANNING.md 및 OWNER_FEEDBACK.md(소유자 지시 로그)를 근거로 정리.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1. 추진 개요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1-2. 검증 대상 솔루션 및 기술 개요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1280160"/>
            <a:ext cx="111556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101828"/>
                </a:solidFill>
                <a:latin typeface="맑은 고딕"/>
                <a:ea typeface="맑은 고딕"/>
              </a:rPr>
              <a:t>검증 대상 = 킨텍스 자동전시시스템의 핵심 3결합(해자) + 이를 떠받치는 확정 기술스택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1627632"/>
            <a:ext cx="361188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02920" y="1627632"/>
            <a:ext cx="82296" cy="1463040"/>
          </a:xfrm>
          <a:prstGeom prst="round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58952" y="1773936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6D4AFF"/>
                </a:solidFill>
                <a:latin typeface="맑은 고딕"/>
                <a:ea typeface="맑은 고딕"/>
              </a:rPr>
              <a:t>나노바나나 시공 예측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952" y="2212848"/>
            <a:ext cx="324612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도면을 못 읽어도 신청 시점에 '시공 후 사진'으로 의사결정 (image-to-image·구조보존)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70248" y="1627632"/>
            <a:ext cx="361188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4270248" y="1627632"/>
            <a:ext cx="82296" cy="146304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526280" y="1773936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066B3"/>
                </a:solidFill>
                <a:latin typeface="맑은 고딕"/>
                <a:ea typeface="맑은 고딕"/>
              </a:rPr>
              <a:t>PostGIS 실측 공간데이터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6280" y="2212848"/>
            <a:ext cx="324612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부스 폴리곤·트렌치 포인트·배선 LineString을 단일 원천에서 검증·정산·BI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037576" y="1627632"/>
            <a:ext cx="3611880" cy="14630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8037576" y="1627632"/>
            <a:ext cx="82296" cy="1463040"/>
          </a:xfrm>
          <a:prstGeom prst="roundRect">
            <a:avLst/>
          </a:prstGeom>
          <a:solidFill>
            <a:srgbClr val="0E93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293608" y="1773936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0E9384"/>
                </a:solidFill>
                <a:latin typeface="맑은 고딕"/>
                <a:ea typeface="맑은 고딕"/>
              </a:rPr>
              <a:t>공사 옥션 폐루프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93608" y="2212848"/>
            <a:ext cx="324612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940" b="0">
                <a:solidFill>
                  <a:srgbClr val="101828"/>
                </a:solidFill>
                <a:latin typeface="맑은 고딕"/>
                <a:ea typeface="맑은 고딕"/>
              </a:rPr>
              <a:t>AI 설계자료 → 응찰 → 낙찰 → 발주 자동전환, 한 흐름에서 종결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3291840"/>
            <a:ext cx="11183112" cy="365760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94360" y="3291840"/>
            <a:ext cx="1901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레이어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06040" y="3291840"/>
            <a:ext cx="4187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기술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03720" y="3291840"/>
            <a:ext cx="4764024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검증 관점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" y="365760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94360" y="3657600"/>
            <a:ext cx="1901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101828"/>
                </a:solidFill>
                <a:latin typeface="맑은 고딕"/>
                <a:ea typeface="맑은 고딕"/>
              </a:rPr>
              <a:t>프론트엔드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06040" y="3657600"/>
            <a:ext cx="4187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React 18/19 + Vite + TypeScript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03720" y="3657600"/>
            <a:ext cx="4764024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반응형 — 데스크톱=설계/에디터, 모바일=조회·승인·현장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02920" y="4023360"/>
            <a:ext cx="11183112" cy="36576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502920" y="40233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94360" y="4023360"/>
            <a:ext cx="1901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101828"/>
                </a:solidFill>
                <a:latin typeface="맑은 고딕"/>
                <a:ea typeface="맑은 고딕"/>
              </a:rPr>
              <a:t>백엔드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606040" y="4023360"/>
            <a:ext cx="4187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Spring Boot 3.x (Java 17) + MyBatis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03720" y="4023360"/>
            <a:ext cx="4764024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REST + WebSocket(STOMP), 룰 엔진·배치/배선 엔진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02920" y="438912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94360" y="4389120"/>
            <a:ext cx="1901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101828"/>
                </a:solidFill>
                <a:latin typeface="맑은 고딕"/>
                <a:ea typeface="맑은 고딕"/>
              </a:rPr>
              <a:t>데이터베이스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606040" y="4389120"/>
            <a:ext cx="4187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PostgreSQL + PostGIS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03720" y="4389120"/>
            <a:ext cx="4764024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부스 폴리곤·트렌치 포인트·배선 LineString 공간 데이터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02920" y="4754880"/>
            <a:ext cx="11183112" cy="36576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502920" y="475488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94360" y="4754880"/>
            <a:ext cx="1901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101828"/>
                </a:solidFill>
                <a:latin typeface="맑은 고딕"/>
                <a:ea typeface="맑은 고딕"/>
              </a:rPr>
              <a:t>비동기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06040" y="4754880"/>
            <a:ext cx="4187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Redis 작업 큐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903720" y="4754880"/>
            <a:ext cx="4764024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RenderJob·서류·알림 비동기 처리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02920" y="512064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94360" y="5120640"/>
            <a:ext cx="1901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101828"/>
                </a:solidFill>
                <a:latin typeface="맑은 고딕"/>
                <a:ea typeface="맑은 고딕"/>
              </a:rPr>
              <a:t>이미지 생성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606040" y="5120640"/>
            <a:ext cx="4187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나노바나나 Python 워커(google-genai)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903720" y="5120640"/>
            <a:ext cx="4764024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gemini-3.1-flash-image-preview, 오브젝트 스토리지+WS 완료 푸시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02920" y="5486400"/>
            <a:ext cx="11183112" cy="365760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502920" y="548640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594360" y="5486400"/>
            <a:ext cx="1901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101828"/>
                </a:solidFill>
                <a:latin typeface="맑은 고딕"/>
                <a:ea typeface="맑은 고딕"/>
              </a:rPr>
              <a:t>AI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06040" y="5486400"/>
            <a:ext cx="4187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Claude API 기본 + 설정형 전환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903720" y="5486400"/>
            <a:ext cx="4764024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AiTextRouter/AiConfig — 조건해석·검수·추천·조회·번역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02920" y="5852160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594360" y="5852160"/>
            <a:ext cx="1901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101828"/>
                </a:solidFill>
                <a:latin typeface="맑은 고딕"/>
                <a:ea typeface="맑은 고딕"/>
              </a:rPr>
              <a:t>인증·보안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606040" y="5852160"/>
            <a:ext cx="4187952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JWT + 2FA(TOTP RFC6238) · SSO(Keycloak OIDC)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903720" y="5852160"/>
            <a:ext cx="4764024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50" b="0">
                <a:solidFill>
                  <a:srgbClr val="667085"/>
                </a:solidFill>
                <a:latin typeface="맑은 고딕"/>
                <a:ea typeface="맑은 고딕"/>
              </a:rPr>
              <a:t>6역할 RBAC·테넌트 격리, PostGIS 공간검증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02920" y="6108192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확정 스택(2026-07-11, 소유자 지정) — GUARDiA 표준 프레임워크(Spring Boot 3.5 + React 19 + MyBatis + PostgreSQL)와 정렬.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1. 추진 개요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1-3. 검증 범위 및 대상 (Scope)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5532120" cy="3246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325880"/>
            <a:ext cx="5532120" cy="420624"/>
          </a:xfrm>
          <a:prstGeom prst="roundRect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132588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검증 범위 (In-Scope)</a:t>
            </a:r>
          </a:p>
        </p:txBody>
      </p:sp>
      <p:sp>
        <p:nvSpPr>
          <p:cNvPr id="10" name="Oval 9"/>
          <p:cNvSpPr/>
          <p:nvPr/>
        </p:nvSpPr>
        <p:spPr>
          <a:xfrm>
            <a:off x="713232" y="1965960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32688" y="1901952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부스 코어(M2~M5)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배치·설계·배선·시각화 자동화</a:t>
            </a:r>
          </a:p>
        </p:txBody>
      </p:sp>
      <p:sp>
        <p:nvSpPr>
          <p:cNvPr id="12" name="Oval 11"/>
          <p:cNvSpPr/>
          <p:nvPr/>
        </p:nvSpPr>
        <p:spPr>
          <a:xfrm>
            <a:off x="713232" y="2404872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32688" y="2340864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공사 옥션 폐루프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응찰→낙찰→발주 전환</a:t>
            </a:r>
          </a:p>
        </p:txBody>
      </p:sp>
      <p:sp>
        <p:nvSpPr>
          <p:cNvPr id="14" name="Oval 13"/>
          <p:cNvSpPr/>
          <p:nvPr/>
        </p:nvSpPr>
        <p:spPr>
          <a:xfrm>
            <a:off x="713232" y="2843784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32688" y="2779776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6역할 포털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주최자·참가사·공사사·관람객·관리자·운영</a:t>
            </a:r>
          </a:p>
        </p:txBody>
      </p:sp>
      <p:sp>
        <p:nvSpPr>
          <p:cNvPr id="16" name="Oval 15"/>
          <p:cNvSpPr/>
          <p:nvPr/>
        </p:nvSpPr>
        <p:spPr>
          <a:xfrm>
            <a:off x="713232" y="3282696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32688" y="3218688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공통·시스템관리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WISE 이식(인증 2FA·코드·메뉴·감사)</a:t>
            </a:r>
          </a:p>
        </p:txBody>
      </p:sp>
      <p:sp>
        <p:nvSpPr>
          <p:cNvPr id="18" name="Oval 17"/>
          <p:cNvSpPr/>
          <p:nvPr/>
        </p:nvSpPr>
        <p:spPr>
          <a:xfrm>
            <a:off x="713232" y="3721608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32688" y="3657600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데이터 파이프라인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크롤 적재 + 데모 시드 폐루프</a:t>
            </a:r>
          </a:p>
        </p:txBody>
      </p:sp>
      <p:sp>
        <p:nvSpPr>
          <p:cNvPr id="20" name="Oval 19"/>
          <p:cNvSpPr/>
          <p:nvPr/>
        </p:nvSpPr>
        <p:spPr>
          <a:xfrm>
            <a:off x="713232" y="4160520"/>
            <a:ext cx="91440" cy="91440"/>
          </a:xfrm>
          <a:prstGeom prst="ellipse">
            <a:avLst/>
          </a:prstGeom>
          <a:solidFill>
            <a:srgbClr val="129E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32688" y="4096512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배포 자동화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CI/CD + health 게이트 실증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53912" y="1325880"/>
            <a:ext cx="5532120" cy="32461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E4E7EC"/>
            </a:solidFill>
          </a:ln>
          <a:effectLst>
            <a:outerShdw blurRad="90000" dist="38100" dir="5400000" rotWithShape="0">
              <a:srgbClr val="101828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153912" y="1325880"/>
            <a:ext cx="5532120" cy="420624"/>
          </a:xfrm>
          <a:prstGeom prst="roundRect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153912" y="1325880"/>
            <a:ext cx="5532120" cy="420624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검증 제외 (Out-of-Scope · 본사업 이관)</a:t>
            </a:r>
          </a:p>
        </p:txBody>
      </p:sp>
      <p:sp>
        <p:nvSpPr>
          <p:cNvPr id="25" name="Oval 24"/>
          <p:cNvSpPr/>
          <p:nvPr/>
        </p:nvSpPr>
        <p:spPr>
          <a:xfrm>
            <a:off x="6364224" y="1965960"/>
            <a:ext cx="91440" cy="91440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583680" y="1901952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운영 HA/이중화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개발서버 단일 노드 범위</a:t>
            </a:r>
          </a:p>
        </p:txBody>
      </p:sp>
      <p:sp>
        <p:nvSpPr>
          <p:cNvPr id="27" name="Oval 26"/>
          <p:cNvSpPr/>
          <p:nvPr/>
        </p:nvSpPr>
        <p:spPr>
          <a:xfrm>
            <a:off x="6364224" y="2404872"/>
            <a:ext cx="91440" cy="91440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83680" y="2340864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대규모 부하테스트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성능 SLA 튜닝은 본사업</a:t>
            </a:r>
          </a:p>
        </p:txBody>
      </p:sp>
      <p:sp>
        <p:nvSpPr>
          <p:cNvPr id="29" name="Oval 28"/>
          <p:cNvSpPr/>
          <p:nvPr/>
        </p:nvSpPr>
        <p:spPr>
          <a:xfrm>
            <a:off x="6364224" y="2843784"/>
            <a:ext cx="91440" cy="91440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583680" y="2779776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외부 연동 실계약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PG 정산·전자계약 실서비스</a:t>
            </a:r>
          </a:p>
        </p:txBody>
      </p:sp>
      <p:sp>
        <p:nvSpPr>
          <p:cNvPr id="31" name="Oval 30"/>
          <p:cNvSpPr/>
          <p:nvPr/>
        </p:nvSpPr>
        <p:spPr>
          <a:xfrm>
            <a:off x="6364224" y="3282696"/>
            <a:ext cx="91440" cy="91440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583680" y="3218688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보안 인증·취약점 진단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정식 모의해킹 별도</a:t>
            </a:r>
          </a:p>
        </p:txBody>
      </p:sp>
      <p:sp>
        <p:nvSpPr>
          <p:cNvPr id="33" name="Oval 32"/>
          <p:cNvSpPr/>
          <p:nvPr/>
        </p:nvSpPr>
        <p:spPr>
          <a:xfrm>
            <a:off x="6364224" y="3721608"/>
            <a:ext cx="91440" cy="91440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83680" y="3657600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스토어 정식 배포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모바일은 EAS 내부빌드까지</a:t>
            </a:r>
          </a:p>
        </p:txBody>
      </p:sp>
      <p:sp>
        <p:nvSpPr>
          <p:cNvPr id="35" name="Oval 34"/>
          <p:cNvSpPr/>
          <p:nvPr/>
        </p:nvSpPr>
        <p:spPr>
          <a:xfrm>
            <a:off x="6364224" y="4160520"/>
            <a:ext cx="91440" cy="91440"/>
          </a:xfrm>
          <a:prstGeom prst="ellipse">
            <a:avLst/>
          </a:prstGeom>
          <a:solidFill>
            <a:srgbClr val="98A2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583680" y="4096512"/>
            <a:ext cx="4901183" cy="43891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101828"/>
                </a:solidFill>
                <a:latin typeface="맑은 고딕"/>
                <a:ea typeface="맑은 고딕"/>
              </a:rPr>
              <a:t>실 운영 데이터 이행 </a:t>
            </a:r>
            <a:r>
              <a:rPr sz="950" b="0">
                <a:solidFill>
                  <a:srgbClr val="101828"/>
                </a:solidFill>
                <a:latin typeface="맑은 고딕"/>
                <a:ea typeface="맑은 고딕"/>
              </a:rPr>
              <a:t>— 마이그레이션은 본사업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502920" y="4800600"/>
            <a:ext cx="11183112" cy="502920"/>
          </a:xfrm>
          <a:prstGeom prst="roundRect">
            <a:avLst/>
          </a:prstGeom>
          <a:solidFill>
            <a:srgbClr val="2B4C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731520" y="4800600"/>
            <a:ext cx="10817352" cy="5029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1">
                <a:solidFill>
                  <a:srgbClr val="FFFFFF"/>
                </a:solidFill>
                <a:latin typeface="맑은 고딕"/>
                <a:ea typeface="맑은 고딕"/>
              </a:rPr>
              <a:t>대상 환경  —  개발서버 kintex.zioinfo.co.kr:8021 (PostGIS+Redis+Flyway) · 운영 kintex.wise.ai.kr 은 본사업 전환 후 구성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2920" y="6126480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PoC는 '실현 가능성 실증'에 집중 — 비기능(HA·부하·보안점검)은 조건부 항목으로 본사업 전환 전제.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137160" y="-137160"/>
            <a:ext cx="12463272" cy="7132320"/>
          </a:xfrm>
          <a:prstGeom prst="rect">
            <a:avLst/>
          </a:prstGeom>
          <a:solidFill>
            <a:srgbClr val="0044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7863840" y="-1371600"/>
            <a:ext cx="7315200" cy="10058400"/>
          </a:xfrm>
          <a:prstGeom prst="parallelogram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9966960" y="-1828800"/>
            <a:ext cx="5486400" cy="10972800"/>
          </a:xfrm>
          <a:prstGeom prst="parallelogram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737360"/>
            <a:ext cx="45720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5000" b="1">
                <a:solidFill>
                  <a:srgbClr val="2C4E82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1560" y="3456432"/>
            <a:ext cx="822960" cy="82296"/>
          </a:xfrm>
          <a:prstGeom prst="rect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51560" y="3611880"/>
            <a:ext cx="640080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3300" b="1">
                <a:solidFill>
                  <a:srgbClr val="FFFFFF"/>
                </a:solidFill>
                <a:latin typeface="맑은 고딕"/>
                <a:ea typeface="맑은 고딕"/>
              </a:rPr>
              <a:t>검증 목표 및 평가 기준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8992" y="4407408"/>
            <a:ext cx="6400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1">
                <a:solidFill>
                  <a:srgbClr val="9CB4D8"/>
                </a:solidFill>
                <a:latin typeface="맑은 고딕"/>
                <a:ea typeface="맑은 고딕"/>
              </a:rPr>
              <a:t>GOALS &amp; CRITERIA</a:t>
            </a:r>
          </a:p>
        </p:txBody>
      </p:sp>
      <p:sp>
        <p:nvSpPr>
          <p:cNvPr id="9" name="Oval 8"/>
          <p:cNvSpPr/>
          <p:nvPr/>
        </p:nvSpPr>
        <p:spPr>
          <a:xfrm>
            <a:off x="6903720" y="2258568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78040" y="2194560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핵심 검증 항목(KPI·요구사항)</a:t>
            </a:r>
          </a:p>
        </p:txBody>
      </p:sp>
      <p:sp>
        <p:nvSpPr>
          <p:cNvPr id="11" name="Oval 10"/>
          <p:cNvSpPr/>
          <p:nvPr/>
        </p:nvSpPr>
        <p:spPr>
          <a:xfrm>
            <a:off x="6903720" y="2825496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78040" y="2761488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성공/실패 판단 기준</a:t>
            </a:r>
          </a:p>
        </p:txBody>
      </p:sp>
      <p:sp>
        <p:nvSpPr>
          <p:cNvPr id="13" name="Oval 12"/>
          <p:cNvSpPr/>
          <p:nvPr/>
        </p:nvSpPr>
        <p:spPr>
          <a:xfrm>
            <a:off x="6903720" y="3392423"/>
            <a:ext cx="146304" cy="146304"/>
          </a:xfrm>
          <a:prstGeom prst="ellipse">
            <a:avLst/>
          </a:prstGeom>
          <a:solidFill>
            <a:srgbClr val="6D4A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78040" y="3328415"/>
            <a:ext cx="42976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50" b="0">
                <a:solidFill>
                  <a:srgbClr val="FFFFFF"/>
                </a:solidFill>
                <a:latin typeface="맑은 고딕"/>
                <a:ea typeface="맑은 고딕"/>
              </a:rPr>
              <a:t>테스트 환경 및 구성(Architecture)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02920" y="384048"/>
            <a:ext cx="566928" cy="566928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566928" cy="566928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2000" b="1">
                <a:solidFill>
                  <a:srgbClr val="FFFFFF"/>
                </a:solidFill>
                <a:latin typeface="맑은 고딕"/>
                <a:ea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7008" y="384048"/>
            <a:ext cx="10332720" cy="256032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100" b="1">
                <a:solidFill>
                  <a:srgbClr val="6D4AFF"/>
                </a:solidFill>
                <a:latin typeface="맑은 고딕"/>
                <a:ea typeface="맑은 고딕"/>
              </a:rPr>
              <a:t>2. 검증 목표 및 평가 기준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08" y="603504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96000"/>
              </a:lnSpc>
              <a:spcBef>
                <a:spcPts val="0"/>
              </a:spcBef>
              <a:spcAft>
                <a:spcPts val="200"/>
              </a:spcAft>
            </a:pPr>
            <a:r>
              <a:rPr sz="1850" b="1">
                <a:solidFill>
                  <a:srgbClr val="101828"/>
                </a:solidFill>
                <a:latin typeface="맑은 고딕"/>
                <a:ea typeface="맑은 고딕"/>
              </a:rPr>
              <a:t>2-1. 핵심 검증 항목 (KPI 및 목표치)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152144"/>
            <a:ext cx="11183112" cy="18288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02920" y="1325880"/>
            <a:ext cx="11183112" cy="484632"/>
          </a:xfrm>
          <a:prstGeom prst="roundRect">
            <a:avLst/>
          </a:prstGeom>
          <a:solidFill>
            <a:srgbClr val="0066B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94360" y="1325880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ID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00200" y="1325880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검증 항목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86200" y="1325880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검증 목표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1325880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성공 판정 기준(목표치)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88752" y="1325880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50" b="1">
                <a:solidFill>
                  <a:srgbClr val="FFFFFF"/>
                </a:solidFill>
                <a:latin typeface="맑은 고딕"/>
                <a:ea typeface="맑은 고딕"/>
              </a:rPr>
              <a:t>구분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81051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1810512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KPI-01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00200" y="1810512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모듈 구현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86200" y="1810512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부스 코어 M2~M5 100% + 도메인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63640" y="1810512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코어 완결 · 도메인 모듈 실동작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88752" y="1810512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066B3"/>
                </a:solidFill>
                <a:latin typeface="맑은 고딕"/>
                <a:ea typeface="맑은 고딕"/>
              </a:rPr>
              <a:t>정량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2920" y="2295144"/>
            <a:ext cx="11183112" cy="484632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02920" y="229514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94360" y="2295144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KPI-02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00200" y="2295144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화면 구현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86200" y="2295144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설계 89화면 + 트랙 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63640" y="2295144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전 화면 라우팅·데이터 배선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588752" y="2295144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066B3"/>
                </a:solidFill>
                <a:latin typeface="맑은 고딕"/>
                <a:ea typeface="맑은 고딕"/>
              </a:rPr>
              <a:t>정량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2920" y="277977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94360" y="2779776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KPI-03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00200" y="2779776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나노바나나 시각화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886200" y="2779776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시공 예측 E2E 라이브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63640" y="2779776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렌더 완료·구조보존·워터마크(목표 ≤60초)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588752" y="2779776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D4AFF"/>
                </a:solidFill>
                <a:latin typeface="맑은 고딕"/>
                <a:ea typeface="맑은 고딕"/>
              </a:rPr>
              <a:t>정량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02920" y="3264408"/>
            <a:ext cx="11183112" cy="484632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502920" y="3264408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94360" y="3264408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KPI-04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600200" y="3264408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AI 자동배치·규정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86200" y="3264408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자연어 해석·규정 플래깅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263640" y="3264408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3안 생성 + 규정(5m·방염·리깅) 자동 검출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588752" y="3264408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D4AFF"/>
                </a:solidFill>
                <a:latin typeface="맑은 고딕"/>
                <a:ea typeface="맑은 고딕"/>
              </a:rPr>
              <a:t>정량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02920" y="3749039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94360" y="3749039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KPI-05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600200" y="3749039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공사 옥션 폐루프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86200" y="3749039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응찰→낙찰→발주 전이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63640" y="3749039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역경매 스코어링·상태 무결 전이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588752" y="3749039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E9384"/>
                </a:solidFill>
                <a:latin typeface="맑은 고딕"/>
                <a:ea typeface="맑은 고딕"/>
              </a:rPr>
              <a:t>정량</a:t>
            </a:r>
          </a:p>
        </p:txBody>
      </p:sp>
      <p:sp>
        <p:nvSpPr>
          <p:cNvPr id="45" name="Rectangle 44"/>
          <p:cNvSpPr/>
          <p:nvPr/>
        </p:nvSpPr>
        <p:spPr>
          <a:xfrm>
            <a:off x="502920" y="4233672"/>
            <a:ext cx="11183112" cy="484632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502920" y="4233672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594360" y="4233672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KPI-06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00200" y="4233672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데이터 시드·크롤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86200" y="4233672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실측 데이터 반영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263640" y="4233672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다수 테이블 시드 + 포스터·행사 크롤 적재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0588752" y="4233672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0E9384"/>
                </a:solidFill>
                <a:latin typeface="맑은 고딕"/>
                <a:ea typeface="맑은 고딕"/>
              </a:rPr>
              <a:t>정량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02920" y="4718304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594360" y="4718304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KPI-07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00200" y="4718304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배포 자동화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886200" y="4718304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CI/CD health 게이트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263640" y="4718304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무중단 배포 + 공개 API 스모크 통과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0588752" y="4718304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29E63"/>
                </a:solidFill>
                <a:latin typeface="맑은 고딕"/>
                <a:ea typeface="맑은 고딕"/>
              </a:rPr>
              <a:t>정량</a:t>
            </a:r>
          </a:p>
        </p:txBody>
      </p:sp>
      <p:sp>
        <p:nvSpPr>
          <p:cNvPr id="58" name="Rectangle 57"/>
          <p:cNvSpPr/>
          <p:nvPr/>
        </p:nvSpPr>
        <p:spPr>
          <a:xfrm>
            <a:off x="502920" y="5202936"/>
            <a:ext cx="11183112" cy="484632"/>
          </a:xfrm>
          <a:prstGeom prst="rect">
            <a:avLst/>
          </a:prstGeom>
          <a:solidFill>
            <a:srgbClr val="FCFC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ectangle 58"/>
          <p:cNvSpPr/>
          <p:nvPr/>
        </p:nvSpPr>
        <p:spPr>
          <a:xfrm>
            <a:off x="502920" y="5202936"/>
            <a:ext cx="11183112" cy="7315"/>
          </a:xfrm>
          <a:prstGeom prst="rect">
            <a:avLst/>
          </a:prstGeom>
          <a:solidFill>
            <a:srgbClr val="E4E7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594360" y="5202936"/>
            <a:ext cx="8961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01828"/>
                </a:solidFill>
                <a:latin typeface="맑은 고딕"/>
                <a:ea typeface="맑은 고딕"/>
              </a:rPr>
              <a:t>KPI-08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600200" y="5202936"/>
            <a:ext cx="217627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모바일 앱 빌드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886200" y="5202936"/>
            <a:ext cx="226771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EAS APK 산출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263640" y="5202936"/>
            <a:ext cx="4215384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667085"/>
                </a:solidFill>
                <a:latin typeface="맑은 고딕"/>
                <a:ea typeface="맑은 고딕"/>
              </a:rPr>
              <a:t>현장·관람 앱 내부빌드 QR 배포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588752" y="5202936"/>
            <a:ext cx="1078992" cy="4846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860" b="0">
                <a:solidFill>
                  <a:srgbClr val="129E63"/>
                </a:solidFill>
                <a:latin typeface="맑은 고딕"/>
                <a:ea typeface="맑은 고딕"/>
              </a:rPr>
              <a:t>정량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2920" y="6144768"/>
            <a:ext cx="11183112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930" b="0">
                <a:solidFill>
                  <a:srgbClr val="667085"/>
                </a:solidFill>
                <a:latin typeface="맑은 고딕"/>
                <a:ea typeface="맑은 고딕"/>
              </a:rPr>
              <a:t>핵심 검증 항목은 PLANNING §8 아키텍처·design.md·백로그에서 도출. 목표치는 개발서버(kintex.zioinfo.co.kr:8021) 기준.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