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4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480560"/>
            <a:ext cx="12191695" cy="54864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1033272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KINTEX AI 전시·행사시스템</a:t>
            </a:r>
          </a:p>
          <a:p>
            <a:r>
              <a:rPr sz="26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AI 기능 고객 시연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663440"/>
            <a:ext cx="1033272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5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AI 관람 도우미 · 자연어 자동배치 · 부스 사진 시안 · 자연어 조회/규정 챗</a:t>
            </a:r>
          </a:p>
          <a:p>
            <a:r>
              <a:rPr sz="13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"신청서를 내는 시간, 시공 후 사진을 먼저 본다"  ·  2026. 7.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457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97280" y="1463040"/>
            <a:ext cx="10058400" cy="3291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DEMO 4  ·  경영분석 대시보드 · AI 콘솔  ·  8분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자연어 데이터 조회 + 규정 챗</a:t>
            </a:r>
          </a:p>
          <a:p>
            <a:r>
              <a:rPr sz="17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데이터와 규정에 말로 묻는다 — 조회는 DB 실집계, 규정은 룰셋 근거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4206240"/>
            <a:ext cx="9966960" cy="173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"이번 행사 부스 판매율은?" — 자연어 질문을 DB 실조회로 답변</a:t>
            </a:r>
          </a:p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"천장 높이 제한은?" — 등록된 규정 룰셋 버전을 근거 조항과 함께 답변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10/12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DEMO 4 · 시나리오</a:t>
            </a:r>
          </a:p>
          <a:p>
            <a:r>
              <a:rPr sz="25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자연어 데이터 조회 + 규정 챗 — 진행 흐름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783080"/>
          <a:ext cx="11064240" cy="34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657600"/>
                <a:gridCol w="3566160"/>
                <a:gridCol w="3200400"/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단계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진행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입력(자연어) 예시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보실 결과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좌측 메뉴 → 경영분석 → 대시보드 하단 AI 콘솔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NL Query / 규정 챗 탭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2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자연어 조회 ①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"이번 행사 부스 판매율 알려줘"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DB 실조회 수치·표 응답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3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자연어 조회 ②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"홀별 배정 현황 요약해줘"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홀 H1~H5 배정 집계 응답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4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규정 챗 ①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"부스 천장 높이 제한이 몇 미터야?"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룰셋(규정 버전) 근거 답변 + 근거 조항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규정 챗 ②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"전기 증설 신청은 언제까지 해야 해?"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규정·마일스톤 근거 답변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577840"/>
            <a:ext cx="11064240" cy="548640"/>
          </a:xfrm>
          <a:prstGeom prst="rect">
            <a:avLst/>
          </a:prstGeom>
          <a:solidFill>
            <a:srgbClr val="EFF6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632703"/>
            <a:ext cx="10789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핵심 포인트 — 답변 근거인 규정 룰셋 버전을 관리 화면에서 함께 확인할 수 있어, AI 답변의 출처가 투명합니다.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11/12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4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737360"/>
            <a:ext cx="12191695" cy="457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97280" y="9144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시연을 마치며 — 3가지 핵심 메시지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2286000"/>
            <a:ext cx="9966960" cy="960120"/>
          </a:xfrm>
          <a:prstGeom prst="rect">
            <a:avLst/>
          </a:prstGeom>
          <a:solidFill>
            <a:srgbClr val="0A3A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371600" y="2395728"/>
            <a:ext cx="95097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① 말로 시키면 배치가 나온다</a:t>
            </a:r>
          </a:p>
          <a:p>
            <a:r>
              <a:rPr sz="125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자연어 → 제약 엔진 → 배치안 3안 + 실계산 지표 근거 AI 평가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3429000"/>
            <a:ext cx="9966960" cy="960120"/>
          </a:xfrm>
          <a:prstGeom prst="rect">
            <a:avLst/>
          </a:prstGeom>
          <a:solidFill>
            <a:srgbClr val="0A3A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371600" y="3538728"/>
            <a:ext cx="95097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② 사진 한 장이 시공 시안이 된다</a:t>
            </a:r>
          </a:p>
          <a:p>
            <a:r>
              <a:rPr sz="125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구조 보존 image-to-image — 발주 전 결과 확인, 견적(옥션) 근거자료로 연결</a:t>
            </a:r>
          </a:p>
        </p:txBody>
      </p:sp>
      <p:sp>
        <p:nvSpPr>
          <p:cNvPr id="9" name="Rectangle 8"/>
          <p:cNvSpPr/>
          <p:nvPr/>
        </p:nvSpPr>
        <p:spPr>
          <a:xfrm>
            <a:off x="1097280" y="4572000"/>
            <a:ext cx="9966960" cy="960120"/>
          </a:xfrm>
          <a:prstGeom prst="rect">
            <a:avLst/>
          </a:prstGeom>
          <a:solidFill>
            <a:srgbClr val="0A3A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371600" y="4681728"/>
            <a:ext cx="95097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③ 모든 답변은 근거 기반</a:t>
            </a:r>
          </a:p>
          <a:p>
            <a:r>
              <a:rPr sz="125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행사 DB·규정 룰셋만 근거로 답변 — 근거가 없으면 모른다고 답한다(환각 차단)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806440"/>
            <a:ext cx="99669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AI가 실패해도 화면은 멈추지 않습니다 — 모든 AI 기능은 수동 폴백을 갖춘 안전 설계  ·  AI 생성물 라벨·워터마크 표기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OVERVIEW</a:t>
            </a:r>
          </a:p>
          <a:p>
            <a:r>
              <a:rPr sz="25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오늘 시연에서 보실 것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828800"/>
          <a:ext cx="1106424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675120"/>
                <a:gridCol w="3017520"/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구분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무엇을 보여드리나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핵심 가치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1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AI 관람 도우미 — 자연어 질문 → 행사·교통 안내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근거 기반 답변 · 환각 차단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2 ★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자연어 자동배치 — 한 문장 → 배치안 3안 + AI 평가 + 조감 렌더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수일의 CAD 작업 → 수분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3 ★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부스 사진 시안 — 사진 한 장 → 시공 후 결과 사진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발주 전 결과 확인 · 견적 근거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4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AI 콘솔 — 자연어 데이터 조회 + 규정 챗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데이터·규정에 말로 질문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120640"/>
            <a:ext cx="11064240" cy="502920"/>
          </a:xfrm>
          <a:prstGeom prst="rect">
            <a:avLst/>
          </a:prstGeom>
          <a:solidFill>
            <a:srgbClr val="EFF6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175503"/>
            <a:ext cx="107899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3가지 핵심 메시지 — ① 말로 시키면 배치가 나온다  ② 사진 한 장이 시공 시안이 된다  ③ 모든 답변은 근거 기반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806440"/>
            <a:ext cx="110642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시연 환경: 라이브 시스템(실서버·실데이터) — 화면 캡처가 아닌 실제 동작을 시연합니다.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2/12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AGENDA</a:t>
            </a:r>
          </a:p>
          <a:p>
            <a:r>
              <a:rPr sz="25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시연 순서 (약 40분)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828800"/>
          <a:ext cx="11064240" cy="3291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675120"/>
                <a:gridCol w="1097280"/>
                <a:gridCol w="1920240"/>
              </a:tblGrid>
              <a:tr h="548639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순서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내용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시간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위치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</a:tr>
              <a:tr h="548639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1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AI 관람 도우미 — 근거 기반 자연어 응답 (로그인 불필요)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5분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공개 홈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48639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2 ★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자연어 AI 자동배치 → 3안 생성 → AI 평가 → 조감 렌더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12분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플로어플랜 스튜디오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48639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3 ★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부스 사진 시안 — 사진 업로드 → 시공 후 사진 + Before/After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10분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부스설계 스튜디오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48639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데모 4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자연어 데이터 조회(NL Query) + 규정 챗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8분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경영분석 대시보드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48644">
                <a:tc>
                  <a:txBody>
                    <a:bodyPr/>
                    <a:lstStyle/>
                    <a:p>
                      <a:r>
                        <a:rPr sz="105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마무리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질의응답 · 안전 설계(폴백) 소개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5분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257800"/>
            <a:ext cx="11064240" cy="502920"/>
          </a:xfrm>
          <a:prstGeom prst="rect">
            <a:avLst/>
          </a:prstGeom>
          <a:solidFill>
            <a:srgbClr val="EFF6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312664"/>
            <a:ext cx="107899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각 데모는 실제 화면에서 라이브로 진행하며, 본 자료는 데모 사이 브리지(안내) 용도입니다.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3/12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457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97280" y="1463040"/>
            <a:ext cx="10058400" cy="3291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DEMO 1  ·  공개 홈 · 로그인 불필요  ·  5분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AI 관람 도우미</a:t>
            </a:r>
          </a:p>
          <a:p>
            <a:r>
              <a:rPr sz="17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자연어로 묻고, 실제 행사 데이터만 근거로 답한다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4206240"/>
            <a:ext cx="9966960" cy="173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관람객이 홈페이지에서 말하듯 질문 — 행사·일정·교통을 즉시 안내</a:t>
            </a:r>
          </a:p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답변 근거는 실제 적재된 행사 DB — 근거가 없으면 "모른다"고 답변(환각 차단)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4/12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DEMO 1 · 시나리오</a:t>
            </a:r>
          </a:p>
          <a:p>
            <a:r>
              <a:rPr sz="25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AI 관람 도우미 — 진행 흐름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783080"/>
          <a:ext cx="11064240" cy="34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657600"/>
                <a:gridCol w="3566160"/>
                <a:gridCol w="3200400"/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단계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진행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입력(자연어) 예시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보실 결과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공개 홈 접속 → 관람객 트랙 진입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관람객 서브홈 · AI 도우미 노출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2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AI 도우미에 질문 ①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"이번 달 킨텍스에서 볼만한 전시 알려줘"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행사명·기간·홀을 DB 근거로 요약 답변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3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질문 ② — 구체 카테고리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"유아용품 관련 박람회 언제 해?"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해당 카테고리 행사 목록 + 근거 표기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4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질문 ③ — 교통·편의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"대중교통으로 가는 방법 알려줘"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교통 가이드 데이터 기반 안내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환각 차단 확인 — 근거 없는 질문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"킨텍스에서 BTS 콘서트 언제 해?"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근거 없음 → 모른다고 답변 (추측 없음)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577840"/>
            <a:ext cx="11064240" cy="548640"/>
          </a:xfrm>
          <a:prstGeom prst="rect">
            <a:avLst/>
          </a:prstGeom>
          <a:solidFill>
            <a:srgbClr val="EFF6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632703"/>
            <a:ext cx="10789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핵심 포인트 — 모든 답변은 실제 행사 데이터 근거. 근거가 없으면 지어내지 않습니다.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5/12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457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97280" y="1463040"/>
            <a:ext cx="10058400" cy="3291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DEMO 2  ·  플로어플랜 스튜디오 · ★핵심  ·  12분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자연어 AI 자동배치</a:t>
            </a:r>
          </a:p>
          <a:p>
            <a:r>
              <a:rPr sz="17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말로 시키면 배치가 나온다 — 자연어 → 3안 생성 → AI 평가 → 조감 렌더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4206240"/>
            <a:ext cx="9966960" cy="173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"부스 120개, 프리미엄 3할…" 한 문장 → AI가 조건 해석 → 배치안 3안 자동 생성</a:t>
            </a:r>
          </a:p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배치안마다 활용률·통로폭 실계산 지표 근거의 AI 평가 요약</a:t>
            </a:r>
          </a:p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선택한 배치안은 AI가 홀 전경(조감) 이미지로 렌더링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6/12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DEMO 2 · 시나리오</a:t>
            </a:r>
          </a:p>
          <a:p>
            <a:r>
              <a:rPr sz="25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자연어 AI 자동배치 — 진행 흐름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783080"/>
          <a:ext cx="11064240" cy="34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657600"/>
                <a:gridCol w="3566160"/>
                <a:gridCol w="3200400"/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단계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진행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입력(자연어) 예시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보실 결과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시연 행사 → 부스 배치(플로어플랜 스튜디오) 진입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홀 평면 캔버스 표시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2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[AI 자동배치] → 자연어로 조건 입력 → [AI 해석]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"부스 120개, 프리미엄 3할, 무대 1개,</a:t>
                      </a:r>
                    </a:p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입구 2개로 3안 뽑아줘"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AI가 조건 해석 → 폼 자동 채움 + 해석 근거 표시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3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해석된 값 확인(수정 가능) → [생성]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목표 부스 수만 150으로 수정해 보기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배치안 A/B/C 3안 생성 (제약 엔진)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4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배치안별 AI 평가 요약 확인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활용률·통로폭 등 실계산 지표 근거 장단점 요약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홀 전경(조감) 렌더 → 마음에 드는 안 [적용]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(재시도) "소형 부스 위주 200개, 라운지 2개"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AI 조감 이미지 생성 · 선택안 캔버스 반영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577840"/>
            <a:ext cx="11064240" cy="548640"/>
          </a:xfrm>
          <a:prstGeom prst="rect">
            <a:avLst/>
          </a:prstGeom>
          <a:solidFill>
            <a:srgbClr val="EFF6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632703"/>
            <a:ext cx="10789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핵심 포인트 — 수일 걸리던 CAD 배치 작업이 자연어 한 문장으로. AI 해석 결과는 폼에서 수정 가능해 사람이 최종 결정합니다.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7/12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457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97280" y="1463040"/>
            <a:ext cx="10058400" cy="3291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DEMO 3  ·  부스설계 스튜디오 · ★핵심  ·  10분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부스 사진 시안 (AI)</a:t>
            </a:r>
          </a:p>
          <a:p>
            <a:r>
              <a:rPr sz="17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사진 한 장이 시공 시안이 된다 — 업로드 → 스타일 선택 → 시공 후 사진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4206240"/>
            <a:ext cx="9966960" cy="173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부스·공간 사진 한 장 업로드 → 스타일 선택 → AI가 '시공 후 결과 사진' 생성</a:t>
            </a:r>
          </a:p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구조 보존 — 벽·바닥·기둥·구도는 그대로, 인테리어·조명·사이니지만 교체</a:t>
            </a:r>
          </a:p>
          <a:p>
            <a:pPr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▎ Before/After 슬라이더로 비교 — 장치공사 발주(견적) 자료로 바로 연결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8/12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DEMO 3 · 시나리오</a:t>
            </a:r>
          </a:p>
          <a:p>
            <a:r>
              <a:rPr sz="25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부스 사진 시안 (AI) — 진행 흐름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783080"/>
          <a:ext cx="11064240" cy="34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657600"/>
                <a:gridCol w="3566160"/>
                <a:gridCol w="3200400"/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단계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진행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입력(자연어) 예시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보실 결과</a:t>
                      </a:r>
                    </a:p>
                  </a:txBody>
                  <a:tcPr anchor="ctr">
                    <a:solidFill>
                      <a:srgbClr val="004C86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부스설계 스튜디오 → [사진 시안 (AI)] 섹션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01 업로드 → 02 스타일 → 03 지시 3단 UI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2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01 부스/공간 사진 업로드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샘플 부스 사진 (드래그앤드롭)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미리보기 표시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3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02 스타일 선택 + 03 자연어 지시(선택)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스타일: "테크"</a:t>
                      </a:r>
                    </a:p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지시: "로고 월과 LED 사이니지, 우드 톤 바닥"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[사진 시안 생성] 활성화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4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[사진 시안 생성] 클릭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-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생성 진행 표시 (약 30~60초)</a:t>
                      </a:r>
                    </a:p>
                  </a:txBody>
                  <a:tcPr anchor="ctr" marT="38100" marB="381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/>
                    <a:lstStyle/>
                    <a:p>
                      <a:r>
                        <a:rPr sz="1000" b="1">
                          <a:solidFill>
                            <a:srgbClr val="004C8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Before/After 슬라이더로 비교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(재생성) 스타일 "럭셔리"로 비교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101828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구조·구도 보존, 인테리어만 교체된 시안 + AI 워터마크</a:t>
                      </a:r>
                    </a:p>
                  </a:txBody>
                  <a:tcPr anchor="ctr" marT="38100" marB="38100">
                    <a:solidFill>
                      <a:srgbClr val="EFF6FC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577840"/>
            <a:ext cx="11064240" cy="548640"/>
          </a:xfrm>
          <a:prstGeom prst="rect">
            <a:avLst/>
          </a:prstGeom>
          <a:solidFill>
            <a:srgbClr val="EFF6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632703"/>
            <a:ext cx="10789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핵심 포인트 — 참가업체가 현장 사진만 보내면 공사 발주 전에 시공 결과를 미리 봅니다. 이 시안이 그대로 견적(옥션) 근거자료가 됩니다.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KINTEX AI 전시·행사시스템 · AI 기능 고객 시연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9/12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