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1" d="100"/>
          <a:sy n="81" d="100"/>
        </p:scale>
        <p:origin x="725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7/14/2026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7/14/2026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7/14/2026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A1F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2743200"/>
            <a:ext cx="12191695" cy="54864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822960" y="1828800"/>
            <a:ext cx="10515600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1">
                <a:solidFill>
                  <a:srgbClr val="11C3FF"/>
                </a:solidFill>
                <a:latin typeface="맑은 고딕"/>
              </a:rPr>
              <a:t>KINTEX AI 전시·행사시스템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971800"/>
            <a:ext cx="10515600" cy="11887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4400" b="1">
                <a:solidFill>
                  <a:srgbClr val="FFFFFF"/>
                </a:solidFill>
                <a:latin typeface="맑은 고딕"/>
              </a:rPr>
              <a:t>AI 기능 시연 절차서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4206240"/>
            <a:ext cx="10515600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FFFFFF"/>
                </a:solidFill>
                <a:latin typeface="맑은 고딕"/>
              </a:rPr>
              <a:t>자연어 자동배치 · ReRoomAI 사진 시안 · AI 관람 도우미 · 자연어 조회 · 규정 챗</a:t>
            </a:r>
          </a:p>
          <a:p>
            <a:pPr algn="l">
              <a:lnSpc>
                <a:spcPct val="115000"/>
              </a:lnSpc>
            </a:pPr>
            <a:r>
              <a:rPr sz="1300" b="0">
                <a:solidFill>
                  <a:srgbClr val="9AA6BC"/>
                </a:solidFill>
                <a:latin typeface="맑은 고딕"/>
              </a:rPr>
              <a:t>2026-07-14  ·  시연 환경: https://kintex.zioinfo.co.kr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A1F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3108960"/>
            <a:ext cx="12191695" cy="54864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822960" y="2103120"/>
            <a:ext cx="10515600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1">
                <a:solidFill>
                  <a:srgbClr val="11C3FF"/>
                </a:solidFill>
                <a:latin typeface="맑은 고딕"/>
              </a:rPr>
              <a:t>시연 핵심 메시지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3291840"/>
            <a:ext cx="10515600" cy="155933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800" b="1" dirty="0">
                <a:solidFill>
                  <a:srgbClr val="FFFFFF"/>
                </a:solidFill>
                <a:latin typeface="맑은 고딕"/>
              </a:rPr>
              <a:t>① </a:t>
            </a:r>
            <a:r>
              <a:rPr sz="1800" b="1" dirty="0" err="1">
                <a:solidFill>
                  <a:srgbClr val="FFFFFF"/>
                </a:solidFill>
                <a:latin typeface="맑은 고딕"/>
              </a:rPr>
              <a:t>말로</a:t>
            </a:r>
            <a:r>
              <a:rPr sz="1800" b="1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800" b="1" dirty="0" err="1">
                <a:solidFill>
                  <a:srgbClr val="FFFFFF"/>
                </a:solidFill>
                <a:latin typeface="맑은 고딕"/>
              </a:rPr>
              <a:t>시키면</a:t>
            </a:r>
            <a:r>
              <a:rPr sz="1800" b="1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800" b="1" dirty="0" err="1">
                <a:solidFill>
                  <a:srgbClr val="FFFFFF"/>
                </a:solidFill>
                <a:latin typeface="맑은 고딕"/>
              </a:rPr>
              <a:t>배치가</a:t>
            </a:r>
            <a:r>
              <a:rPr sz="1800" b="1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800" b="1" dirty="0" err="1">
                <a:solidFill>
                  <a:srgbClr val="FFFFFF"/>
                </a:solidFill>
                <a:latin typeface="맑은 고딕"/>
              </a:rPr>
              <a:t>나온다</a:t>
            </a:r>
            <a:r>
              <a:rPr sz="1800" b="1" dirty="0">
                <a:solidFill>
                  <a:srgbClr val="FFFFFF"/>
                </a:solidFill>
                <a:latin typeface="맑은 고딕"/>
              </a:rPr>
              <a:t> — </a:t>
            </a:r>
            <a:r>
              <a:rPr sz="1800" b="1" dirty="0" err="1">
                <a:solidFill>
                  <a:srgbClr val="FFFFFF"/>
                </a:solidFill>
                <a:latin typeface="맑은 고딕"/>
              </a:rPr>
              <a:t>자연어</a:t>
            </a:r>
            <a:r>
              <a:rPr sz="1800" b="1" dirty="0">
                <a:solidFill>
                  <a:srgbClr val="FFFFFF"/>
                </a:solidFill>
                <a:latin typeface="맑은 고딕"/>
              </a:rPr>
              <a:t> → </a:t>
            </a:r>
            <a:r>
              <a:rPr sz="1800" b="1" dirty="0" err="1">
                <a:solidFill>
                  <a:srgbClr val="FFFFFF"/>
                </a:solidFill>
                <a:latin typeface="맑은 고딕"/>
              </a:rPr>
              <a:t>제약</a:t>
            </a:r>
            <a:r>
              <a:rPr sz="1800" b="1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800" b="1" dirty="0" err="1">
                <a:solidFill>
                  <a:srgbClr val="FFFFFF"/>
                </a:solidFill>
                <a:latin typeface="맑은 고딕"/>
              </a:rPr>
              <a:t>엔진</a:t>
            </a:r>
            <a:r>
              <a:rPr sz="1800" b="1" dirty="0">
                <a:solidFill>
                  <a:srgbClr val="FFFFFF"/>
                </a:solidFill>
                <a:latin typeface="맑은 고딕"/>
              </a:rPr>
              <a:t> → 3안 + AI </a:t>
            </a:r>
            <a:r>
              <a:rPr sz="1800" b="1" dirty="0" err="1">
                <a:solidFill>
                  <a:srgbClr val="FFFFFF"/>
                </a:solidFill>
                <a:latin typeface="맑은 고딕"/>
              </a:rPr>
              <a:t>평가</a:t>
            </a:r>
            <a:endParaRPr sz="1800" b="1" dirty="0">
              <a:solidFill>
                <a:srgbClr val="FFFFFF"/>
              </a:solidFill>
              <a:latin typeface="맑은 고딕"/>
            </a:endParaRPr>
          </a:p>
          <a:p>
            <a:pPr algn="l">
              <a:lnSpc>
                <a:spcPct val="115000"/>
              </a:lnSpc>
            </a:pPr>
            <a:r>
              <a:rPr sz="1800" b="1" dirty="0">
                <a:solidFill>
                  <a:srgbClr val="FFFFFF"/>
                </a:solidFill>
                <a:latin typeface="맑은 고딕"/>
              </a:rPr>
              <a:t>② </a:t>
            </a:r>
            <a:r>
              <a:rPr sz="1800" b="1" dirty="0" err="1">
                <a:solidFill>
                  <a:srgbClr val="FFFFFF"/>
                </a:solidFill>
                <a:latin typeface="맑은 고딕"/>
              </a:rPr>
              <a:t>사진</a:t>
            </a:r>
            <a:r>
              <a:rPr sz="1800" b="1" dirty="0">
                <a:solidFill>
                  <a:srgbClr val="FFFFFF"/>
                </a:solidFill>
                <a:latin typeface="맑은 고딕"/>
              </a:rPr>
              <a:t> 한 </a:t>
            </a:r>
            <a:r>
              <a:rPr sz="1800" b="1" dirty="0" err="1">
                <a:solidFill>
                  <a:srgbClr val="FFFFFF"/>
                </a:solidFill>
                <a:latin typeface="맑은 고딕"/>
              </a:rPr>
              <a:t>장이</a:t>
            </a:r>
            <a:r>
              <a:rPr sz="1800" b="1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800" b="1" dirty="0" err="1">
                <a:solidFill>
                  <a:srgbClr val="FFFFFF"/>
                </a:solidFill>
                <a:latin typeface="맑은 고딕"/>
              </a:rPr>
              <a:t>시공</a:t>
            </a:r>
            <a:r>
              <a:rPr sz="1800" b="1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800" b="1" dirty="0" err="1">
                <a:solidFill>
                  <a:srgbClr val="FFFFFF"/>
                </a:solidFill>
                <a:latin typeface="맑은 고딕"/>
              </a:rPr>
              <a:t>시안이</a:t>
            </a:r>
            <a:r>
              <a:rPr sz="1800" b="1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800" b="1" dirty="0" err="1">
                <a:solidFill>
                  <a:srgbClr val="FFFFFF"/>
                </a:solidFill>
                <a:latin typeface="맑은 고딕"/>
              </a:rPr>
              <a:t>된다</a:t>
            </a:r>
            <a:r>
              <a:rPr sz="1800" b="1" dirty="0">
                <a:solidFill>
                  <a:srgbClr val="FFFFFF"/>
                </a:solidFill>
                <a:latin typeface="맑은 고딕"/>
              </a:rPr>
              <a:t> — </a:t>
            </a:r>
            <a:r>
              <a:rPr lang="ko-KR" altLang="en-US" sz="1800" b="1" dirty="0">
                <a:solidFill>
                  <a:srgbClr val="FFFFFF"/>
                </a:solidFill>
                <a:latin typeface="맑은 고딕"/>
              </a:rPr>
              <a:t>부스</a:t>
            </a:r>
            <a:r>
              <a:rPr sz="1800" b="1" dirty="0">
                <a:solidFill>
                  <a:srgbClr val="FFFFFF"/>
                </a:solidFill>
                <a:latin typeface="맑은 고딕"/>
              </a:rPr>
              <a:t>AI </a:t>
            </a:r>
            <a:r>
              <a:rPr sz="1800" b="1" dirty="0" err="1">
                <a:solidFill>
                  <a:srgbClr val="FFFFFF"/>
                </a:solidFill>
                <a:latin typeface="맑은 고딕"/>
              </a:rPr>
              <a:t>구조보존</a:t>
            </a:r>
            <a:r>
              <a:rPr sz="1800" b="1" dirty="0">
                <a:solidFill>
                  <a:srgbClr val="FFFFFF"/>
                </a:solidFill>
                <a:latin typeface="맑은 고딕"/>
              </a:rPr>
              <a:t> image-to-image</a:t>
            </a:r>
          </a:p>
          <a:p>
            <a:pPr algn="l">
              <a:lnSpc>
                <a:spcPct val="115000"/>
              </a:lnSpc>
            </a:pPr>
            <a:r>
              <a:rPr sz="1800" b="1" dirty="0">
                <a:solidFill>
                  <a:srgbClr val="FFFFFF"/>
                </a:solidFill>
                <a:latin typeface="맑은 고딕"/>
              </a:rPr>
              <a:t>③ </a:t>
            </a:r>
            <a:r>
              <a:rPr sz="1800" b="1" dirty="0" err="1">
                <a:solidFill>
                  <a:srgbClr val="FFFFFF"/>
                </a:solidFill>
                <a:latin typeface="맑은 고딕"/>
              </a:rPr>
              <a:t>모든</a:t>
            </a:r>
            <a:r>
              <a:rPr sz="1800" b="1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800" b="1" dirty="0" err="1">
                <a:solidFill>
                  <a:srgbClr val="FFFFFF"/>
                </a:solidFill>
                <a:latin typeface="맑은 고딕"/>
              </a:rPr>
              <a:t>답변은</a:t>
            </a:r>
            <a:r>
              <a:rPr sz="1800" b="1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800" b="1" dirty="0" err="1">
                <a:solidFill>
                  <a:srgbClr val="FFFFFF"/>
                </a:solidFill>
                <a:latin typeface="맑은 고딕"/>
              </a:rPr>
              <a:t>근거</a:t>
            </a:r>
            <a:r>
              <a:rPr sz="1800" b="1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800" b="1" dirty="0" err="1">
                <a:solidFill>
                  <a:srgbClr val="FFFFFF"/>
                </a:solidFill>
                <a:latin typeface="맑은 고딕"/>
              </a:rPr>
              <a:t>기반</a:t>
            </a:r>
            <a:r>
              <a:rPr sz="1800" b="1" dirty="0">
                <a:solidFill>
                  <a:srgbClr val="FFFFFF"/>
                </a:solidFill>
                <a:latin typeface="맑은 고딕"/>
              </a:rPr>
              <a:t> — </a:t>
            </a:r>
            <a:r>
              <a:rPr sz="1800" b="1" dirty="0" err="1">
                <a:solidFill>
                  <a:srgbClr val="FFFFFF"/>
                </a:solidFill>
                <a:latin typeface="맑은 고딕"/>
              </a:rPr>
              <a:t>크롤</a:t>
            </a:r>
            <a:r>
              <a:rPr sz="1800" b="1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800" b="1" dirty="0" err="1">
                <a:solidFill>
                  <a:srgbClr val="FFFFFF"/>
                </a:solidFill>
                <a:latin typeface="맑은 고딕"/>
              </a:rPr>
              <a:t>DB·룰셋</a:t>
            </a:r>
            <a:r>
              <a:rPr sz="1800" b="1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800" b="1" dirty="0" err="1">
                <a:solidFill>
                  <a:srgbClr val="FFFFFF"/>
                </a:solidFill>
                <a:latin typeface="맑은 고딕"/>
              </a:rPr>
              <a:t>근거</a:t>
            </a:r>
            <a:r>
              <a:rPr sz="1800" b="1" dirty="0">
                <a:solidFill>
                  <a:srgbClr val="FFFFFF"/>
                </a:solidFill>
                <a:latin typeface="맑은 고딕"/>
              </a:rPr>
              <a:t>, </a:t>
            </a:r>
            <a:r>
              <a:rPr sz="1800" b="1" dirty="0" err="1">
                <a:solidFill>
                  <a:srgbClr val="FFFFFF"/>
                </a:solidFill>
                <a:latin typeface="맑은 고딕"/>
              </a:rPr>
              <a:t>모르면</a:t>
            </a:r>
            <a:r>
              <a:rPr sz="1800" b="1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800" b="1" dirty="0" err="1">
                <a:solidFill>
                  <a:srgbClr val="FFFFFF"/>
                </a:solidFill>
                <a:latin typeface="맑은 고딕"/>
              </a:rPr>
              <a:t>모른다고</a:t>
            </a:r>
            <a:r>
              <a:rPr sz="1800" b="1" dirty="0">
                <a:solidFill>
                  <a:srgbClr val="FFFFFF"/>
                </a:solidFill>
                <a:latin typeface="맑은 고딕"/>
              </a:rPr>
              <a:t> </a:t>
            </a:r>
            <a:r>
              <a:rPr sz="1800" b="1" dirty="0" err="1">
                <a:solidFill>
                  <a:srgbClr val="FFFFFF"/>
                </a:solidFill>
                <a:latin typeface="맑은 고딕"/>
              </a:rPr>
              <a:t>답한다</a:t>
            </a:r>
            <a:endParaRPr sz="1800" b="1" dirty="0">
              <a:solidFill>
                <a:srgbClr val="FFFFFF"/>
              </a:solidFill>
              <a:latin typeface="맑은 고딕"/>
            </a:endParaRPr>
          </a:p>
          <a:p>
            <a:pPr algn="l">
              <a:lnSpc>
                <a:spcPct val="115000"/>
              </a:lnSpc>
            </a:pPr>
            <a:endParaRPr sz="1800" b="1" dirty="0">
              <a:solidFill>
                <a:srgbClr val="FFFFFF"/>
              </a:solidFill>
              <a:latin typeface="맑은 고딕"/>
            </a:endParaRPr>
          </a:p>
          <a:p>
            <a:pPr algn="l">
              <a:lnSpc>
                <a:spcPct val="115000"/>
              </a:lnSpc>
            </a:pPr>
            <a:r>
              <a:rPr sz="1200" b="0" dirty="0">
                <a:solidFill>
                  <a:srgbClr val="9AA6BC"/>
                </a:solidFill>
                <a:latin typeface="맑은 고딕"/>
              </a:rPr>
              <a:t>KINTEX AI </a:t>
            </a:r>
            <a:r>
              <a:rPr sz="1200" b="0" dirty="0" err="1">
                <a:solidFill>
                  <a:srgbClr val="9AA6BC"/>
                </a:solidFill>
                <a:latin typeface="맑은 고딕"/>
              </a:rPr>
              <a:t>전시·행사시스템</a:t>
            </a:r>
            <a:r>
              <a:rPr sz="1200" b="0" dirty="0">
                <a:solidFill>
                  <a:srgbClr val="9AA6BC"/>
                </a:solidFill>
                <a:latin typeface="맑은 고딕"/>
              </a:rPr>
              <a:t>  ·  2026-07-14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128016"/>
          </a:xfrm>
          <a:prstGeom prst="rect">
            <a:avLst/>
          </a:prstGeom>
          <a:solidFill>
            <a:srgbClr val="1F29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548640" y="292608"/>
            <a:ext cx="1005840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1">
                <a:solidFill>
                  <a:srgbClr val="11C3FF"/>
                </a:solidFill>
                <a:latin typeface="맑은 고딕"/>
              </a:rPr>
              <a:t>OVERVIEW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566928"/>
            <a:ext cx="11064240" cy="6400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2600" b="1">
                <a:solidFill>
                  <a:srgbClr val="1A1F2E"/>
                </a:solidFill>
                <a:latin typeface="맑은 고딕"/>
              </a:rPr>
              <a:t>시연 개요 및 사전 준비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107647"/>
            <a:ext cx="1106424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1F29FC"/>
                </a:solidFill>
                <a:latin typeface="맑은 고딕"/>
              </a:rPr>
              <a:t>시연 환경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4343402"/>
              </p:ext>
            </p:extLst>
          </p:nvPr>
        </p:nvGraphicFramePr>
        <p:xfrm>
          <a:off x="548640" y="1473407"/>
          <a:ext cx="11155680" cy="22677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0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17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260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6928">
                <a:tc>
                  <a:txBody>
                    <a:bodyPr/>
                    <a:lstStyle/>
                    <a:p>
                      <a:pPr algn="ctr"/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순번</a:t>
                      </a:r>
                      <a:endParaRPr sz="1200" b="1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T="30000" marB="30000" anchor="ctr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항목</a:t>
                      </a:r>
                      <a:endParaRPr sz="1200" b="1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T="30000" marB="30000" anchor="ctr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 dirty="0">
                          <a:solidFill>
                            <a:srgbClr val="FFFFFF"/>
                          </a:solidFill>
                          <a:latin typeface="맑은 고딕"/>
                        </a:rPr>
                        <a:t>값 / </a:t>
                      </a:r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입력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맑은 고딕"/>
                        </a:rPr>
                        <a:t> </a:t>
                      </a:r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예시</a:t>
                      </a:r>
                      <a:endParaRPr sz="1200" b="1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T="30000" marB="30000" anchor="ctr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비고</a:t>
                      </a:r>
                      <a:endParaRPr sz="1200" b="1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T="30000" marB="30000" anchor="ctr">
                    <a:solidFill>
                      <a:srgbClr val="1F29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928">
                <a:tc>
                  <a:txBody>
                    <a:bodyPr/>
                    <a:lstStyle/>
                    <a:p>
                      <a:pPr algn="ctr"/>
                      <a:r>
                        <a:rPr sz="1050" b="1" dirty="0">
                          <a:solidFill>
                            <a:srgbClr val="1F29FC"/>
                          </a:solidFill>
                          <a:latin typeface="맑은 고딕"/>
                        </a:rPr>
                        <a:t>1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접속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URL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https://kintex.zioinfo.co.kr (크롬 권장)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공개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홈(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관람객·참가업체·주최자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3-트랙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관문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)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928">
                <a:tc>
                  <a:txBody>
                    <a:bodyPr/>
                    <a:lstStyle/>
                    <a:p>
                      <a:pPr algn="ctr"/>
                      <a:r>
                        <a:rPr sz="1050" b="1" dirty="0">
                          <a:solidFill>
                            <a:srgbClr val="1F29FC"/>
                          </a:solidFill>
                          <a:latin typeface="맑은 고딕"/>
                        </a:rPr>
                        <a:t>2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시연 계정 로그인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demo-organizer@kintex.test</a:t>
                      </a:r>
                      <a:endParaRPr sz="1050" b="0" dirty="0">
                        <a:solidFill>
                          <a:srgbClr val="1A1F2E"/>
                        </a:solidFill>
                        <a:latin typeface="맑은 고딕"/>
                      </a:endParaRPr>
                    </a:p>
                    <a:p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(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비밀번호·OTP는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별도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전달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—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문서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미기재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원칙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)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주최자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랜딩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진입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,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좌측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메뉴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노출</a:t>
                      </a:r>
                      <a:endParaRPr sz="1050" b="0" dirty="0">
                        <a:solidFill>
                          <a:srgbClr val="1A1F2E"/>
                        </a:solidFill>
                        <a:latin typeface="맑은 고딕"/>
                      </a:endParaRP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928">
                <a:tc>
                  <a:txBody>
                    <a:bodyPr/>
                    <a:lstStyle/>
                    <a:p>
                      <a:pPr algn="ctr"/>
                      <a:r>
                        <a:rPr sz="1050" b="1" dirty="0">
                          <a:solidFill>
                            <a:srgbClr val="1F29FC"/>
                          </a:solidFill>
                          <a:latin typeface="맑은 고딕"/>
                        </a:rPr>
                        <a:t>3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시연 행사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2026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라이브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데모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행사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(e-2026-live)</a:t>
                      </a:r>
                    </a:p>
                    <a:p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홀: H1~H5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행사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스코프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데이터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폐루프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시드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정렬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완료</a:t>
                      </a:r>
                      <a:endParaRPr sz="1050" b="0" dirty="0">
                        <a:solidFill>
                          <a:srgbClr val="1A1F2E"/>
                        </a:solidFill>
                        <a:latin typeface="맑은 고딕"/>
                      </a:endParaRP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48640" y="3794760"/>
            <a:ext cx="1106424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1F29FC"/>
                </a:solidFill>
                <a:latin typeface="맑은 고딕"/>
              </a:rPr>
              <a:t>AI 스택 (전부 서버측 검증 완료)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5879052"/>
              </p:ext>
            </p:extLst>
          </p:nvPr>
        </p:nvGraphicFramePr>
        <p:xfrm>
          <a:off x="548640" y="4160520"/>
          <a:ext cx="11155680" cy="22677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0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17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260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6928">
                <a:tc>
                  <a:txBody>
                    <a:bodyPr/>
                    <a:lstStyle/>
                    <a:p>
                      <a:pPr algn="ctr"/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구분</a:t>
                      </a:r>
                      <a:endParaRPr sz="1200" b="1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T="30000" marB="30000" anchor="ctr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구성</a:t>
                      </a:r>
                      <a:endParaRPr sz="1200" b="1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T="30000" marB="30000" anchor="ctr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상태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맑은 고딕"/>
                        </a:rPr>
                        <a:t>(</a:t>
                      </a:r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점검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맑은 고딕"/>
                        </a:rPr>
                        <a:t> </a:t>
                      </a:r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완료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맑은 고딕"/>
                        </a:rPr>
                        <a:t>)</a:t>
                      </a:r>
                    </a:p>
                  </a:txBody>
                  <a:tcPr marT="30000" marB="30000" anchor="ctr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사용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맑은 고딕"/>
                        </a:rPr>
                        <a:t> </a:t>
                      </a:r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기능</a:t>
                      </a:r>
                      <a:endParaRPr sz="1200" b="1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T="30000" marB="30000" anchor="ctr">
                    <a:solidFill>
                      <a:srgbClr val="1F29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928">
                <a:tc>
                  <a:txBody>
                    <a:bodyPr/>
                    <a:lstStyle/>
                    <a:p>
                      <a:pPr algn="ctr"/>
                      <a:r>
                        <a:rPr sz="1050" b="1" dirty="0" err="1">
                          <a:solidFill>
                            <a:srgbClr val="1F29FC"/>
                          </a:solidFill>
                          <a:latin typeface="맑은 고딕"/>
                        </a:rPr>
                        <a:t>텍스트</a:t>
                      </a:r>
                      <a:r>
                        <a:rPr sz="1050" b="1" dirty="0">
                          <a:solidFill>
                            <a:srgbClr val="1F29FC"/>
                          </a:solidFill>
                          <a:latin typeface="맑은 고딕"/>
                        </a:rPr>
                        <a:t> AI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Claude API (AiTextRouter 경유, 설정형 모델 전환·폴백)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ANTHROPIC_API_KEY 서버 env 확인 완료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자연어 해석·평가·도우미·조회·규정챗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928">
                <a:tc>
                  <a:txBody>
                    <a:bodyPr/>
                    <a:lstStyle/>
                    <a:p>
                      <a:pPr algn="ctr"/>
                      <a:r>
                        <a:rPr sz="1050" b="1" dirty="0" err="1">
                          <a:solidFill>
                            <a:srgbClr val="1F29FC"/>
                          </a:solidFill>
                          <a:latin typeface="맑은 고딕"/>
                        </a:rPr>
                        <a:t>이미지</a:t>
                      </a:r>
                      <a:r>
                        <a:rPr sz="1050" b="1" dirty="0">
                          <a:solidFill>
                            <a:srgbClr val="1F29FC"/>
                          </a:solidFill>
                          <a:latin typeface="맑은 고딕"/>
                        </a:rPr>
                        <a:t> AI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나노바나나 (Gemini 이미지 모델, Redis 큐 + Python 워커)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GEMINI_API_KEY·NANOBANANA_LIVE 확인 완료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S7 조감 렌더·ReRoomAI 사진 시안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928">
                <a:tc>
                  <a:txBody>
                    <a:bodyPr/>
                    <a:lstStyle/>
                    <a:p>
                      <a:pPr algn="ctr"/>
                      <a:r>
                        <a:rPr sz="1050" b="1" dirty="0" err="1">
                          <a:solidFill>
                            <a:srgbClr val="1F29FC"/>
                          </a:solidFill>
                          <a:latin typeface="맑은 고딕"/>
                        </a:rPr>
                        <a:t>근거</a:t>
                      </a:r>
                      <a:r>
                        <a:rPr sz="1050" b="1" dirty="0">
                          <a:solidFill>
                            <a:srgbClr val="1F29FC"/>
                          </a:solidFill>
                          <a:latin typeface="맑은 고딕"/>
                        </a:rPr>
                        <a:t> </a:t>
                      </a:r>
                      <a:endParaRPr lang="en-US" altLang="ko-KR" sz="1050" b="1" dirty="0">
                        <a:solidFill>
                          <a:srgbClr val="1F29FC"/>
                        </a:solidFill>
                        <a:latin typeface="맑은 고딕"/>
                      </a:endParaRPr>
                    </a:p>
                    <a:p>
                      <a:pPr algn="ctr"/>
                      <a:r>
                        <a:rPr sz="1050" b="1" dirty="0" err="1">
                          <a:solidFill>
                            <a:srgbClr val="1F29FC"/>
                          </a:solidFill>
                          <a:latin typeface="맑은 고딕"/>
                        </a:rPr>
                        <a:t>데이터</a:t>
                      </a:r>
                      <a:endParaRPr sz="1050" b="1" dirty="0">
                        <a:solidFill>
                          <a:srgbClr val="1F29FC"/>
                        </a:solidFill>
                        <a:latin typeface="맑은 고딕"/>
                      </a:endParaRP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크롤 적재 행사 DB + 운영 DB + 규정 룰셋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kintex_db (PostgreSQL/PostGIS)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근거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기반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답변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—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환각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차단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(abstain)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128016"/>
          </a:xfrm>
          <a:prstGeom prst="rect">
            <a:avLst/>
          </a:prstGeom>
          <a:solidFill>
            <a:srgbClr val="1F29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548640" y="292608"/>
            <a:ext cx="1005840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1">
                <a:solidFill>
                  <a:srgbClr val="11C3FF"/>
                </a:solidFill>
                <a:latin typeface="맑은 고딕"/>
              </a:rPr>
              <a:t>AGENDA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566928"/>
            <a:ext cx="11064240" cy="6400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2600" b="1">
                <a:solidFill>
                  <a:srgbClr val="1A1F2E"/>
                </a:solidFill>
                <a:latin typeface="맑은 고딕"/>
              </a:rPr>
              <a:t>시연 순서 (권장 40분)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0148656"/>
              </p:ext>
            </p:extLst>
          </p:nvPr>
        </p:nvGraphicFramePr>
        <p:xfrm>
          <a:off x="548640" y="1554480"/>
          <a:ext cx="11155680" cy="34015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58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83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517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6928">
                <a:tc>
                  <a:txBody>
                    <a:bodyPr/>
                    <a:lstStyle/>
                    <a:p>
                      <a:pPr algn="ctr"/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순서</a:t>
                      </a:r>
                      <a:endParaRPr sz="1200" b="1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T="30000" marB="30000" anchor="ctr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내용</a:t>
                      </a:r>
                      <a:endParaRPr sz="1200" b="1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T="30000" marB="30000" anchor="ctr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시간</a:t>
                      </a:r>
                      <a:endParaRPr sz="1200" b="1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T="30000" marB="30000" anchor="ctr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위치</a:t>
                      </a:r>
                      <a:endParaRPr sz="1200" b="1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T="30000" marB="30000" anchor="ctr">
                    <a:solidFill>
                      <a:srgbClr val="1F29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928">
                <a:tc>
                  <a:txBody>
                    <a:bodyPr/>
                    <a:lstStyle/>
                    <a:p>
                      <a:pPr algn="ctr"/>
                      <a:r>
                        <a:rPr sz="1050" b="1" dirty="0" err="1">
                          <a:solidFill>
                            <a:srgbClr val="1F29FC"/>
                          </a:solidFill>
                          <a:latin typeface="맑은 고딕"/>
                        </a:rPr>
                        <a:t>데모</a:t>
                      </a:r>
                      <a:r>
                        <a:rPr sz="1050" b="1" dirty="0">
                          <a:solidFill>
                            <a:srgbClr val="1F29FC"/>
                          </a:solidFill>
                          <a:latin typeface="맑은 고딕"/>
                        </a:rPr>
                        <a:t> 1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AI 관람 도우미 — 크롤 근거 자연어 응답 (로그인 불필요)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5분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공개 홈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928">
                <a:tc>
                  <a:txBody>
                    <a:bodyPr/>
                    <a:lstStyle/>
                    <a:p>
                      <a:pPr algn="ctr"/>
                      <a:r>
                        <a:rPr sz="1050" b="1" dirty="0" err="1">
                          <a:solidFill>
                            <a:srgbClr val="1F29FC"/>
                          </a:solidFill>
                          <a:latin typeface="맑은 고딕"/>
                        </a:rPr>
                        <a:t>데모</a:t>
                      </a:r>
                      <a:r>
                        <a:rPr sz="1050" b="1" dirty="0">
                          <a:solidFill>
                            <a:srgbClr val="1F29FC"/>
                          </a:solidFill>
                          <a:latin typeface="맑은 고딕"/>
                        </a:rPr>
                        <a:t> 2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플로어플랜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스튜디오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—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자연어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AI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자동배치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+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배치안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AI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평가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+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조감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렌더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★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핵심</a:t>
                      </a:r>
                      <a:endParaRPr sz="1050" b="0" dirty="0">
                        <a:solidFill>
                          <a:srgbClr val="1A1F2E"/>
                        </a:solidFill>
                        <a:latin typeface="맑은 고딕"/>
                      </a:endParaRP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12분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주최자 로그인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928">
                <a:tc>
                  <a:txBody>
                    <a:bodyPr/>
                    <a:lstStyle/>
                    <a:p>
                      <a:pPr algn="ctr"/>
                      <a:r>
                        <a:rPr sz="1050" b="1" dirty="0" err="1">
                          <a:solidFill>
                            <a:srgbClr val="1F29FC"/>
                          </a:solidFill>
                          <a:latin typeface="맑은 고딕"/>
                        </a:rPr>
                        <a:t>데모</a:t>
                      </a:r>
                      <a:r>
                        <a:rPr sz="1050" b="1" dirty="0">
                          <a:solidFill>
                            <a:srgbClr val="1F29FC"/>
                          </a:solidFill>
                          <a:latin typeface="맑은 고딕"/>
                        </a:rPr>
                        <a:t> 3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ReRoomAI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사진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시안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—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부스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사진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업로드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→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시공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후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사진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+ Before/After ★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핵심</a:t>
                      </a:r>
                      <a:endParaRPr sz="1050" b="0" dirty="0">
                        <a:solidFill>
                          <a:srgbClr val="1A1F2E"/>
                        </a:solidFill>
                        <a:latin typeface="맑은 고딕"/>
                      </a:endParaRP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10분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부스설계 스튜디오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928">
                <a:tc>
                  <a:txBody>
                    <a:bodyPr/>
                    <a:lstStyle/>
                    <a:p>
                      <a:pPr algn="ctr"/>
                      <a:r>
                        <a:rPr sz="1050" b="1" dirty="0" err="1">
                          <a:solidFill>
                            <a:srgbClr val="1F29FC"/>
                          </a:solidFill>
                          <a:latin typeface="맑은 고딕"/>
                        </a:rPr>
                        <a:t>데모</a:t>
                      </a:r>
                      <a:r>
                        <a:rPr sz="1050" b="1" dirty="0">
                          <a:solidFill>
                            <a:srgbClr val="1F29FC"/>
                          </a:solidFill>
                          <a:latin typeface="맑은 고딕"/>
                        </a:rPr>
                        <a:t> 4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AI 콘솔 — 자연어 데이터 조회(NL Query) + 규정 챗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8분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경영분석 대시보드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928">
                <a:tc>
                  <a:txBody>
                    <a:bodyPr/>
                    <a:lstStyle/>
                    <a:p>
                      <a:pPr algn="ctr"/>
                      <a:r>
                        <a:rPr sz="1050" b="1" dirty="0" err="1">
                          <a:solidFill>
                            <a:srgbClr val="1F29FC"/>
                          </a:solidFill>
                          <a:latin typeface="맑은 고딕"/>
                        </a:rPr>
                        <a:t>마무리</a:t>
                      </a:r>
                      <a:endParaRPr sz="1050" b="1" dirty="0">
                        <a:solidFill>
                          <a:srgbClr val="1F29FC"/>
                        </a:solidFill>
                        <a:latin typeface="맑은 고딕"/>
                      </a:endParaRP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질의응답 · degraded(폴백) 동작 시연(선택)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5분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-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48640" y="5120640"/>
            <a:ext cx="11064240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100" b="0">
                <a:solidFill>
                  <a:srgbClr val="B45F06"/>
                </a:solidFill>
                <a:latin typeface="맑은 고딕"/>
              </a:rPr>
              <a:t>※ 핵심 메시지: ①말로 시키면 배치가 나온다 ②사진 한 장이 시공 시안이 된다 ③모든 답변은 근거 기반(모르면 모른다고 답함)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128016"/>
          </a:xfrm>
          <a:prstGeom prst="rect">
            <a:avLst/>
          </a:prstGeom>
          <a:solidFill>
            <a:srgbClr val="1F29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548640" y="292608"/>
            <a:ext cx="1005840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1">
                <a:solidFill>
                  <a:srgbClr val="11C3FF"/>
                </a:solidFill>
                <a:latin typeface="맑은 고딕"/>
              </a:rPr>
              <a:t>DEMO 1 · 공개 홈 (로그인 불필요)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566928"/>
            <a:ext cx="11064240" cy="6400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2600" b="1">
                <a:solidFill>
                  <a:srgbClr val="1A1F2E"/>
                </a:solidFill>
                <a:latin typeface="맑은 고딕"/>
              </a:rPr>
              <a:t>AI 관람 도우미 — 근거 기반 자연어 응답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4023658"/>
              </p:ext>
            </p:extLst>
          </p:nvPr>
        </p:nvGraphicFramePr>
        <p:xfrm>
          <a:off x="548640" y="1463040"/>
          <a:ext cx="11155680" cy="3950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0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17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260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58368">
                <a:tc>
                  <a:txBody>
                    <a:bodyPr/>
                    <a:lstStyle/>
                    <a:p>
                      <a:pPr algn="ctr"/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단계</a:t>
                      </a:r>
                      <a:endParaRPr sz="1200" b="1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T="30000" marB="30000" anchor="ctr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조작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맑은 고딕"/>
                        </a:rPr>
                        <a:t>(</a:t>
                      </a:r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어디서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맑은 고딕"/>
                        </a:rPr>
                        <a:t> </a:t>
                      </a:r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무엇을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맑은 고딕"/>
                        </a:rPr>
                        <a:t>)</a:t>
                      </a:r>
                    </a:p>
                  </a:txBody>
                  <a:tcPr marT="30000" marB="30000" anchor="ctr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입력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맑은 고딕"/>
                        </a:rPr>
                        <a:t> </a:t>
                      </a:r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예시</a:t>
                      </a:r>
                      <a:endParaRPr sz="1200" b="1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T="30000" marB="30000" anchor="ctr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예상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맑은 고딕"/>
                        </a:rPr>
                        <a:t> </a:t>
                      </a:r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결과</a:t>
                      </a:r>
                      <a:endParaRPr sz="1200" b="1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T="30000" marB="30000" anchor="ctr">
                    <a:solidFill>
                      <a:srgbClr val="1F29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8368">
                <a:tc>
                  <a:txBody>
                    <a:bodyPr/>
                    <a:lstStyle/>
                    <a:p>
                      <a:pPr algn="ctr"/>
                      <a:r>
                        <a:rPr sz="1050" b="1" dirty="0">
                          <a:solidFill>
                            <a:srgbClr val="1F29FC"/>
                          </a:solidFill>
                          <a:latin typeface="맑은 고딕"/>
                        </a:rPr>
                        <a:t>1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https://kintex.zioinfo.co.kr 접속 → 관람객 트랙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-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관람객 서브홈·AI 도우미 노출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8368">
                <a:tc>
                  <a:txBody>
                    <a:bodyPr/>
                    <a:lstStyle/>
                    <a:p>
                      <a:pPr algn="ctr"/>
                      <a:r>
                        <a:rPr sz="1050" b="1" dirty="0">
                          <a:solidFill>
                            <a:srgbClr val="1F29FC"/>
                          </a:solidFill>
                          <a:latin typeface="맑은 고딕"/>
                        </a:rPr>
                        <a:t>2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AI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관람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도우미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입력창에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질문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①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"이번 달 킨텍스에서 볼만한 전시 알려줘"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크롤 적재 DB 근거로 행사명·기간·홀 요약 답변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8368">
                <a:tc>
                  <a:txBody>
                    <a:bodyPr/>
                    <a:lstStyle/>
                    <a:p>
                      <a:pPr algn="ctr"/>
                      <a:r>
                        <a:rPr sz="1050" b="1">
                          <a:solidFill>
                            <a:srgbClr val="1F29FC"/>
                          </a:solidFill>
                          <a:latin typeface="맑은 고딕"/>
                        </a:rPr>
                        <a:t>3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질문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② (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구체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카테고리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)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"유아용품 관련 박람회 언제 해?"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해당 카테고리 행사 목록 + 근거 표기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8368">
                <a:tc>
                  <a:txBody>
                    <a:bodyPr/>
                    <a:lstStyle/>
                    <a:p>
                      <a:pPr algn="ctr"/>
                      <a:r>
                        <a:rPr sz="1050" b="1">
                          <a:solidFill>
                            <a:srgbClr val="1F29FC"/>
                          </a:solidFill>
                          <a:latin typeface="맑은 고딕"/>
                        </a:rPr>
                        <a:t>4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질문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③ (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교통·편의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)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"대중교통으로 가는 방법 알려줘"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교통 가이드 데이터 기반 안내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58368">
                <a:tc>
                  <a:txBody>
                    <a:bodyPr/>
                    <a:lstStyle/>
                    <a:p>
                      <a:pPr algn="ctr"/>
                      <a:r>
                        <a:rPr sz="1050" b="1" dirty="0">
                          <a:solidFill>
                            <a:srgbClr val="1F29FC"/>
                          </a:solidFill>
                          <a:latin typeface="맑은 고딕"/>
                        </a:rPr>
                        <a:t>5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환각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차단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시연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—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근거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없는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질문</a:t>
                      </a:r>
                      <a:endParaRPr sz="1050" b="0" dirty="0">
                        <a:solidFill>
                          <a:srgbClr val="1A1F2E"/>
                        </a:solidFill>
                        <a:latin typeface="맑은 고딕"/>
                      </a:endParaRP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"킨텍스에서 BTS 콘서트 언제 해?"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근거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없음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→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모른다고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답변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(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추측·환각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없음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)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48640" y="5532120"/>
            <a:ext cx="11064240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100" b="0">
                <a:solidFill>
                  <a:srgbClr val="B45F06"/>
                </a:solidFill>
                <a:latin typeface="맑은 고딕"/>
              </a:rPr>
              <a:t>※ 포인트 멘트: 답변은 실제 크롤 적재 행사 DB만 근거로 하며, 근거가 없으면 지어내지 않습니다(abstain).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128016"/>
          </a:xfrm>
          <a:prstGeom prst="rect">
            <a:avLst/>
          </a:prstGeom>
          <a:solidFill>
            <a:srgbClr val="1F29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548640" y="292608"/>
            <a:ext cx="1005840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1">
                <a:solidFill>
                  <a:srgbClr val="11C3FF"/>
                </a:solidFill>
                <a:latin typeface="맑은 고딕"/>
              </a:rPr>
              <a:t>DEMO 2 · 플로어플랜 스튜디오 ★핵심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566928"/>
            <a:ext cx="11064240" cy="6400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2600" b="1">
                <a:solidFill>
                  <a:srgbClr val="1A1F2E"/>
                </a:solidFill>
                <a:latin typeface="맑은 고딕"/>
              </a:rPr>
              <a:t>자연어 AI 자동배치 → 3안 생성 → AI 평가 → 조감 렌더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3907428"/>
              </p:ext>
            </p:extLst>
          </p:nvPr>
        </p:nvGraphicFramePr>
        <p:xfrm>
          <a:off x="548640" y="1463040"/>
          <a:ext cx="11155680" cy="466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0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17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260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77240">
                <a:tc>
                  <a:txBody>
                    <a:bodyPr/>
                    <a:lstStyle/>
                    <a:p>
                      <a:pPr algn="ctr"/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단계</a:t>
                      </a:r>
                      <a:endParaRPr sz="1200" b="1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T="30000" marB="30000" anchor="ctr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조작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맑은 고딕"/>
                        </a:rPr>
                        <a:t>(</a:t>
                      </a:r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어디서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맑은 고딕"/>
                        </a:rPr>
                        <a:t> </a:t>
                      </a:r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무엇을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맑은 고딕"/>
                        </a:rPr>
                        <a:t>)</a:t>
                      </a:r>
                    </a:p>
                  </a:txBody>
                  <a:tcPr marT="30000" marB="30000" anchor="ctr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입력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맑은 고딕"/>
                        </a:rPr>
                        <a:t> </a:t>
                      </a:r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예시</a:t>
                      </a:r>
                      <a:endParaRPr sz="1200" b="1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T="30000" marB="30000" anchor="ctr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예상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맑은 고딕"/>
                        </a:rPr>
                        <a:t> </a:t>
                      </a:r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결과</a:t>
                      </a:r>
                      <a:endParaRPr sz="1200" b="1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T="30000" marB="30000" anchor="ctr">
                    <a:solidFill>
                      <a:srgbClr val="1F29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7240">
                <a:tc>
                  <a:txBody>
                    <a:bodyPr/>
                    <a:lstStyle/>
                    <a:p>
                      <a:pPr algn="ctr"/>
                      <a:r>
                        <a:rPr sz="1050" b="1" dirty="0">
                          <a:solidFill>
                            <a:srgbClr val="1F29FC"/>
                          </a:solidFill>
                          <a:latin typeface="맑은 고딕"/>
                        </a:rPr>
                        <a:t>1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주최자 로그인 → 시연 행사 → 부스 배치(플로어플랜 스튜디오)</a:t>
                      </a:r>
                    </a:p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경로: /events/e-2026-live/halls/H1/layout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-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홀 평면 캔버스 표시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240">
                <a:tc>
                  <a:txBody>
                    <a:bodyPr/>
                    <a:lstStyle/>
                    <a:p>
                      <a:pPr algn="ctr"/>
                      <a:r>
                        <a:rPr sz="1050" b="1" dirty="0">
                          <a:solidFill>
                            <a:srgbClr val="1F29FC"/>
                          </a:solidFill>
                          <a:latin typeface="맑은 고딕"/>
                        </a:rPr>
                        <a:t>2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툴바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[AI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자동배치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]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클릭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→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자연어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입력바에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조건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입력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→ [AI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해석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]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"부스 120개, 프리미엄 3할, 무대 1개,</a:t>
                      </a:r>
                    </a:p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입구 2개로 3안 뽑아줘"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Claude가 조건 해석 → 폼 자동 채움</a:t>
                      </a:r>
                    </a:p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+ 해석 근거 문구 표시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7240">
                <a:tc>
                  <a:txBody>
                    <a:bodyPr/>
                    <a:lstStyle/>
                    <a:p>
                      <a:pPr algn="ctr"/>
                      <a:r>
                        <a:rPr sz="1050" b="1">
                          <a:solidFill>
                            <a:srgbClr val="1F29FC"/>
                          </a:solidFill>
                          <a:latin typeface="맑은 고딕"/>
                        </a:rPr>
                        <a:t>3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채워진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폼 값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확인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(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수정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가능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—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폼이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최종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권위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) → [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생성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]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필요 시 목표 부스 수만 150으로 수정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배치안 A/B/C 3안 생성(제약 엔진)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77240">
                <a:tc>
                  <a:txBody>
                    <a:bodyPr/>
                    <a:lstStyle/>
                    <a:p>
                      <a:pPr algn="ctr"/>
                      <a:r>
                        <a:rPr sz="1050" b="1">
                          <a:solidFill>
                            <a:srgbClr val="1F29FC"/>
                          </a:solidFill>
                          <a:latin typeface="맑은 고딕"/>
                        </a:rPr>
                        <a:t>4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각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배치안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카드의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AI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요약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확인</a:t>
                      </a:r>
                      <a:endParaRPr sz="1050" b="0" dirty="0">
                        <a:solidFill>
                          <a:srgbClr val="1A1F2E"/>
                        </a:solidFill>
                        <a:latin typeface="맑은 고딕"/>
                      </a:endParaRP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-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활용률·통로폭 등 실계산 지표 근거</a:t>
                      </a:r>
                    </a:p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장단점 2~3줄 + WISE AI 라벨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77240">
                <a:tc>
                  <a:txBody>
                    <a:bodyPr/>
                    <a:lstStyle/>
                    <a:p>
                      <a:pPr algn="ctr"/>
                      <a:r>
                        <a:rPr sz="1050" b="1" dirty="0">
                          <a:solidFill>
                            <a:srgbClr val="1F29FC"/>
                          </a:solidFill>
                          <a:latin typeface="맑은 고딕"/>
                        </a:rPr>
                        <a:t>5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S7 홀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전경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(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조감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)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렌더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확인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→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마음에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드는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안 [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적용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]</a:t>
                      </a:r>
                    </a:p>
                    <a:p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(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선택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)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다른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조건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재시도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: "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소형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부스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위주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200개,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라운지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2개"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-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나노바나나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조감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이미지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(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워터마크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)</a:t>
                      </a:r>
                    </a:p>
                    <a:p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선택안이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캔버스에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반영</a:t>
                      </a:r>
                      <a:endParaRPr sz="1050" b="0" dirty="0">
                        <a:solidFill>
                          <a:srgbClr val="1A1F2E"/>
                        </a:solidFill>
                        <a:latin typeface="맑은 고딕"/>
                      </a:endParaRP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48640" y="6172200"/>
            <a:ext cx="11064240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100" b="0">
                <a:solidFill>
                  <a:srgbClr val="B45F06"/>
                </a:solidFill>
                <a:latin typeface="맑은 고딕"/>
              </a:rPr>
              <a:t>※ AI 불가 시 degraded 안내 후 수동 폼으로 자동 폴백 — 시연이 끊기지 않음. 조감 렌더는 큐 처리로 수십 초 소요될 수 있음(대기 멘트 준비).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128016"/>
          </a:xfrm>
          <a:prstGeom prst="rect">
            <a:avLst/>
          </a:prstGeom>
          <a:solidFill>
            <a:srgbClr val="1F29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548640" y="292608"/>
            <a:ext cx="1005840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1">
                <a:solidFill>
                  <a:srgbClr val="11C3FF"/>
                </a:solidFill>
                <a:latin typeface="맑은 고딕"/>
              </a:rPr>
              <a:t>DEMO 3 · 부스설계 스튜디오 ★핵심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566928"/>
            <a:ext cx="11064240" cy="5101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lang="ko-KR" altLang="en-US" sz="2600" b="1" dirty="0">
                <a:solidFill>
                  <a:srgbClr val="1A1F2E"/>
                </a:solidFill>
                <a:latin typeface="맑은 고딕"/>
              </a:rPr>
              <a:t>부스</a:t>
            </a:r>
            <a:r>
              <a:rPr sz="2600" b="1" dirty="0">
                <a:solidFill>
                  <a:srgbClr val="1A1F2E"/>
                </a:solidFill>
                <a:latin typeface="맑은 고딕"/>
              </a:rPr>
              <a:t> </a:t>
            </a:r>
            <a:r>
              <a:rPr sz="2600" b="1" dirty="0" err="1">
                <a:solidFill>
                  <a:srgbClr val="1A1F2E"/>
                </a:solidFill>
                <a:latin typeface="맑은 고딕"/>
              </a:rPr>
              <a:t>사진</a:t>
            </a:r>
            <a:r>
              <a:rPr sz="2600" b="1" dirty="0">
                <a:solidFill>
                  <a:srgbClr val="1A1F2E"/>
                </a:solidFill>
                <a:latin typeface="맑은 고딕"/>
              </a:rPr>
              <a:t> </a:t>
            </a:r>
            <a:r>
              <a:rPr sz="2600" b="1" dirty="0" err="1">
                <a:solidFill>
                  <a:srgbClr val="1A1F2E"/>
                </a:solidFill>
                <a:latin typeface="맑은 고딕"/>
              </a:rPr>
              <a:t>시안</a:t>
            </a:r>
            <a:r>
              <a:rPr sz="2600" b="1" dirty="0">
                <a:solidFill>
                  <a:srgbClr val="1A1F2E"/>
                </a:solidFill>
                <a:latin typeface="맑은 고딕"/>
              </a:rPr>
              <a:t> — </a:t>
            </a:r>
            <a:r>
              <a:rPr sz="2600" b="1" dirty="0" err="1">
                <a:solidFill>
                  <a:srgbClr val="1A1F2E"/>
                </a:solidFill>
                <a:latin typeface="맑은 고딕"/>
              </a:rPr>
              <a:t>사진</a:t>
            </a:r>
            <a:r>
              <a:rPr sz="2600" b="1" dirty="0">
                <a:solidFill>
                  <a:srgbClr val="1A1F2E"/>
                </a:solidFill>
                <a:latin typeface="맑은 고딕"/>
              </a:rPr>
              <a:t> 한 장 → </a:t>
            </a:r>
            <a:r>
              <a:rPr sz="2600" b="1" dirty="0" err="1">
                <a:solidFill>
                  <a:srgbClr val="1A1F2E"/>
                </a:solidFill>
                <a:latin typeface="맑은 고딕"/>
              </a:rPr>
              <a:t>시공</a:t>
            </a:r>
            <a:r>
              <a:rPr sz="2600" b="1" dirty="0">
                <a:solidFill>
                  <a:srgbClr val="1A1F2E"/>
                </a:solidFill>
                <a:latin typeface="맑은 고딕"/>
              </a:rPr>
              <a:t> 후 </a:t>
            </a:r>
            <a:r>
              <a:rPr sz="2600" b="1" dirty="0" err="1">
                <a:solidFill>
                  <a:srgbClr val="1A1F2E"/>
                </a:solidFill>
                <a:latin typeface="맑은 고딕"/>
              </a:rPr>
              <a:t>결과</a:t>
            </a:r>
            <a:r>
              <a:rPr sz="2600" b="1" dirty="0">
                <a:solidFill>
                  <a:srgbClr val="1A1F2E"/>
                </a:solidFill>
                <a:latin typeface="맑은 고딕"/>
              </a:rPr>
              <a:t> </a:t>
            </a:r>
            <a:r>
              <a:rPr sz="2600" b="1" dirty="0" err="1">
                <a:solidFill>
                  <a:srgbClr val="1A1F2E"/>
                </a:solidFill>
                <a:latin typeface="맑은 고딕"/>
              </a:rPr>
              <a:t>사진</a:t>
            </a:r>
            <a:endParaRPr sz="2600" b="1" dirty="0">
              <a:solidFill>
                <a:srgbClr val="1A1F2E"/>
              </a:solidFill>
              <a:latin typeface="맑은 고딕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5007994"/>
              </p:ext>
            </p:extLst>
          </p:nvPr>
        </p:nvGraphicFramePr>
        <p:xfrm>
          <a:off x="548640" y="1463040"/>
          <a:ext cx="11155680" cy="466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0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17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260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77240">
                <a:tc>
                  <a:txBody>
                    <a:bodyPr/>
                    <a:lstStyle/>
                    <a:p>
                      <a:pPr algn="ctr"/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단계</a:t>
                      </a:r>
                      <a:endParaRPr sz="1200" b="1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T="30000" marB="30000" anchor="ctr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조작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맑은 고딕"/>
                        </a:rPr>
                        <a:t>(</a:t>
                      </a:r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어디서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맑은 고딕"/>
                        </a:rPr>
                        <a:t> </a:t>
                      </a:r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무엇을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맑은 고딕"/>
                        </a:rPr>
                        <a:t>)</a:t>
                      </a:r>
                    </a:p>
                  </a:txBody>
                  <a:tcPr marT="30000" marB="30000" anchor="ctr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입력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맑은 고딕"/>
                        </a:rPr>
                        <a:t> </a:t>
                      </a:r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예시</a:t>
                      </a:r>
                      <a:endParaRPr sz="1200" b="1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T="30000" marB="30000" anchor="ctr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예상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맑은 고딕"/>
                        </a:rPr>
                        <a:t> </a:t>
                      </a:r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결과</a:t>
                      </a:r>
                      <a:endParaRPr sz="1200" b="1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T="30000" marB="30000" anchor="ctr">
                    <a:solidFill>
                      <a:srgbClr val="1F29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7240">
                <a:tc>
                  <a:txBody>
                    <a:bodyPr/>
                    <a:lstStyle/>
                    <a:p>
                      <a:pPr algn="ctr"/>
                      <a:r>
                        <a:rPr sz="1050" b="1" dirty="0">
                          <a:solidFill>
                            <a:srgbClr val="1F29FC"/>
                          </a:solidFill>
                          <a:latin typeface="맑은 고딕"/>
                        </a:rPr>
                        <a:t>1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시연 행사 → 부스 → 부스설계 스튜디오 하단 [사진 시안 (AI)] 섹션</a:t>
                      </a:r>
                    </a:p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경로: /events/{행사}/booths/{부스}/design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-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01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업로드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→ 02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스타일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→ 03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지시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3단 UI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240">
                <a:tc>
                  <a:txBody>
                    <a:bodyPr/>
                    <a:lstStyle/>
                    <a:p>
                      <a:pPr algn="ctr"/>
                      <a:r>
                        <a:rPr sz="1050" b="1" dirty="0">
                          <a:solidFill>
                            <a:srgbClr val="1F29FC"/>
                          </a:solidFill>
                          <a:latin typeface="맑은 고딕"/>
                        </a:rPr>
                        <a:t>2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01 부스/공간 사진 업로드 (드래그앤드롭 또는 클릭)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시연용 샘플(사전 등록됨):</a:t>
                      </a:r>
                    </a:p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kintex.zioinfo.co.kr/downloads/demo/sample_booth.jpg</a:t>
                      </a:r>
                    </a:p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→ 시연 PC에 미리 다운로드해 둘 것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미리보기 표시</a:t>
                      </a:r>
                    </a:p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(클라 1024px 자동 다운스케일·10MB 상한)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7240">
                <a:tc>
                  <a:txBody>
                    <a:bodyPr/>
                    <a:lstStyle/>
                    <a:p>
                      <a:pPr algn="ctr"/>
                      <a:r>
                        <a:rPr sz="1050" b="1" dirty="0">
                          <a:solidFill>
                            <a:srgbClr val="1F29FC"/>
                          </a:solidFill>
                          <a:latin typeface="맑은 고딕"/>
                        </a:rPr>
                        <a:t>3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02 스타일 카드 선택 + 03 자연어 지시(선택)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스타일: 모던·미니멀·테크·럭셔리·한국 전통·친환경 중 "테크"</a:t>
                      </a:r>
                    </a:p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지시: "로고 월과 LED 사이니지, 우드 톤 바닥"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[사진 시안 생성] 활성화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77240">
                <a:tc>
                  <a:txBody>
                    <a:bodyPr/>
                    <a:lstStyle/>
                    <a:p>
                      <a:pPr algn="ctr"/>
                      <a:r>
                        <a:rPr sz="1050" b="1" dirty="0">
                          <a:solidFill>
                            <a:srgbClr val="1F29FC"/>
                          </a:solidFill>
                          <a:latin typeface="맑은 고딕"/>
                        </a:rPr>
                        <a:t>4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[사진 시안 생성] → 렌더 잡 발행(QUEUED)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-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WebSocket/폴링 진행 표시 (약 30~60초)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77240">
                <a:tc>
                  <a:txBody>
                    <a:bodyPr/>
                    <a:lstStyle/>
                    <a:p>
                      <a:pPr algn="ctr"/>
                      <a:r>
                        <a:rPr sz="1050" b="1" dirty="0">
                          <a:solidFill>
                            <a:srgbClr val="1F29FC"/>
                          </a:solidFill>
                          <a:latin typeface="맑은 고딕"/>
                        </a:rPr>
                        <a:t>5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결과 — Before(원본)/After(AI 시안) 슬라이더 드래그</a:t>
                      </a:r>
                    </a:p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(선택) 스타일 "럭셔리"로 재생성 비교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-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벽·바닥·기둥·카메라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구도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보존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,</a:t>
                      </a:r>
                    </a:p>
                    <a:p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인테리어·조명·사이니지만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교체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+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워터마크</a:t>
                      </a:r>
                      <a:endParaRPr sz="1050" b="0" dirty="0">
                        <a:solidFill>
                          <a:srgbClr val="1A1F2E"/>
                        </a:solidFill>
                        <a:latin typeface="맑은 고딕"/>
                      </a:endParaRP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48640" y="6172200"/>
            <a:ext cx="11064240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100" b="0">
                <a:solidFill>
                  <a:srgbClr val="B45F06"/>
                </a:solidFill>
                <a:latin typeface="맑은 고딕"/>
              </a:rPr>
              <a:t>※ 포인트 멘트: 참가업체가 현장 사진만 보내면 장치공사 발주 전에 시공 결과를 미리 봅니다 — 옥션(견적) 자료로 바로 연결되는 흐름.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128016"/>
          </a:xfrm>
          <a:prstGeom prst="rect">
            <a:avLst/>
          </a:prstGeom>
          <a:solidFill>
            <a:srgbClr val="1F29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548640" y="292608"/>
            <a:ext cx="1005840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1">
                <a:solidFill>
                  <a:srgbClr val="11C3FF"/>
                </a:solidFill>
                <a:latin typeface="맑은 고딕"/>
              </a:rPr>
              <a:t>DEMO 4 · 경영분석(/analytics) 하단 AI 콘솔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566928"/>
            <a:ext cx="11064240" cy="6400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2600" b="1">
                <a:solidFill>
                  <a:srgbClr val="1A1F2E"/>
                </a:solidFill>
                <a:latin typeface="맑은 고딕"/>
              </a:rPr>
              <a:t>자연어 데이터 조회 + 규정 챗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9689284"/>
              </p:ext>
            </p:extLst>
          </p:nvPr>
        </p:nvGraphicFramePr>
        <p:xfrm>
          <a:off x="548640" y="1463040"/>
          <a:ext cx="11155680" cy="3950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0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17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260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58368">
                <a:tc>
                  <a:txBody>
                    <a:bodyPr/>
                    <a:lstStyle/>
                    <a:p>
                      <a:pPr algn="ctr"/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단계</a:t>
                      </a:r>
                      <a:endParaRPr sz="1200" b="1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T="30000" marB="30000" anchor="ctr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조작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맑은 고딕"/>
                        </a:rPr>
                        <a:t>(</a:t>
                      </a:r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어디서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맑은 고딕"/>
                        </a:rPr>
                        <a:t> </a:t>
                      </a:r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무엇을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맑은 고딕"/>
                        </a:rPr>
                        <a:t>)</a:t>
                      </a:r>
                    </a:p>
                  </a:txBody>
                  <a:tcPr marT="30000" marB="30000" anchor="ctr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입력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맑은 고딕"/>
                        </a:rPr>
                        <a:t> </a:t>
                      </a:r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예시</a:t>
                      </a:r>
                      <a:endParaRPr sz="1200" b="1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T="30000" marB="30000" anchor="ctr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예상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맑은 고딕"/>
                        </a:rPr>
                        <a:t> </a:t>
                      </a:r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결과</a:t>
                      </a:r>
                      <a:endParaRPr sz="1200" b="1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T="30000" marB="30000" anchor="ctr">
                    <a:solidFill>
                      <a:srgbClr val="1F29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8368">
                <a:tc>
                  <a:txBody>
                    <a:bodyPr/>
                    <a:lstStyle/>
                    <a:p>
                      <a:pPr algn="ctr"/>
                      <a:r>
                        <a:rPr sz="1050" b="1" dirty="0">
                          <a:solidFill>
                            <a:srgbClr val="1F29FC"/>
                          </a:solidFill>
                          <a:latin typeface="맑은 고딕"/>
                        </a:rPr>
                        <a:t>1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좌측 메뉴 → 경영분석 → 대시보드 하단 AI 콘솔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-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NL Query / 규정 챗 탭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8368">
                <a:tc>
                  <a:txBody>
                    <a:bodyPr/>
                    <a:lstStyle/>
                    <a:p>
                      <a:pPr algn="ctr"/>
                      <a:r>
                        <a:rPr sz="1050" b="1" dirty="0">
                          <a:solidFill>
                            <a:srgbClr val="1F29FC"/>
                          </a:solidFill>
                          <a:latin typeface="맑은 고딕"/>
                        </a:rPr>
                        <a:t>2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자연어 조회 ①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"이번 행사 부스 판매율 알려줘"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DB 실조회 결과 수치·표 응답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8368">
                <a:tc>
                  <a:txBody>
                    <a:bodyPr/>
                    <a:lstStyle/>
                    <a:p>
                      <a:pPr algn="ctr"/>
                      <a:r>
                        <a:rPr sz="1050" b="1" dirty="0">
                          <a:solidFill>
                            <a:srgbClr val="1F29FC"/>
                          </a:solidFill>
                          <a:latin typeface="맑은 고딕"/>
                        </a:rPr>
                        <a:t>3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자연어 조회 ②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"홀별 배정 현황 요약해줘"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홀 H1~H5 배정 집계 응답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8368">
                <a:tc>
                  <a:txBody>
                    <a:bodyPr/>
                    <a:lstStyle/>
                    <a:p>
                      <a:pPr algn="ctr"/>
                      <a:r>
                        <a:rPr sz="1050" b="1" dirty="0">
                          <a:solidFill>
                            <a:srgbClr val="1F29FC"/>
                          </a:solidFill>
                          <a:latin typeface="맑은 고딕"/>
                        </a:rPr>
                        <a:t>4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규정 챗 ①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"부스 천장 높이 제한이 몇 미터야?"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룰셋(규정 버전) 근거 답변 + 근거 조항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58368">
                <a:tc>
                  <a:txBody>
                    <a:bodyPr/>
                    <a:lstStyle/>
                    <a:p>
                      <a:pPr algn="ctr"/>
                      <a:r>
                        <a:rPr sz="1050" b="1" dirty="0">
                          <a:solidFill>
                            <a:srgbClr val="1F29FC"/>
                          </a:solidFill>
                          <a:latin typeface="맑은 고딕"/>
                        </a:rPr>
                        <a:t>5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규정 챗 ②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"전기 증설 신청은 언제까지 해야 해?"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규정·마일스톤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근거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답변</a:t>
                      </a:r>
                      <a:endParaRPr sz="1050" b="0" dirty="0">
                        <a:solidFill>
                          <a:srgbClr val="1A1F2E"/>
                        </a:solidFill>
                        <a:latin typeface="맑은 고딕"/>
                      </a:endParaRP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48640" y="5669280"/>
            <a:ext cx="11064240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100" b="0">
                <a:solidFill>
                  <a:srgbClr val="B45F06"/>
                </a:solidFill>
                <a:latin typeface="맑은 고딕"/>
              </a:rPr>
              <a:t>※ 관리자 → 룰셋 버전 화면을 함께 열어 "답변 근거가 이 룰셋"임을 보여주면 신뢰성 메시지가 강해짐.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128016"/>
          </a:xfrm>
          <a:prstGeom prst="rect">
            <a:avLst/>
          </a:prstGeom>
          <a:solidFill>
            <a:srgbClr val="1F29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548640" y="292608"/>
            <a:ext cx="1005840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1">
                <a:solidFill>
                  <a:srgbClr val="11C3FF"/>
                </a:solidFill>
                <a:latin typeface="맑은 고딕"/>
              </a:rPr>
              <a:t>CHECKLIST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566928"/>
            <a:ext cx="11064240" cy="6400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2600" b="1">
                <a:solidFill>
                  <a:srgbClr val="1A1F2E"/>
                </a:solidFill>
                <a:latin typeface="맑은 고딕"/>
              </a:rPr>
              <a:t>시연 전 샘플 데이터·환경 체크리스트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0046290"/>
              </p:ext>
            </p:extLst>
          </p:nvPr>
        </p:nvGraphicFramePr>
        <p:xfrm>
          <a:off x="548640" y="1463040"/>
          <a:ext cx="11155680" cy="46085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0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17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260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58368">
                <a:tc>
                  <a:txBody>
                    <a:bodyPr/>
                    <a:lstStyle/>
                    <a:p>
                      <a:pPr algn="ctr"/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시점</a:t>
                      </a:r>
                      <a:endParaRPr sz="1200" b="1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T="30000" marB="30000" anchor="ctr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항목</a:t>
                      </a:r>
                      <a:endParaRPr sz="1200" b="1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T="30000" marB="30000" anchor="ctr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 dirty="0">
                          <a:solidFill>
                            <a:srgbClr val="FFFFFF"/>
                          </a:solidFill>
                          <a:latin typeface="맑은 고딕"/>
                        </a:rPr>
                        <a:t>값 / </a:t>
                      </a:r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위치</a:t>
                      </a:r>
                      <a:endParaRPr sz="1200" b="1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T="30000" marB="30000" anchor="ctr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확인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맑은 고딕"/>
                        </a:rPr>
                        <a:t> </a:t>
                      </a:r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기준</a:t>
                      </a:r>
                      <a:endParaRPr sz="1200" b="1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T="30000" marB="30000" anchor="ctr">
                    <a:solidFill>
                      <a:srgbClr val="1F29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8368">
                <a:tc>
                  <a:txBody>
                    <a:bodyPr/>
                    <a:lstStyle/>
                    <a:p>
                      <a:pPr algn="ctr"/>
                      <a:r>
                        <a:rPr sz="1050" b="1" dirty="0">
                          <a:solidFill>
                            <a:srgbClr val="1F29FC"/>
                          </a:solidFill>
                          <a:latin typeface="맑은 고딕"/>
                        </a:rPr>
                        <a:t>★</a:t>
                      </a:r>
                      <a:r>
                        <a:rPr sz="1050" b="1" dirty="0" err="1">
                          <a:solidFill>
                            <a:srgbClr val="1F29FC"/>
                          </a:solidFill>
                          <a:latin typeface="맑은 고딕"/>
                        </a:rPr>
                        <a:t>필수</a:t>
                      </a:r>
                      <a:endParaRPr sz="1050" b="1" dirty="0">
                        <a:solidFill>
                          <a:srgbClr val="1F29FC"/>
                        </a:solidFill>
                        <a:latin typeface="맑은 고딕"/>
                      </a:endParaRP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Gemini API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유료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결제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활성화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(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소유자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조치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)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현재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키가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무료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티어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→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이미지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모델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쿼터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0(429)</a:t>
                      </a:r>
                    </a:p>
                    <a:p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→ Google AI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결제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활성화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또는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유료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키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교체</a:t>
                      </a:r>
                      <a:endParaRPr sz="1050" b="0" dirty="0">
                        <a:solidFill>
                          <a:srgbClr val="1A1F2E"/>
                        </a:solidFill>
                        <a:latin typeface="맑은 고딕"/>
                      </a:endParaRP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미조치 시 데모 2의 조감 렌더·데모 3 전체 불가</a:t>
                      </a:r>
                    </a:p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(텍스트 AI는 Claude 별도 키라 정상)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8368">
                <a:tc>
                  <a:txBody>
                    <a:bodyPr/>
                    <a:lstStyle/>
                    <a:p>
                      <a:pPr algn="ctr"/>
                      <a:r>
                        <a:rPr sz="1050" b="1" dirty="0">
                          <a:solidFill>
                            <a:srgbClr val="1F29FC"/>
                          </a:solidFill>
                          <a:latin typeface="맑은 고딕"/>
                        </a:rPr>
                        <a:t>D-1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시연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계정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로그인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확인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(OTP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포함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)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demo-organizer@kintex.test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(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비번·OTP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별도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전달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)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로그인 → 주최자 랜딩 정상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8368">
                <a:tc>
                  <a:txBody>
                    <a:bodyPr/>
                    <a:lstStyle/>
                    <a:p>
                      <a:pPr algn="ctr"/>
                      <a:r>
                        <a:rPr sz="1050" b="1" dirty="0">
                          <a:solidFill>
                            <a:srgbClr val="1F29FC"/>
                          </a:solidFill>
                          <a:latin typeface="맑은 고딕"/>
                        </a:rPr>
                        <a:t>D-1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라이브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행사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데이터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확인</a:t>
                      </a:r>
                      <a:endParaRPr sz="1050" b="0" dirty="0">
                        <a:solidFill>
                          <a:srgbClr val="1A1F2E"/>
                        </a:solidFill>
                        <a:latin typeface="맑은 고딕"/>
                      </a:endParaRP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e-2026-live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행사·홀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H1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레이아웃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(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등록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완료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)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플로어플랜 캔버스에 기존 배치 표시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8368">
                <a:tc>
                  <a:txBody>
                    <a:bodyPr/>
                    <a:lstStyle/>
                    <a:p>
                      <a:pPr algn="ctr"/>
                      <a:r>
                        <a:rPr sz="1050" b="1" dirty="0">
                          <a:solidFill>
                            <a:srgbClr val="1F29FC"/>
                          </a:solidFill>
                          <a:latin typeface="맑은 고딕"/>
                        </a:rPr>
                        <a:t>D-1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샘플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부스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사진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준비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(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등록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완료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)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kintex.zioinfo.co.kr/downloads/demo/sample_booth.jpg</a:t>
                      </a:r>
                    </a:p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→ 시연 PC 바탕화면에 저장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ReRoomAI 업로드용 (예비: sample_booth_alt.jpg)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58368">
                <a:tc>
                  <a:txBody>
                    <a:bodyPr/>
                    <a:lstStyle/>
                    <a:p>
                      <a:pPr algn="ctr"/>
                      <a:r>
                        <a:rPr sz="1050" b="1" dirty="0">
                          <a:solidFill>
                            <a:srgbClr val="1F29FC"/>
                          </a:solidFill>
                          <a:latin typeface="맑은 고딕"/>
                        </a:rPr>
                        <a:t>D-1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AI 실호출 리허설 1회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데모 2·3·4 각 1회 실행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응답 시간 체감·렌더 소요 확인</a:t>
                      </a:r>
                    </a:p>
                  </a:txBody>
                  <a:tcPr marT="25000" marB="25000">
                    <a:solidFill>
                      <a:srgbClr val="F2F5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58368">
                <a:tc>
                  <a:txBody>
                    <a:bodyPr/>
                    <a:lstStyle/>
                    <a:p>
                      <a:pPr algn="ctr"/>
                      <a:r>
                        <a:rPr sz="1050" b="1" dirty="0" err="1">
                          <a:solidFill>
                            <a:srgbClr val="1F29FC"/>
                          </a:solidFill>
                          <a:latin typeface="맑은 고딕"/>
                        </a:rPr>
                        <a:t>당일</a:t>
                      </a:r>
                      <a:endParaRPr sz="1050" b="1" dirty="0">
                        <a:solidFill>
                          <a:srgbClr val="1F29FC"/>
                        </a:solidFill>
                        <a:latin typeface="맑은 고딕"/>
                      </a:endParaRP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서비스·브라우저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백엔드(:8021)·나노바나나 워커·Redis 전부 active</a:t>
                      </a:r>
                    </a:p>
                    <a:p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크롬 시크릿 창(캐시 없이)</a:t>
                      </a: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SSH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점검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+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구버전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번들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방지</a:t>
                      </a:r>
                      <a:endParaRPr sz="1050" b="0" dirty="0">
                        <a:solidFill>
                          <a:srgbClr val="1A1F2E"/>
                        </a:solidFill>
                        <a:latin typeface="맑은 고딕"/>
                      </a:endParaRPr>
                    </a:p>
                  </a:txBody>
                  <a:tcPr marT="25000" marB="25000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128016"/>
          </a:xfrm>
          <a:prstGeom prst="rect">
            <a:avLst/>
          </a:prstGeom>
          <a:solidFill>
            <a:srgbClr val="1F29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548640" y="292608"/>
            <a:ext cx="1005840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1">
                <a:solidFill>
                  <a:srgbClr val="11C3FF"/>
                </a:solidFill>
                <a:latin typeface="맑은 고딕"/>
              </a:rPr>
              <a:t>TROUBLESHOOTING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566928"/>
            <a:ext cx="11064240" cy="6400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2600" b="1">
                <a:solidFill>
                  <a:srgbClr val="1A1F2E"/>
                </a:solidFill>
                <a:latin typeface="맑은 고딕"/>
              </a:rPr>
              <a:t>시연 중 이상 시 대응 (폴백 시나리오)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0660362"/>
              </p:ext>
            </p:extLst>
          </p:nvPr>
        </p:nvGraphicFramePr>
        <p:xfrm>
          <a:off x="548640" y="1463040"/>
          <a:ext cx="11155680" cy="46085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0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17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40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579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58368">
                <a:tc>
                  <a:txBody>
                    <a:bodyPr/>
                    <a:lstStyle/>
                    <a:p>
                      <a:pPr algn="ctr"/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증상</a:t>
                      </a:r>
                      <a:endParaRPr sz="1200" b="1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T="30000" marB="30000" anchor="ctr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현상</a:t>
                      </a:r>
                    </a:p>
                  </a:txBody>
                  <a:tcPr marT="30000" marB="30000" anchor="ctr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즉시 대응</a:t>
                      </a:r>
                    </a:p>
                  </a:txBody>
                  <a:tcPr marT="30000" marB="30000" anchor="ctr">
                    <a:solidFill>
                      <a:srgbClr val="1F29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멘트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맑은 고딕"/>
                        </a:rPr>
                        <a:t> </a:t>
                      </a:r>
                      <a:r>
                        <a:rPr sz="1200" b="1" dirty="0" err="1">
                          <a:solidFill>
                            <a:srgbClr val="FFFFFF"/>
                          </a:solidFill>
                          <a:latin typeface="맑은 고딕"/>
                        </a:rPr>
                        <a:t>포인트</a:t>
                      </a:r>
                      <a:endParaRPr sz="1200" b="1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T="30000" marB="30000" anchor="ctr">
                    <a:solidFill>
                      <a:srgbClr val="1F29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8368">
                <a:tc>
                  <a:txBody>
                    <a:bodyPr/>
                    <a:lstStyle/>
                    <a:p>
                      <a:pPr algn="ctr"/>
                      <a:r>
                        <a:rPr sz="1050" b="1">
                          <a:solidFill>
                            <a:srgbClr val="1F29FC"/>
                          </a:solidFill>
                          <a:latin typeface="맑은 고딕"/>
                        </a:rPr>
                        <a:t>증상 1</a:t>
                      </a:r>
                    </a:p>
                  </a:txBody>
                  <a:tcPr marT="25000" marB="25000" anchor="ctr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자연어 해석이 'AI 연결 불가' 안내(degraded)</a:t>
                      </a:r>
                    </a:p>
                  </a:txBody>
                  <a:tcPr marT="25000" marB="25000" anchor="ctr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→ 수동 폼에 직접 입력해 생성 계속 진행</a:t>
                      </a:r>
                    </a:p>
                  </a:txBody>
                  <a:tcPr marT="25000" marB="25000" anchor="ctr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"AI가 잠시 불가해도 수동으로 동일 결과" 멘트</a:t>
                      </a:r>
                    </a:p>
                  </a:txBody>
                  <a:tcPr marT="25000" marB="25000" anchor="ctr">
                    <a:solidFill>
                      <a:srgbClr val="F2F5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8368">
                <a:tc>
                  <a:txBody>
                    <a:bodyPr/>
                    <a:lstStyle/>
                    <a:p>
                      <a:pPr algn="ctr"/>
                      <a:r>
                        <a:rPr sz="1050" b="1">
                          <a:solidFill>
                            <a:srgbClr val="1F29FC"/>
                          </a:solidFill>
                          <a:latin typeface="맑은 고딕"/>
                        </a:rPr>
                        <a:t>증상 2</a:t>
                      </a:r>
                    </a:p>
                  </a:txBody>
                  <a:tcPr marT="25000" marB="2500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조감/사진 시안 렌더가 오래 걸림(&gt;90초)</a:t>
                      </a:r>
                    </a:p>
                  </a:txBody>
                  <a:tcPr marT="25000" marB="2500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→ 다음 데모 먼저 진행 후 돌아와 결과 확인</a:t>
                      </a:r>
                    </a:p>
                  </a:txBody>
                  <a:tcPr marT="25000" marB="2500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큐 기반 비동기 설계 설명 기회로 활용</a:t>
                      </a:r>
                    </a:p>
                  </a:txBody>
                  <a:tcPr marT="25000" marB="25000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8368">
                <a:tc>
                  <a:txBody>
                    <a:bodyPr/>
                    <a:lstStyle/>
                    <a:p>
                      <a:pPr algn="ctr"/>
                      <a:r>
                        <a:rPr sz="1050" b="1">
                          <a:solidFill>
                            <a:srgbClr val="1F29FC"/>
                          </a:solidFill>
                          <a:latin typeface="맑은 고딕"/>
                        </a:rPr>
                        <a:t>증상 3</a:t>
                      </a:r>
                    </a:p>
                  </a:txBody>
                  <a:tcPr marT="25000" marB="25000" anchor="ctr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AI 요약이 일부 배치안에 없음</a:t>
                      </a:r>
                    </a:p>
                  </a:txBody>
                  <a:tcPr marT="25000" marB="25000" anchor="ctr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→ 정상 동작(AI는 부가, 배치 생성은 항상 성공)</a:t>
                      </a:r>
                    </a:p>
                  </a:txBody>
                  <a:tcPr marT="25000" marB="25000" anchor="ctr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안전 설계(AI 실패가 기능을 막지 않음) 강조</a:t>
                      </a:r>
                    </a:p>
                  </a:txBody>
                  <a:tcPr marT="25000" marB="25000" anchor="ctr">
                    <a:solidFill>
                      <a:srgbClr val="F2F5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8368">
                <a:tc>
                  <a:txBody>
                    <a:bodyPr/>
                    <a:lstStyle/>
                    <a:p>
                      <a:pPr algn="ctr"/>
                      <a:r>
                        <a:rPr sz="1050" b="1">
                          <a:solidFill>
                            <a:srgbClr val="1F29FC"/>
                          </a:solidFill>
                          <a:latin typeface="맑은 고딕"/>
                        </a:rPr>
                        <a:t>증상 4</a:t>
                      </a:r>
                    </a:p>
                  </a:txBody>
                  <a:tcPr marT="25000" marB="2500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관람 도우미가 '정보 없음' 답변</a:t>
                      </a:r>
                    </a:p>
                  </a:txBody>
                  <a:tcPr marT="25000" marB="2500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→ 질문을 행사·교통 범위로 변경</a:t>
                      </a:r>
                    </a:p>
                  </a:txBody>
                  <a:tcPr marT="25000" marB="2500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환각 차단이 정상 동작한다는 증거</a:t>
                      </a:r>
                    </a:p>
                  </a:txBody>
                  <a:tcPr marT="25000" marB="25000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58368">
                <a:tc>
                  <a:txBody>
                    <a:bodyPr/>
                    <a:lstStyle/>
                    <a:p>
                      <a:pPr algn="ctr"/>
                      <a:r>
                        <a:rPr sz="1050" b="1">
                          <a:solidFill>
                            <a:srgbClr val="1F29FC"/>
                          </a:solidFill>
                          <a:latin typeface="맑은 고딕"/>
                        </a:rPr>
                        <a:t>증상 5</a:t>
                      </a:r>
                    </a:p>
                  </a:txBody>
                  <a:tcPr marT="25000" marB="25000" anchor="ctr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화면 데이터가 비어 보임</a:t>
                      </a:r>
                    </a:p>
                  </a:txBody>
                  <a:tcPr marT="25000" marB="25000" anchor="ctr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→ 행사 선택이 '2026 라이브 데모 행사'인지 확인</a:t>
                      </a:r>
                    </a:p>
                  </a:txBody>
                  <a:tcPr marT="25000" marB="25000" anchor="ctr">
                    <a:solidFill>
                      <a:srgbClr val="F2F5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행사 스코프 미선택이 최다 원인</a:t>
                      </a:r>
                    </a:p>
                  </a:txBody>
                  <a:tcPr marT="25000" marB="25000" anchor="ctr">
                    <a:solidFill>
                      <a:srgbClr val="F2F5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58368">
                <a:tc>
                  <a:txBody>
                    <a:bodyPr/>
                    <a:lstStyle/>
                    <a:p>
                      <a:pPr algn="ctr"/>
                      <a:r>
                        <a:rPr sz="1050" b="1">
                          <a:solidFill>
                            <a:srgbClr val="1F29FC"/>
                          </a:solidFill>
                          <a:latin typeface="맑은 고딕"/>
                        </a:rPr>
                        <a:t>증상 6</a:t>
                      </a:r>
                    </a:p>
                  </a:txBody>
                  <a:tcPr marT="25000" marB="2500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이미지 생성이 실패(429 쿼터)로 끝남</a:t>
                      </a:r>
                    </a:p>
                  </a:txBody>
                  <a:tcPr marT="25000" marB="2500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50" b="0">
                          <a:solidFill>
                            <a:srgbClr val="1A1F2E"/>
                          </a:solidFill>
                          <a:latin typeface="맑은 고딕"/>
                        </a:rPr>
                        <a:t>→ Gemini 유료 결제 미조치 상태 — 텍스트 AI 데모로 대체 진행</a:t>
                      </a:r>
                    </a:p>
                  </a:txBody>
                  <a:tcPr marT="25000" marB="2500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체크리스트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★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필수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항목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사전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조치가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근본</a:t>
                      </a:r>
                      <a:r>
                        <a:rPr sz="1050" b="0" dirty="0">
                          <a:solidFill>
                            <a:srgbClr val="1A1F2E"/>
                          </a:solidFill>
                          <a:latin typeface="맑은 고딕"/>
                        </a:rPr>
                        <a:t> </a:t>
                      </a:r>
                      <a:r>
                        <a:rPr sz="1050" b="0" dirty="0" err="1">
                          <a:solidFill>
                            <a:srgbClr val="1A1F2E"/>
                          </a:solidFill>
                          <a:latin typeface="맑은 고딕"/>
                        </a:rPr>
                        <a:t>해결</a:t>
                      </a:r>
                      <a:endParaRPr sz="1050" b="0" dirty="0">
                        <a:solidFill>
                          <a:srgbClr val="1A1F2E"/>
                        </a:solidFill>
                        <a:latin typeface="맑은 고딕"/>
                      </a:endParaRPr>
                    </a:p>
                  </a:txBody>
                  <a:tcPr marT="25000" marB="25000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48640" y="5861121"/>
            <a:ext cx="11064240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100" b="0" dirty="0">
                <a:solidFill>
                  <a:srgbClr val="B45F06"/>
                </a:solidFill>
                <a:latin typeface="맑은 고딕"/>
              </a:rPr>
              <a:t>※ </a:t>
            </a:r>
            <a:r>
              <a:rPr sz="1100" b="0" dirty="0" err="1">
                <a:solidFill>
                  <a:srgbClr val="B45F06"/>
                </a:solidFill>
                <a:latin typeface="맑은 고딕"/>
              </a:rPr>
              <a:t>긴급</a:t>
            </a:r>
            <a:r>
              <a:rPr sz="1100" b="0" dirty="0">
                <a:solidFill>
                  <a:srgbClr val="B45F06"/>
                </a:solidFill>
                <a:latin typeface="맑은 고딕"/>
              </a:rPr>
              <a:t> </a:t>
            </a:r>
            <a:r>
              <a:rPr sz="1100" b="0" dirty="0" err="1">
                <a:solidFill>
                  <a:srgbClr val="B45F06"/>
                </a:solidFill>
                <a:latin typeface="맑은 고딕"/>
              </a:rPr>
              <a:t>연락</a:t>
            </a:r>
            <a:r>
              <a:rPr sz="1100" b="0" dirty="0">
                <a:solidFill>
                  <a:srgbClr val="B45F06"/>
                </a:solidFill>
                <a:latin typeface="맑은 고딕"/>
              </a:rPr>
              <a:t>: </a:t>
            </a:r>
            <a:r>
              <a:rPr sz="1100" b="0" dirty="0" err="1">
                <a:solidFill>
                  <a:srgbClr val="B45F06"/>
                </a:solidFill>
                <a:latin typeface="맑은 고딕"/>
              </a:rPr>
              <a:t>시스템관리자</a:t>
            </a:r>
            <a:r>
              <a:rPr sz="1100" b="0" dirty="0">
                <a:solidFill>
                  <a:srgbClr val="B45F06"/>
                </a:solidFill>
                <a:latin typeface="맑은 고딕"/>
              </a:rPr>
              <a:t> </a:t>
            </a:r>
            <a:r>
              <a:rPr sz="1100" b="0" dirty="0" err="1">
                <a:solidFill>
                  <a:srgbClr val="B45F06"/>
                </a:solidFill>
                <a:latin typeface="맑은 고딕"/>
              </a:rPr>
              <a:t>계정</a:t>
            </a:r>
            <a:r>
              <a:rPr sz="1100" b="0" dirty="0">
                <a:solidFill>
                  <a:srgbClr val="B45F06"/>
                </a:solidFill>
                <a:latin typeface="맑은 고딕"/>
              </a:rPr>
              <a:t>(admin@kintex.zioinfo.co.kr)</a:t>
            </a:r>
            <a:r>
              <a:rPr sz="1100" b="0" dirty="0" err="1">
                <a:solidFill>
                  <a:srgbClr val="B45F06"/>
                </a:solidFill>
                <a:latin typeface="맑은 고딕"/>
              </a:rPr>
              <a:t>으로</a:t>
            </a:r>
            <a:r>
              <a:rPr sz="1100" b="0" dirty="0">
                <a:solidFill>
                  <a:srgbClr val="B45F06"/>
                </a:solidFill>
                <a:latin typeface="맑은 고딕"/>
              </a:rPr>
              <a:t> </a:t>
            </a:r>
            <a:r>
              <a:rPr sz="1100" b="0" dirty="0" err="1">
                <a:solidFill>
                  <a:srgbClr val="B45F06"/>
                </a:solidFill>
                <a:latin typeface="맑은 고딕"/>
              </a:rPr>
              <a:t>상태</a:t>
            </a:r>
            <a:r>
              <a:rPr sz="1100" b="0" dirty="0">
                <a:solidFill>
                  <a:srgbClr val="B45F06"/>
                </a:solidFill>
                <a:latin typeface="맑은 고딕"/>
              </a:rPr>
              <a:t> </a:t>
            </a:r>
            <a:r>
              <a:rPr sz="1100" b="0" dirty="0" err="1">
                <a:solidFill>
                  <a:srgbClr val="B45F06"/>
                </a:solidFill>
                <a:latin typeface="맑은 고딕"/>
              </a:rPr>
              <a:t>확인</a:t>
            </a:r>
            <a:r>
              <a:rPr sz="1100" b="0" dirty="0">
                <a:solidFill>
                  <a:srgbClr val="B45F06"/>
                </a:solidFill>
                <a:latin typeface="맑은 고딕"/>
              </a:rPr>
              <a:t> </a:t>
            </a:r>
            <a:r>
              <a:rPr sz="1100" b="0" dirty="0" err="1">
                <a:solidFill>
                  <a:srgbClr val="B45F06"/>
                </a:solidFill>
                <a:latin typeface="맑은 고딕"/>
              </a:rPr>
              <a:t>가능</a:t>
            </a:r>
            <a:r>
              <a:rPr sz="1100" b="0" dirty="0">
                <a:solidFill>
                  <a:srgbClr val="B45F06"/>
                </a:solidFill>
                <a:latin typeface="맑은 고딕"/>
              </a:rPr>
              <a:t>. </a:t>
            </a:r>
            <a:r>
              <a:rPr sz="1100" b="0" dirty="0" err="1">
                <a:solidFill>
                  <a:srgbClr val="B45F06"/>
                </a:solidFill>
                <a:latin typeface="맑은 고딕"/>
              </a:rPr>
              <a:t>모든</a:t>
            </a:r>
            <a:r>
              <a:rPr sz="1100" b="0" dirty="0">
                <a:solidFill>
                  <a:srgbClr val="B45F06"/>
                </a:solidFill>
                <a:latin typeface="맑은 고딕"/>
              </a:rPr>
              <a:t> AI </a:t>
            </a:r>
            <a:r>
              <a:rPr sz="1100" b="0" dirty="0" err="1">
                <a:solidFill>
                  <a:srgbClr val="B45F06"/>
                </a:solidFill>
                <a:latin typeface="맑은 고딕"/>
              </a:rPr>
              <a:t>실패는</a:t>
            </a:r>
            <a:r>
              <a:rPr sz="1100" b="0" dirty="0">
                <a:solidFill>
                  <a:srgbClr val="B45F06"/>
                </a:solidFill>
                <a:latin typeface="맑은 고딕"/>
              </a:rPr>
              <a:t> </a:t>
            </a:r>
            <a:r>
              <a:rPr sz="1100" b="0" dirty="0" err="1">
                <a:solidFill>
                  <a:srgbClr val="B45F06"/>
                </a:solidFill>
                <a:latin typeface="맑은 고딕"/>
              </a:rPr>
              <a:t>화면</a:t>
            </a:r>
            <a:r>
              <a:rPr sz="1100" b="0" dirty="0">
                <a:solidFill>
                  <a:srgbClr val="B45F06"/>
                </a:solidFill>
                <a:latin typeface="맑은 고딕"/>
              </a:rPr>
              <a:t> </a:t>
            </a:r>
            <a:r>
              <a:rPr sz="1100" b="0" dirty="0" err="1">
                <a:solidFill>
                  <a:srgbClr val="B45F06"/>
                </a:solidFill>
                <a:latin typeface="맑은 고딕"/>
              </a:rPr>
              <a:t>강등</a:t>
            </a:r>
            <a:r>
              <a:rPr sz="1100" b="0" dirty="0">
                <a:solidFill>
                  <a:srgbClr val="B45F06"/>
                </a:solidFill>
                <a:latin typeface="맑은 고딕"/>
              </a:rPr>
              <a:t>(degraded)</a:t>
            </a:r>
            <a:r>
              <a:rPr sz="1100" b="0" dirty="0" err="1">
                <a:solidFill>
                  <a:srgbClr val="B45F06"/>
                </a:solidFill>
                <a:latin typeface="맑은 고딕"/>
              </a:rPr>
              <a:t>으로</a:t>
            </a:r>
            <a:r>
              <a:rPr sz="1100" b="0" dirty="0">
                <a:solidFill>
                  <a:srgbClr val="B45F06"/>
                </a:solidFill>
                <a:latin typeface="맑은 고딕"/>
              </a:rPr>
              <a:t> </a:t>
            </a:r>
            <a:r>
              <a:rPr sz="1100" b="0" dirty="0" err="1">
                <a:solidFill>
                  <a:srgbClr val="B45F06"/>
                </a:solidFill>
                <a:latin typeface="맑은 고딕"/>
              </a:rPr>
              <a:t>처리되어</a:t>
            </a:r>
            <a:r>
              <a:rPr sz="1100" b="0" dirty="0">
                <a:solidFill>
                  <a:srgbClr val="B45F06"/>
                </a:solidFill>
                <a:latin typeface="맑은 고딕"/>
              </a:rPr>
              <a:t> </a:t>
            </a:r>
            <a:r>
              <a:rPr sz="1100" b="0" dirty="0" err="1">
                <a:solidFill>
                  <a:srgbClr val="B45F06"/>
                </a:solidFill>
                <a:latin typeface="맑은 고딕"/>
              </a:rPr>
              <a:t>시연이</a:t>
            </a:r>
            <a:r>
              <a:rPr sz="1100" b="0" dirty="0">
                <a:solidFill>
                  <a:srgbClr val="B45F06"/>
                </a:solidFill>
                <a:latin typeface="맑은 고딕"/>
              </a:rPr>
              <a:t> </a:t>
            </a:r>
            <a:r>
              <a:rPr sz="1100" b="0" dirty="0" err="1">
                <a:solidFill>
                  <a:srgbClr val="B45F06"/>
                </a:solidFill>
                <a:latin typeface="맑은 고딕"/>
              </a:rPr>
              <a:t>중단되지</a:t>
            </a:r>
            <a:r>
              <a:rPr sz="1100" b="0" dirty="0">
                <a:solidFill>
                  <a:srgbClr val="B45F06"/>
                </a:solidFill>
                <a:latin typeface="맑은 고딕"/>
              </a:rPr>
              <a:t> </a:t>
            </a:r>
            <a:r>
              <a:rPr sz="1100" b="0" dirty="0" err="1">
                <a:solidFill>
                  <a:srgbClr val="B45F06"/>
                </a:solidFill>
                <a:latin typeface="맑은 고딕"/>
              </a:rPr>
              <a:t>않도록</a:t>
            </a:r>
            <a:r>
              <a:rPr sz="1100" b="0" dirty="0">
                <a:solidFill>
                  <a:srgbClr val="B45F06"/>
                </a:solidFill>
                <a:latin typeface="맑은 고딕"/>
              </a:rPr>
              <a:t> </a:t>
            </a:r>
            <a:r>
              <a:rPr sz="1100" b="0" dirty="0" err="1">
                <a:solidFill>
                  <a:srgbClr val="B45F06"/>
                </a:solidFill>
                <a:latin typeface="맑은 고딕"/>
              </a:rPr>
              <a:t>설계됨</a:t>
            </a:r>
            <a:r>
              <a:rPr sz="1100" b="0" dirty="0">
                <a:solidFill>
                  <a:srgbClr val="B45F06"/>
                </a:solidFill>
                <a:latin typeface="맑은 고딕"/>
              </a:rPr>
              <a:t>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1652</Words>
  <Application>Microsoft Office PowerPoint</Application>
  <PresentationFormat>와이드스크린</PresentationFormat>
  <Paragraphs>262</Paragraphs>
  <Slides>10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4" baseType="lpstr">
      <vt:lpstr>맑은 고딕</vt:lpstr>
      <vt:lpstr>Arial</vt:lpstr>
      <vt:lpstr>Calibri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subject/>
  <dc:creator/>
  <cp:keywords/>
  <dc:description>generated using python-pptx</dc:description>
  <cp:lastModifiedBy>ython</cp:lastModifiedBy>
  <cp:revision>4</cp:revision>
  <dcterms:created xsi:type="dcterms:W3CDTF">2013-01-27T09:14:16Z</dcterms:created>
  <dcterms:modified xsi:type="dcterms:W3CDTF">2026-07-13T16:05:16Z</dcterms:modified>
  <cp:category/>
</cp:coreProperties>
</file>