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1828800"/>
            <a:ext cx="8229600" cy="2743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3400" b="1">
                <a:solidFill>
                  <a:srgbClr val="0066B3"/>
                </a:solidFill>
              </a:rPr>
              <a:t>KINTEX AI 전시·행사시스템 — 개발계획서</a:t>
            </a:r>
          </a:p>
          <a:p>
            <a:r>
              <a:rPr sz="1600">
                <a:solidFill>
                  <a:srgbClr val="344054"/>
                </a:solidFill>
              </a:rPr>
              <a:t>KINTEX AI 전시·행사시스템 · 2026-07-12 · 근거: PLANNING v3.4 / design v2.4 / architecture / Flyway V1~V49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7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200" b="1">
                <a:solidFill>
                  <a:srgbClr val="101828"/>
                </a:solidFill>
              </a:rPr>
              <a:t>9. 선행 게이트 및 전제조건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188720"/>
            <a:ext cx="8229600" cy="50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sz="1200">
                <a:solidFill>
                  <a:srgbClr val="344054"/>
                </a:solidFill>
              </a:rPr>
              <a:t>게이트 — 내용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G1 — 나노바나나(Gemini) 외부 호출 소유자 승인(PLANNING R12)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G2 — 배포 대상 서버·포트(개발 `kintex.zioinfo.co.kr` 포트 8021, 운영 별개 도메인)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G3 — 모바일 EAS 클라우드 빌드 소유자 승인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7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200" b="1">
                <a:solidFill>
                  <a:srgbClr val="101828"/>
                </a:solidFill>
              </a:rPr>
              <a:t>10. 리스크 관리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188720"/>
            <a:ext cx="8229600" cy="50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sz="1200">
                <a:solidFill>
                  <a:srgbClr val="344054"/>
                </a:solidFill>
              </a:rPr>
              <a:t># — 리스크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R1 — AI 생성 이미지가 실제 시공과 다름(계약 오인 분쟁)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R2 — 도면 심사 책임(자동 통과 ≠ 승인)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R3 — kxwp 연동 불확실성(폐쇄형·API 미공개)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R4 — 트렌치·CAD 실측 미확보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R6 — 이미지 생성 비용·지연(부스 수백 개)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R8 — 요금·규정 공개값과 실계약가 차이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R10 — 부스 설계 영업비밀 민감성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7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200" b="1">
                <a:solidFill>
                  <a:srgbClr val="101828"/>
                </a:solidFill>
              </a:rPr>
              <a:t>11. 품질 관리 방침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188720"/>
            <a:ext cx="8229600" cy="50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sz="1200">
                <a:solidFill>
                  <a:srgbClr val="344054"/>
                </a:solidFill>
              </a:rPr>
              <a:t>점진 QA: 각 모듈 완성 직후 kintex-qa가 백엔드 응답 shape ↔ 프론트 호출 경계면 불일치를 교차 검증. 공간 로직(배치·배선·규정) 정합, 빌드 회귀 확인.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품질 게이트(반려 사유): 자격증명·PII·스택트레이스 미노출, AI 이미지 워터마크 강제, 등록업체 응찰 게이트, admin 비번 env 주입.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빌드 게이트(push 전): 시크릿 커밋 차단, Flyway 번호 충돌 검사, 변경분 compileJava/tsc·lint 실패 시 push 차단.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정합성 검증: reviewer 에이전트가 기획-디자인-구현 3자 정합을 Phase 종료 시 교차 검증.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7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200" b="1">
                <a:solidFill>
                  <a:srgbClr val="101828"/>
                </a:solidFill>
              </a:rPr>
              <a:t>12. 보안 방침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188720"/>
            <a:ext cx="8229600" cy="50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sz="1200">
                <a:solidFill>
                  <a:srgbClr val="344054"/>
                </a:solidFill>
              </a:rPr>
              <a:t>인증·인가: JWT + 행사 단위 RBAC(ORGANIZER·EXHIBITOR·CONTRACTOR·HALL_MANAGER) + 플랫폼/테넌트 관리자 계층 + TOTP 2차 인증(업무 사용자 필수, 관람객 미강제).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자격증명 보호: `password_hash`(BCrypt)·`otp_secret`(TOTP)는 API 응답에서 완전 제외. admin 비밀번호는 env(`ADMIN_PASSWORD_ENC` AES-256-GCM + 별도 키파일) 주입, 하드코딩 `admin123` 시드 금지.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테넌트 격리: 전 계층 `tenant_id` 강제, 크로스-테넌트 접근은 플랫폼 슈퍼관리자 전용 API로만(감사).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외부 API: 온프레미스 원칙. 예외 승인 = Claude API(`api.anthropic.com`), 나노바나나(Gemini)는 G1 승인 게이트. 키는 서버 env로만 로드(코드·DB·커밋·로그·응답 기록 금지).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에러 응답: 스택트레이스 미노출 — 요약 메시지만 전달. 감사로그(승인·낙찰·설계 변경·룰셋 개정·리드 접근)에 전수 기록.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7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200" b="1">
                <a:solidFill>
                  <a:srgbClr val="101828"/>
                </a:solidFill>
              </a:rPr>
              <a:t>13. 배포(CI/CD) 계획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188720"/>
            <a:ext cx="8229600" cy="50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sz="1200">
                <a:solidFill>
                  <a:srgbClr val="344054"/>
                </a:solidFill>
              </a:rPr>
              <a:t>실행 단위 3개: 백엔드(`./gradlew bootJar` → jar, systemd) / 프론트(Vite `npm run build` → dist, nginx 정적 서빙, 역할별 번들 분리) / 나노바나나 워커(Python 큐 소비 데몬).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파이프라인: `workspace/kintex → git push → Gitea(zio/kintex) → webhook → deploy_server`. 빌드(bootJar·vite build) → Flyway 마이그레이션 → jar 재기동·dist 배포 → 헬스 게이트(`GET /health`).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Fail-Safe: 백업 → 배포 → 헬스체크(200) → 실패 시 롤백(이전 jar 유지). clean bootJar 검증 후 교체.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인프라: systemd 유닛(백엔드·워커), nginx vhost(`/`=프론트 정적, `/api/`·`/ws`=백엔드), TLS certbot, AI env drop-in.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개발 도메인: `kintex.zioinfo.co.kr`(포트 8021, PostGIS+Redis+Flyway). 운영 배포는 소유자 승인 필수(G2).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7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200" b="1">
                <a:solidFill>
                  <a:srgbClr val="101828"/>
                </a:solidFill>
              </a:rPr>
              <a:t>1. 사업 개요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188720"/>
            <a:ext cx="8229600" cy="50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/>
            <a:r>
              <a:rPr sz="1400" b="1">
                <a:solidFill>
                  <a:srgbClr val="0066B3"/>
                </a:solidFill>
              </a:rPr>
              <a:t>1-1. 배경</a:t>
            </a:r>
          </a:p>
          <a:p>
            <a:pPr/>
            <a:r>
              <a:rPr sz="1400" b="1">
                <a:solidFill>
                  <a:srgbClr val="0066B3"/>
                </a:solidFill>
              </a:rPr>
              <a:t>1-2. 비전</a:t>
            </a:r>
          </a:p>
          <a:p>
            <a:pPr/>
            <a:r>
              <a:rPr sz="1400" b="1">
                <a:solidFill>
                  <a:srgbClr val="0066B3"/>
                </a:solidFill>
              </a:rPr>
              <a:t>1-3. 정체성 확장(제품 진화)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v2.0 자동전시시스템: 부스 시공 시각화(P0 코어 M2~M5)를 심장으로 두되, 전시 기획·판매·시공·운영·관람객·사후분석 전 주기를 자동화하는 베뉴 운영 플랫폼으로 확장(도메인 모듈 M10~M18 신설).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v3.0 다중 전시관 SaaS: KINTEX를 기준 테넌트(#1)로 두고 코엑스(COEX) 등을 테넌트로 온보딩하는 멀티테넌트 SaaS. 기능은 보존하고 `tenant_id` 격리 레이어만 순증.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v3.2 대외 접점 3-트랙: visitor(관람객) / business(주최자·참가업체) / agency(공사·장치·협력사) 3-트랙 IA 재구성.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v3.4 AI 사용성 &amp; 토큰 최소화: 전 화면 인라인 AI 진입점 표준화 + LLM 토큰 최소화 6원칙(§8A).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7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200" b="1">
                <a:solidFill>
                  <a:srgbClr val="101828"/>
                </a:solidFill>
              </a:rPr>
              <a:t>2. 목표 및 기대효과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188720"/>
            <a:ext cx="8229600" cy="50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sz="1200">
                <a:solidFill>
                  <a:srgbClr val="344054"/>
                </a:solidFill>
              </a:rPr>
              <a:t>목표(To-Be) — 현재(As-Is)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홀 배정 견적 — 문의→협의→견적 수일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부스 배치도 초안 — CAD 수작업 수일~수주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도면 규정 검수 — 홀매니저 육안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유틸리티 위치표시도 — 참가업체 수기 작도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시공 결과 예측 — 불가(외주 조감도)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7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200" b="1">
                <a:solidFill>
                  <a:srgbClr val="101828"/>
                </a:solidFill>
              </a:rPr>
              <a:t>3. 개발 범위(모듈)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188720"/>
            <a:ext cx="8229600" cy="50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/>
            <a:r>
              <a:rPr sz="1400" b="1">
                <a:solidFill>
                  <a:srgbClr val="0066B3"/>
                </a:solidFill>
              </a:rPr>
              <a:t>3-1. 코어(P0, 불변) — 설계·시각화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M2 플로어플랜 스튜디오 — 부스 배치 자동 생성(제약 솔버 중심), 3안 생성 → 선택/병합, 규정 자동 검증(통로·바닥하중·비상구).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M3 부스 설계 스튜디오 — 조립/독립 부스 설계 3안, 규정 사전 검증(높이 5m·리깅 6.5~8.5m·방염·이격).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M4 유틸리티 설계 — (a) 전기·조명, (b) 네트워크·급배수·압축공기. 트렌치 최단 배선 자동 산출, 위치표시도 자동 생성, 자동 견적.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M5 나노바나나 시각화 — M2~M4 구조화 데이터를 프롬프트로 컴파일해 "시공 후 사진" 표준 샷 세트(S1~S7) 생성.</a:t>
            </a:r>
          </a:p>
          <a:p>
            <a:pPr/>
            <a:r>
              <a:rPr sz="1400" b="1">
                <a:solidFill>
                  <a:srgbClr val="0066B3"/>
                </a:solidFill>
              </a:rPr>
              <a:t>3-2. 판매·발주·정산(P1)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M1 홀 배정·자동 견적 / M6 서류·마일스톤 워크플로 / M7 등록업체 매칭·견적 / M9 정산·결제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M15 공사/장치 옥션(핵심 플로우) — AI 설계자료를 근거로 등록업체가 견적서(Quotation) 제출 → 역경매(라운드·실시간 순위) → 낙찰(Award) → 계약/발주 연동. 폐루프의 연결고리.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7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200" b="1">
                <a:solidFill>
                  <a:srgbClr val="101828"/>
                </a:solidFill>
              </a:rPr>
              <a:t>4. 기술 스택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188720"/>
            <a:ext cx="8229600" cy="50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sz="1200">
                <a:solidFill>
                  <a:srgbClr val="344054"/>
                </a:solidFill>
              </a:rPr>
              <a:t>레이어 — 기술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프론트엔드 — React 18/19 + Vite + TypeScript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백엔드 — Spring Boot 3.x(Java 17) + MyBatis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DB — PostgreSQL + PostGIS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비동기 — Redis 작업 큐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이미지 생성 — 나노바나나 Python 워커 사이드카(`tools/nanobanana`)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인증 — JWT + RBAC + TOTP 2FA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AI(텍스트) — Claude 기본 + 설정형 전환(AiTextRouter/AiConfig)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7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200" b="1">
                <a:solidFill>
                  <a:srgbClr val="101828"/>
                </a:solidFill>
              </a:rPr>
              <a:t>5. 시스템 아키텍처 개요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188720"/>
            <a:ext cx="8229600" cy="50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sz="1200">
                <a:solidFill>
                  <a:srgbClr val="344054"/>
                </a:solidFill>
              </a:rPr>
              <a:t>역할별 분리 프론트 + 공유 백엔드: organizer·exhibitor·contractor·ops·admin 5개 인증 앱 + public(공개 사이트)·visitor(관람객 앱). 공유 디자인 시스템·공유 컴포넌트·공유 API 계약 상속(최소권한·공격면 축소).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공유 Spring Boot 백엔드: REST + WebSocket, 룰 엔진(요율/규정), 배치·배선 엔진(PostGIS), 옥션 엔진(M15), BI 집계(M16), CMS(M17), Redis 큐, 나노바나나 워커.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데이터: PostgreSQL+PostGIS(업무·공간 데이터) + 오브젝트 스토리지(도면·생성 이미지·서식·콘텐츠).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멀티테넌시: 공유 스키마 + `tenant_id` 컬럼(단일 DB) 논리 격리, fail-closed 다층 방어(필터→서비스 가드→MyBatis 강제 바인딩→PostGIS).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AI 사용성·토큰 최소화: 단일 `/ai/ask` 계약, 결정론 우선 라우팅(사실조회는 LLM 미호출), 소형모델 우선 티어링, RAG 발췌·캐시·구조화 출력.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7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200" b="1">
                <a:solidFill>
                  <a:srgbClr val="101828"/>
                </a:solidFill>
              </a:rPr>
              <a:t>6. 개발 방법론 및 조직(에이전트 트랙)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188720"/>
            <a:ext cx="8229600" cy="50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sz="1200">
                <a:solidFill>
                  <a:srgbClr val="344054"/>
                </a:solidFill>
              </a:rPr>
              <a:t>방법론: 하네스 기반 에이전트 오케스트레이션(`kintex-impl-orchestrator`). Phase A(아키텍처) → B(공통 레이어) → C(부스 코어) → D(도메인) → E(배포)의 단계적 진행, 각 모듈 완성 직후 QA 점진 검증.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문서 워크플로(CLAUDE.md): planner(기획, PLANNING.md) → designer(디자인, design.md·Stitch 경유) → developer(구현, src/) → visualizer(나노바나나) → reviewer(교차 검증).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개발 조직(에이전트 트랙):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구분 — 에이전트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거버넌스 — kintex-pm·dev-pm·pmo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아키텍트 — kintex-aa·sa·ta·da·na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공통 — kintex-common-dev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코어 — kintex-backend-dev·frontend-dev·db-engineer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7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200" b="1">
                <a:solidFill>
                  <a:srgbClr val="101828"/>
                </a:solidFill>
              </a:rPr>
              <a:t>7. 개발 단계(Phase)와 WBS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188720"/>
            <a:ext cx="8229600" cy="50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/>
            <a:r>
              <a:rPr sz="1400" b="1">
                <a:solidFill>
                  <a:srgbClr val="0066B3"/>
                </a:solidFill>
              </a:rPr>
              <a:t>Phase A — 아키텍처·거버넌스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ID — 작업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A-1 — 애플리케이션 아키텍처(모듈 경계·레이어·API 표준·패키지)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A-2 — 시스템 아키텍처·NFR(확장성·HA·성능·보안영역·배포 토폴로지)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A-3 — 기술 표준(스택·빌드/배포·개발표준·관측성·AiTextRouter)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A-4 — 데이터 아키텍처(전사 ERD·공간데이터·마스터·공통코드·BI 마트)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A-5 — 네트워크 아키텍처(DMZ/내부망·방화벽·부하분산)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A-6 — 아키텍처↔PLANNING 정합 검증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7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200" b="1">
                <a:solidFill>
                  <a:srgbClr val="101828"/>
                </a:solidFill>
              </a:rPr>
              <a:t>8. 마일스톤 및 일정(로드맵)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188720"/>
            <a:ext cx="8229600" cy="50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sz="1200">
                <a:solidFill>
                  <a:srgbClr val="344054"/>
                </a:solidFill>
              </a:rPr>
              <a:t>Phase — 기간(목표)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Phase 1 — 설계·시각화 코어(MVP) — ~4개월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Phase 2 — 워크플로·운영 통합 — ~4개월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Phase 3 — 현장·확장 — ~4개월+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각 Phase 종료 시 reviewer 에이전트 교차 검증(기획-디자인-구현 정합성).</a:t>
            </a:r>
          </a:p>
          <a:p>
            <a:pPr lvl="1"/>
            <a:r>
              <a:rPr sz="1200">
                <a:solidFill>
                  <a:srgbClr val="344054"/>
                </a:solidFill>
              </a:rPr>
              <a:t>Phase 1 착수 조건: Gemini API 키·홀 참조 사진·트렌치 좌표(미확보 시 공개 스펙 기반 '가정' 그리드).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