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457200" y="1828800"/>
            <a:ext cx="8229600" cy="2743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3400" b="1">
                <a:solidFill>
                  <a:srgbClr val="0066B3"/>
                </a:solidFill>
              </a:rPr>
              <a:t>KINTEX AI 전시·행사시스템 — 설계서</a:t>
            </a:r>
          </a:p>
          <a:p>
            <a:r>
              <a:rPr sz="1600">
                <a:solidFill>
                  <a:srgbClr val="344054"/>
                </a:solidFill>
              </a:rPr>
              <a:t>KINTEX AI 전시·행사시스템 · 2026-07-12 · 근거: PLANNING v3.4 / design v2.4 / architecture / Flyway V1~V49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457200" y="365760"/>
            <a:ext cx="8229600" cy="700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2200" b="1">
                <a:solidFill>
                  <a:srgbClr val="101828"/>
                </a:solidFill>
              </a:rPr>
              <a:t>9. 비기능 요구사항(NFR)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57200" y="1188720"/>
            <a:ext cx="8229600" cy="5000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/>
            <a:r>
              <a:rPr sz="1400" b="1">
                <a:solidFill>
                  <a:srgbClr val="0066B3"/>
                </a:solidFill>
              </a:rPr>
              <a:t>9-1. 성능·용량</a:t>
            </a:r>
          </a:p>
          <a:p>
            <a:pPr lvl="1"/>
            <a:r>
              <a:rPr sz="1200">
                <a:solidFill>
                  <a:srgbClr val="344054"/>
                </a:solidFill>
              </a:rPr>
              <a:t>플로어플랜 3안 생성 수 분 내, 배치·배선 상호작용 P95 &lt; 2s, 부스 목록 P95 &lt; 500ms, 이미지 단건 평균 ~40s(비동기·SLA 대상 아님), 공개 캐시 히트 P95 &lt; 200ms, 옥션 순위 갱신 &lt; 1s.</a:t>
            </a:r>
          </a:p>
          <a:p>
            <a:pPr lvl="1"/>
            <a:r>
              <a:rPr sz="1200">
                <a:solidFill>
                  <a:srgbClr val="344054"/>
                </a:solidFill>
              </a:rPr>
              <a:t>대형 행사 3,000~5,000부스(홀당 200~600). Hikari max = `${DB_POOL_MAX:3}` + PgBouncer 권고(공유 PG 포화 방지).</a:t>
            </a:r>
          </a:p>
          <a:p>
            <a:pPr/>
            <a:r>
              <a:rPr sz="1400" b="1">
                <a:solidFill>
                  <a:srgbClr val="0066B3"/>
                </a:solidFill>
              </a:rPr>
              <a:t>9-2. 가용성</a:t>
            </a:r>
          </a:p>
          <a:p>
            <a:pPr lvl="1"/>
            <a:r>
              <a:rPr sz="1200">
                <a:solidFill>
                  <a:srgbClr val="344054"/>
                </a:solidFill>
              </a:rPr>
              <a:t>코어 인증·설계·조회 경로 HA SLO 99.5%(성수기 99.9% 지향). 백엔드 무상태 수평 확장(세션·순위·타이머·쿼터·캐시 Redis 외부화), Redis HA(Sentinel/Cluster+AOF), PG 프라이머리+읽기 복제(BI·공개조회 오프로드).</a:t>
            </a:r>
          </a:p>
          <a:p>
            <a:pPr/>
            <a:r>
              <a:rPr sz="1400" b="1">
                <a:solidFill>
                  <a:srgbClr val="0066B3"/>
                </a:solidFill>
              </a:rPr>
              <a:t>9-3. 기술 표준(핀 버전)</a:t>
            </a:r>
          </a:p>
          <a:p>
            <a:pPr lvl="1"/>
            <a:r>
              <a:rPr sz="1200">
                <a:solidFill>
                  <a:srgbClr val="344054"/>
                </a:solidFill>
              </a:rPr>
              <a:t>백엔드: Java 17 · Spring Boot 3.2.5 · Gradle · MyBatis 3.0.3(JPA 금지, `@MapperScan(annotationClass=Mapper.class)`) · jjwt 0.12.5 · UTF-8 강제.</a:t>
            </a:r>
          </a:p>
          <a:p>
            <a:pPr lvl="1"/>
            <a:r>
              <a:rPr sz="1200">
                <a:solidFill>
                  <a:srgbClr val="344054"/>
                </a:solidFill>
              </a:rPr>
              <a:t>프론트: React 18.3.1 · Vite 5.4.8 · TypeScript 5.6.2(strict) · react-router-dom 6 · @tanstack/react-query 5 · zustand 4(Redux 금지). 빌드 `tsc -b &amp;&amp; vite build`(타입 에러=빌드 실패).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457200" y="365760"/>
            <a:ext cx="8229600" cy="700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2200" b="1">
                <a:solidFill>
                  <a:srgbClr val="101828"/>
                </a:solidFill>
              </a:rPr>
              <a:t>1. 시스템 아키텍처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57200" y="1188720"/>
            <a:ext cx="8229600" cy="5000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/>
            <a:r>
              <a:rPr sz="1400" b="1">
                <a:solidFill>
                  <a:srgbClr val="0066B3"/>
                </a:solidFill>
              </a:rPr>
              <a:t>1-1. 전체 구성</a:t>
            </a:r>
          </a:p>
          <a:p>
            <a:pPr/>
            <a:r>
              <a:rPr sz="1400" b="1">
                <a:solidFill>
                  <a:srgbClr val="0066B3"/>
                </a:solidFill>
              </a:rPr>
              <a:t>1-2. 대원칙(5)</a:t>
            </a:r>
          </a:p>
          <a:p>
            <a:pPr lvl="1"/>
            <a:r>
              <a:rPr sz="1200">
                <a:solidFill>
                  <a:srgbClr val="344054"/>
                </a:solidFill>
              </a:rPr>
              <a:t>1. 단일 공간 데이터 모델 — 부스 폴리곤·트렌치 포인트·배선 경로를 PostGIS로 일원화(설계·시각화·검증·정산·wayfinding·BI가 동일 원천 재사용).</a:t>
            </a:r>
          </a:p>
          <a:p>
            <a:pPr lvl="1"/>
            <a:r>
              <a:rPr sz="1200">
                <a:solidFill>
                  <a:srgbClr val="344054"/>
                </a:solidFill>
              </a:rPr>
              <a:t>2. 이미지 생성 전면 비동기 — Spring이 RenderJob을 Redis 큐에 발행 → Python 워커가 Gemini로 생성 → 오브젝트 스토리지 적재 → WebSocket 완료 푸시. `GEMINI_API_KEY`는 워커 전유(백엔드 미취급).</a:t>
            </a:r>
          </a:p>
          <a:p>
            <a:pPr lvl="1"/>
            <a:r>
              <a:rPr sz="1200">
                <a:solidFill>
                  <a:srgbClr val="344054"/>
                </a:solidFill>
              </a:rPr>
              <a:t>3. 역할별 프론트 분리 — 최소권한·공격면 축소, 공유 디자인 시스템·컴포넌트·API 계약 상속.</a:t>
            </a:r>
          </a:p>
          <a:p>
            <a:pPr lvl="1"/>
            <a:r>
              <a:rPr sz="1200">
                <a:solidFill>
                  <a:srgbClr val="344054"/>
                </a:solidFill>
              </a:rPr>
              <a:t>4. 룰셋 = 버전 관리 데이터 — 규정(높이·방염·하중)·요율을 코드가 아닌 `rulesets/*.json` + master_data로 관리(연 단위 개정 무중단 반영).</a:t>
            </a:r>
          </a:p>
          <a:p>
            <a:pPr lvl="1"/>
            <a:r>
              <a:rPr sz="1200">
                <a:solidFill>
                  <a:srgbClr val="344054"/>
                </a:solidFill>
              </a:rPr>
              <a:t>5. 공개 vs 내부 백오피스 보안영역 분리(§8).</a:t>
            </a:r>
          </a:p>
          <a:p>
            <a:pPr/>
            <a:r>
              <a:rPr sz="1400" b="1">
                <a:solidFill>
                  <a:srgbClr val="0066B3"/>
                </a:solidFill>
              </a:rPr>
              <a:t>1-3. 배포 토폴로지(존)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457200" y="365760"/>
            <a:ext cx="8229600" cy="700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2200" b="1">
                <a:solidFill>
                  <a:srgbClr val="101828"/>
                </a:solidFill>
              </a:rPr>
              <a:t>2. 애플리케이션 아키텍처(레이어·모듈·의존성)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57200" y="1188720"/>
            <a:ext cx="8229600" cy="5000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/>
            <a:r>
              <a:rPr sz="1400" b="1">
                <a:solidFill>
                  <a:srgbClr val="0066B3"/>
                </a:solidFill>
              </a:rPr>
              <a:t>2-1. 패키지 구조</a:t>
            </a:r>
          </a:p>
          <a:p>
            <a:pPr lvl="1"/>
            <a:r>
              <a:rPr sz="1200">
                <a:solidFill>
                  <a:srgbClr val="344054"/>
                </a:solidFill>
              </a:rPr>
              <a:t>`common`(응답봉투·페이징·에러·감사 AOP·공통코드 캐시 — 무의존), `config`(Security·WebSocket·Redis·MyBatis), `auth`(JWT·RBAC·2FA/OTP·가드), `rules`(규정·요율 룰셋 로딩·평가), `system`(시스템관리), `work`(공통 업무), `module`(도메인 m2~m5 등).</a:t>
            </a:r>
          </a:p>
          <a:p>
            <a:pPr lvl="1"/>
            <a:r>
              <a:rPr sz="1200">
                <a:solidFill>
                  <a:srgbClr val="344054"/>
                </a:solidFill>
              </a:rPr>
              <a:t>리소스: `application.yml`(env 플레이스홀더), `mybatis/mapper//*.xml`(공간 SQL `ST_*`), `rulesets/`(compliance·rates JSON = 데이터).</a:t>
            </a:r>
          </a:p>
          <a:p>
            <a:pPr/>
            <a:r>
              <a:rPr sz="1400" b="1">
                <a:solidFill>
                  <a:srgbClr val="0066B3"/>
                </a:solidFill>
              </a:rPr>
              <a:t>2-2. 레이어링 표준</a:t>
            </a:r>
          </a:p>
          <a:p>
            <a:pPr lvl="1"/>
            <a:r>
              <a:rPr sz="1200">
                <a:solidFill>
                  <a:srgbClr val="344054"/>
                </a:solidFill>
              </a:rPr>
              <a:t>계층 — 책임</a:t>
            </a:r>
          </a:p>
          <a:p>
            <a:pPr lvl="1"/>
            <a:r>
              <a:rPr sz="1200">
                <a:solidFill>
                  <a:srgbClr val="344054"/>
                </a:solidFill>
              </a:rPr>
              <a:t>Controller — HTTP 바인딩·`@Valid`·RBAC 가드 호출·서비스 위임·`ApiResponse` 래핑</a:t>
            </a:r>
          </a:p>
          <a:p>
            <a:pPr lvl="1"/>
            <a:r>
              <a:rPr sz="1200">
                <a:solidFill>
                  <a:srgbClr val="344054"/>
                </a:solidFill>
              </a:rPr>
              <a:t>Service(interface+Impl) — 비즈니스 규칙·`@Transactional` 경계·룰 엔진 호출·매퍼 오케스트레이션·DTO 조립</a:t>
            </a:r>
          </a:p>
          <a:p>
            <a:pPr lvl="1"/>
            <a:r>
              <a:rPr sz="1200">
                <a:solidFill>
                  <a:srgbClr val="344054"/>
                </a:solidFill>
              </a:rPr>
              <a:t>Mapper(MyBatis) — DB 접근·공간 SQL(ST_*) 바인딩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457200" y="365760"/>
            <a:ext cx="8229600" cy="700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2200" b="1">
                <a:solidFill>
                  <a:srgbClr val="101828"/>
                </a:solidFill>
              </a:rPr>
              <a:t>3. 데이터 설계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57200" y="1188720"/>
            <a:ext cx="8229600" cy="5000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/>
            <a:r>
              <a:rPr sz="1400" b="1">
                <a:solidFill>
                  <a:srgbClr val="0066B3"/>
                </a:solidFill>
              </a:rPr>
              <a:t>3-1. 데이터 표준(명명·타입)</a:t>
            </a:r>
          </a:p>
          <a:p>
            <a:pPr lvl="1"/>
            <a:r>
              <a:rPr sz="1200">
                <a:solidFill>
                  <a:srgbClr val="344054"/>
                </a:solidFill>
              </a:rPr>
              <a:t>테이블/컬럼: PostgreSQL 무인용 소문자 `snake_case`, PK `&lt;엔티티&gt;_id`(도메인은 UUID), WISE 이식 테이블은 정본 PK 유지.</a:t>
            </a:r>
          </a:p>
          <a:p>
            <a:pPr lvl="1"/>
            <a:r>
              <a:rPr sz="1200">
                <a:solidFill>
                  <a:srgbClr val="344054"/>
                </a:solidFill>
              </a:rPr>
              <a:t>지오메트리 `geom`/`&lt;용도&gt;_geom`, 암호화 PII `&lt;필드&gt;_enc`, 코드 컬럼 `status`/`&lt;의미&gt;_code`, 시각 `*_at`(timestamptz, UTC 저장/Asia/Seoul 표시), 금액 `numeric`(KRW).</a:t>
            </a:r>
          </a:p>
          <a:p>
            <a:pPr lvl="1"/>
            <a:r>
              <a:rPr sz="1200">
                <a:solidFill>
                  <a:srgbClr val="344054"/>
                </a:solidFill>
              </a:rPr>
              <a:t>DTO(camelCase) ↔ 컬럼(snake_case): MyBatis `map-underscore-to-camel-case=true`.</a:t>
            </a:r>
          </a:p>
          <a:p>
            <a:pPr lvl="1"/>
            <a:r>
              <a:rPr sz="1200">
                <a:solidFill>
                  <a:srgbClr val="344054"/>
                </a:solidFill>
              </a:rPr>
              <a:t>응답 제외(불변): `*_enc`·`password_hash`·`otp_secret`·내부 IP/SSH·내부 식별자는 API 응답 완전 제외.</a:t>
            </a:r>
          </a:p>
          <a:p>
            <a:pPr/>
            <a:r>
              <a:rPr sz="1400" b="1">
                <a:solidFill>
                  <a:srgbClr val="0066B3"/>
                </a:solidFill>
              </a:rPr>
              <a:t>3-2. FK 최소화 원칙 (소유자 지시 2026-07-12)</a:t>
            </a:r>
          </a:p>
          <a:p>
            <a:pPr lvl="1"/>
            <a:r>
              <a:rPr sz="1200">
                <a:solidFill>
                  <a:srgbClr val="344054"/>
                </a:solidFill>
              </a:rPr>
              <a:t>원칙: "FK는 최소화, 공통코드로 관리." 신규 도메인/테넌트 테이블은 물리 `FOREIGN KEY`를 두지 않고, 참조무결성은 애플리케이션 레이어 검증 + `*_id` 소프트 참조 명명으로 보장.</a:t>
            </a:r>
          </a:p>
          <a:p>
            <a:pPr lvl="1"/>
            <a:r>
              <a:rPr sz="1200">
                <a:solidFill>
                  <a:srgbClr val="344054"/>
                </a:solidFill>
              </a:rPr>
              <a:t>근거: ① 멀티테넌트 복합 PK(`(tenant_id, id)`) 전환 시 단일 id FK가 `UNIQUE(id)` 보조제약을 강제하는 마찰 ② MyBatis가 조인·삭제 순서 제어 ③ 멱등 `ON CONFLICT` 시드 순서 자유 ④ 부스 재배치(replaceBooths) 시 자식 재지정 빈번(V3 `utility_order`·`render_job`이 이미 소프트 참조 = 정본 사례).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457200" y="365760"/>
            <a:ext cx="8229600" cy="700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2200" b="1">
                <a:solidFill>
                  <a:srgbClr val="101828"/>
                </a:solidFill>
              </a:rPr>
              <a:t>4. API 설계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57200" y="1188720"/>
            <a:ext cx="8229600" cy="5000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/>
            <a:r>
              <a:rPr sz="1400" b="1">
                <a:solidFill>
                  <a:srgbClr val="0066B3"/>
                </a:solidFill>
              </a:rPr>
              <a:t>4-1. 표준</a:t>
            </a:r>
          </a:p>
          <a:p>
            <a:pPr lvl="1"/>
            <a:r>
              <a:rPr sz="1200">
                <a:solidFill>
                  <a:srgbClr val="344054"/>
                </a:solidFill>
              </a:rPr>
              <a:t>베이스 `/api`. 공개=`/api/public/`, 워커=`/api/internal/`, 행사 스코프=`/api/events/{eventId}/…`, 플랫폼 관리=`/api/admin/`(hasRole ADMIN), 인증=`/api/auth/`. 비-CRUD 액션은 하위 동사 세그먼트(POST).</a:t>
            </a:r>
          </a:p>
          <a:p>
            <a:pPr lvl="1"/>
            <a:r>
              <a:rPr sz="1200">
                <a:solidFill>
                  <a:srgbClr val="344054"/>
                </a:solidFill>
              </a:rPr>
              <a:t>응답 봉투 `ApiResponse&lt;T&gt;`{success·data·error{code,message}}, 목록 `PageResponse&lt;T&gt;`{items·page·size·total}.</a:t>
            </a:r>
          </a:p>
          <a:p>
            <a:pPr lvl="1"/>
            <a:r>
              <a:rPr sz="1200">
                <a:solidFill>
                  <a:srgbClr val="344054"/>
                </a:solidFill>
              </a:rPr>
              <a:t>ErrorCode→HTTP: VALIDATION 400 · UNAUTHORIZED 401 · FORBIDDEN 403 · NOT_FOUND 404 · CONFLICT 409 · COMPLIANCE_BLOCKED 422 · RENDER_QUOTA_EXCEEDED 429 · NOT_REGISTERED_COMPANY 403 · NOT_IMPLEMENTED 501 · INTERNAL 500.</a:t>
            </a:r>
          </a:p>
          <a:p>
            <a:pPr/>
            <a:r>
              <a:rPr sz="1400" b="1">
                <a:solidFill>
                  <a:srgbClr val="0066B3"/>
                </a:solidFill>
              </a:rPr>
              <a:t>4-2. 도메인별 주요 엔드포인트(실제 컨트롤러 기준)</a:t>
            </a:r>
          </a:p>
          <a:p>
            <a:pPr lvl="1"/>
            <a:r>
              <a:rPr sz="1200">
                <a:solidFill>
                  <a:srgbClr val="344054"/>
                </a:solidFill>
              </a:rPr>
              <a:t>도메인 — 베이스 경로</a:t>
            </a:r>
          </a:p>
          <a:p>
            <a:pPr lvl="1"/>
            <a:r>
              <a:rPr sz="1200">
                <a:solidFill>
                  <a:srgbClr val="344054"/>
                </a:solidFill>
              </a:rPr>
              <a:t>인증(로그인·2FA·비번찾기·프로필사진·앱무결성) — `/api/auth`, `/api/auth/app-integrity`</a:t>
            </a:r>
          </a:p>
          <a:p>
            <a:pPr lvl="1"/>
            <a:r>
              <a:rPr sz="1200">
                <a:solidFill>
                  <a:srgbClr val="344054"/>
                </a:solidFill>
              </a:rPr>
              <a:t>M2 플로어플랜 — `/api/events/{eventId}/halls/{hallId}/layout`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457200" y="365760"/>
            <a:ext cx="8229600" cy="700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2200" b="1">
                <a:solidFill>
                  <a:srgbClr val="101828"/>
                </a:solidFill>
              </a:rPr>
              <a:t>5. 화면 설계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57200" y="1188720"/>
            <a:ext cx="8229600" cy="5000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/>
            <a:r>
              <a:rPr sz="1400" b="1">
                <a:solidFill>
                  <a:srgbClr val="0066B3"/>
                </a:solidFill>
              </a:rPr>
              <a:t>5-1. 화면 총괄</a:t>
            </a:r>
          </a:p>
          <a:p>
            <a:pPr/>
            <a:r>
              <a:rPr sz="1400" b="1">
                <a:solidFill>
                  <a:srgbClr val="0066B3"/>
                </a:solidFill>
              </a:rPr>
              <a:t>5-2. 웹 코어·도메인(대표)</a:t>
            </a:r>
          </a:p>
          <a:p>
            <a:pPr lvl="1"/>
            <a:r>
              <a:rPr sz="1200">
                <a:solidFill>
                  <a:srgbClr val="344054"/>
                </a:solidFill>
              </a:rPr>
              <a:t>SCR — 화면</a:t>
            </a:r>
          </a:p>
          <a:p>
            <a:pPr lvl="1"/>
            <a:r>
              <a:rPr sz="1200">
                <a:solidFill>
                  <a:srgbClr val="344054"/>
                </a:solidFill>
              </a:rPr>
              <a:t>SCR-01 — 로그인 &amp; 행사 워크스페이스 선택</a:t>
            </a:r>
          </a:p>
          <a:p>
            <a:pPr lvl="1"/>
            <a:r>
              <a:rPr sz="1200">
                <a:solidFill>
                  <a:srgbClr val="344054"/>
                </a:solidFill>
              </a:rPr>
              <a:t>SCR-HOME — 로그인 후 메인 홈(랜딩 대시보드)</a:t>
            </a:r>
          </a:p>
          <a:p>
            <a:pPr lvl="1"/>
            <a:r>
              <a:rPr sz="1200">
                <a:solidFill>
                  <a:srgbClr val="344054"/>
                </a:solidFill>
              </a:rPr>
              <a:t>SCR-02 — 주최자 대시보드(D-데이 마일스톤 타임라인)</a:t>
            </a:r>
          </a:p>
          <a:p>
            <a:pPr lvl="1"/>
            <a:r>
              <a:rPr sz="1200">
                <a:solidFill>
                  <a:srgbClr val="344054"/>
                </a:solidFill>
              </a:rPr>
              <a:t>SCR-03 — 부스 배치 에디터(DnD+AI 자동배치+규정 오버레이)</a:t>
            </a:r>
          </a:p>
          <a:p>
            <a:pPr lvl="1"/>
            <a:r>
              <a:rPr sz="1200">
                <a:solidFill>
                  <a:srgbClr val="344054"/>
                </a:solidFill>
              </a:rPr>
              <a:t>SCR-04 — 배치안 비교(S7 홀 전경 조감)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457200" y="365760"/>
            <a:ext cx="8229600" cy="700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2200" b="1">
                <a:solidFill>
                  <a:srgbClr val="101828"/>
                </a:solidFill>
              </a:rPr>
              <a:t>6. AI 설계(§8A — 사용성 &amp; 토큰 최소화)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57200" y="1188720"/>
            <a:ext cx="8229600" cy="5000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/>
            <a:r>
              <a:rPr sz="1400" b="1">
                <a:solidFill>
                  <a:srgbClr val="0066B3"/>
                </a:solidFill>
              </a:rPr>
              <a:t>6-1. 사용성 표준(U1~U7)</a:t>
            </a:r>
          </a:p>
          <a:p>
            <a:pPr/>
            <a:r>
              <a:rPr sz="1400" b="1">
                <a:solidFill>
                  <a:srgbClr val="0066B3"/>
                </a:solidFill>
              </a:rPr>
              <a:t>6-2. 토큰 최소화 6원칙(P1~P6)</a:t>
            </a:r>
          </a:p>
          <a:p>
            <a:pPr lvl="1"/>
            <a:r>
              <a:rPr sz="1200">
                <a:solidFill>
                  <a:srgbClr val="344054"/>
                </a:solidFill>
              </a:rPr>
              <a:t>P1 결정론 우선 라우팅: 사실 조회형(일정·교통·주차·마감일·요금·부스 위치·통계)은 DB/뷰가 직접 응답(LLM 미호출). LLM은 요약·추천·자연어 종합에만.</a:t>
            </a:r>
          </a:p>
          <a:p>
            <a:pPr lvl="1"/>
            <a:r>
              <a:rPr sz="1200">
                <a:solidFill>
                  <a:srgbClr val="344054"/>
                </a:solidFill>
              </a:rPr>
              <a:t>P2 소형모델 우선 티어링: 온프레미스 소형(Ollama qwen3:1.7b/llama3.2:1b) → 난도·실패 시 Claude 승급(AiTextRouter).</a:t>
            </a:r>
          </a:p>
          <a:p>
            <a:pPr lvl="1"/>
            <a:r>
              <a:rPr sz="1200">
                <a:solidFill>
                  <a:srgbClr val="344054"/>
                </a:solidFill>
              </a:rPr>
              <a:t>P3 RAG 발췌: top_k 제한·컬럼 프로젝션으로 짧은 컨텍스트만(전체 문서/테이블 주입 금지).</a:t>
            </a:r>
          </a:p>
          <a:p>
            <a:pPr lvl="1"/>
            <a:r>
              <a:rPr sz="1200">
                <a:solidFill>
                  <a:srgbClr val="344054"/>
                </a:solidFill>
              </a:rPr>
              <a:t>P4 캐싱: 응답 캐시(의도+파라미터+tenant+locale, TTL)·프롬프트 프리픽스·기간 요약 재사용.</a:t>
            </a:r>
          </a:p>
          <a:p>
            <a:pPr lvl="1"/>
            <a:r>
              <a:rPr sz="1200">
                <a:solidFill>
                  <a:srgbClr val="344054"/>
                </a:solidFill>
              </a:rPr>
              <a:t>P5 출력 상한·구조화: max_tokens 상한 + JSON/카드 구조화.</a:t>
            </a:r>
          </a:p>
          <a:p>
            <a:pPr lvl="1"/>
            <a:r>
              <a:rPr sz="1200">
                <a:solidFill>
                  <a:srgbClr val="344054"/>
                </a:solidFill>
              </a:rPr>
              <a:t>P6 집계는 SQL로: 통계·랭킹·추이는 데이터마트 SQL이 산출, LLM은 설명·해석만.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457200" y="365760"/>
            <a:ext cx="8229600" cy="700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2200" b="1">
                <a:solidFill>
                  <a:srgbClr val="101828"/>
                </a:solidFill>
              </a:rPr>
              <a:t>7. 인증·인가 설계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57200" y="1188720"/>
            <a:ext cx="8229600" cy="5000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/>
            <a:r>
              <a:rPr sz="1400" b="1">
                <a:solidFill>
                  <a:srgbClr val="0066B3"/>
                </a:solidFill>
              </a:rPr>
              <a:t>7-1. 현행(구현) — JWT + RBAC + 2FA</a:t>
            </a:r>
          </a:p>
          <a:p>
            <a:pPr lvl="1"/>
            <a:r>
              <a:rPr sz="1200">
                <a:solidFill>
                  <a:srgbClr val="344054"/>
                </a:solidFill>
              </a:rPr>
              <a:t>JWT(HS256): 클레임 sub·name·roles(eventId→역할)·hm(홀매니저)·plat(플랫폼 역할)·otp. STATELESS·CSRF disable. 공개(permitAll): `GET /health`·`POST /api/auth/login`·`/ws/`·`/api/internal/render/callback`·(Phase D)`/api/public/`.</a:t>
            </a:r>
          </a:p>
          <a:p>
            <a:pPr lvl="1"/>
            <a:r>
              <a:rPr sz="1200">
                <a:solidFill>
                  <a:srgbClr val="344054"/>
                </a:solidFill>
              </a:rPr>
              <a:t>이중 RBAC: 플랫폼 역할(JWT `plat`+`hasRole`) × 행사 역할(JWT `roles`/`hm`+`EventAccessGuard.requireRole`). 열람=행사 멤버 or 홀매니저, 편집·액션=역할별. 등록업체 게이트(불변): CONTRACTOR 응찰은 등록업체 검증 필수(미등록=NOT_REGISTERED_COMPANY 403).</a:t>
            </a:r>
          </a:p>
          <a:p>
            <a:pPr lvl="1"/>
            <a:r>
              <a:rPr sz="1200">
                <a:solidFill>
                  <a:srgbClr val="344054"/>
                </a:solidFill>
              </a:rPr>
              <a:t>2차 인증(TOTP RFC6238): SHA1·30s·6자리·±1 윈도우. 최초 QR 등록, 마이페이지 재설정/해제, 관리자 OTP 초기화. 대상 = 업무 사용자 필수, 일반 관람객 미강제(승격 시 필수 전환).</a:t>
            </a:r>
          </a:p>
          <a:p>
            <a:pPr lvl="1"/>
            <a:r>
              <a:rPr sz="1200">
                <a:solidFill>
                  <a:srgbClr val="344054"/>
                </a:solidFill>
              </a:rPr>
              <a:t>로그인 실패 잠금(failed_login_count·locked_until) + 관리자 해제. admin 비밀번호 = env `ADMIN_PASSWORD_ENC`(AES-256-GCM) + 별도 키파일 주입, 기동 시 BCrypt 재시드(`admin123` 하드코딩 금지).</a:t>
            </a:r>
          </a:p>
          <a:p>
            <a:pPr lvl="1"/>
            <a:r>
              <a:rPr sz="1200">
                <a:solidFill>
                  <a:srgbClr val="344054"/>
                </a:solidFill>
              </a:rPr>
              <a:t>민감 컬럼(`password_hash`·`otp_secret`)은 API 응답에서 완전 제외.</a:t>
            </a:r>
          </a:p>
          <a:p>
            <a:pPr/>
            <a:r>
              <a:rPr sz="1400" b="1">
                <a:solidFill>
                  <a:srgbClr val="0066B3"/>
                </a:solidFill>
              </a:rPr>
              <a:t>7-2. 계정 체계(단일 통합 + 가입 트랙 분리)</a:t>
            </a:r>
          </a:p>
          <a:p>
            <a:pPr lvl="1"/>
            <a:r>
              <a:rPr sz="1200">
                <a:solidFill>
                  <a:srgbClr val="344054"/>
                </a:solidFill>
              </a:rPr>
              <a:t>계정/RBAC는 단일 통합, 가입 트랙만 분리: 업무 트랙(B2B, 승인/초대+2FA 필수) vs 관람객 트랙(B2C, 간편가입/게스트 예매·2FA 미강제). 관람객→바이어/참가 승격은 단일 계정 등급 상향(리드·비즈매칭·재방문 이력 연속성 유지).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457200" y="365760"/>
            <a:ext cx="8229600" cy="700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2200" b="1">
                <a:solidFill>
                  <a:srgbClr val="101828"/>
                </a:solidFill>
              </a:rPr>
              <a:t>8. 네트워크·보안영역 설계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57200" y="1188720"/>
            <a:ext cx="8229600" cy="5000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/>
            <a:r>
              <a:rPr sz="1400" b="1">
                <a:solidFill>
                  <a:srgbClr val="0066B3"/>
                </a:solidFill>
              </a:rPr>
              <a:t>8-1. 존 모델(4계층 + 관리 존)</a:t>
            </a:r>
          </a:p>
          <a:p>
            <a:pPr lvl="1"/>
            <a:r>
              <a:rPr sz="1200">
                <a:solidFill>
                  <a:srgbClr val="344054"/>
                </a:solidFill>
              </a:rPr>
              <a:t>존 — 구성</a:t>
            </a:r>
          </a:p>
          <a:p>
            <a:pPr lvl="1"/>
            <a:r>
              <a:rPr sz="1200">
                <a:solidFill>
                  <a:srgbClr val="344054"/>
                </a:solidFill>
              </a:rPr>
              <a:t>엣지(무신뢰) — CDN·WAF/DDoS</a:t>
            </a:r>
          </a:p>
          <a:p>
            <a:pPr lvl="1"/>
            <a:r>
              <a:rPr sz="1200">
                <a:solidFill>
                  <a:srgbClr val="344054"/>
                </a:solidFill>
              </a:rPr>
              <a:t>DMZ(공개) — 공개 LB(TLS 종단)·public SSR·visitor 게이트웨이·공개 API GW·PG 콜백</a:t>
            </a:r>
          </a:p>
          <a:p>
            <a:pPr lvl="1"/>
            <a:r>
              <a:rPr sz="1200">
                <a:solidFill>
                  <a:srgbClr val="344054"/>
                </a:solidFill>
              </a:rPr>
              <a:t>내부망(인증·운영) — 내부 LB·SSO 게이트·내부 API GW·공유 백엔드</a:t>
            </a:r>
          </a:p>
          <a:p>
            <a:pPr lvl="1"/>
            <a:r>
              <a:rPr sz="1200">
                <a:solidFill>
                  <a:srgbClr val="344054"/>
                </a:solidFill>
              </a:rPr>
              <a:t>AI 워커 존 — Redis 큐·나노바나나 워커·Ollama</a:t>
            </a:r>
          </a:p>
          <a:p>
            <a:pPr lvl="1"/>
            <a:r>
              <a:rPr sz="1200">
                <a:solidFill>
                  <a:srgbClr val="344054"/>
                </a:solidFill>
              </a:rPr>
              <a:t>데이터 존(최내곽) — PostgreSQL+PostGIS·오브젝트 스토리지·BI 읽기 복제</a:t>
            </a:r>
          </a:p>
          <a:p>
            <a:pPr lvl="1"/>
            <a:r>
              <a:rPr sz="1200">
                <a:solidFill>
                  <a:srgbClr val="344054"/>
                </a:solidFill>
              </a:rPr>
              <a:t>관리 존 — 배스천·관측성·백업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