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5852160" y="-1371600"/>
            <a:ext cx="82296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8412480" y="-1828800"/>
            <a:ext cx="64008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777240" y="731520"/>
            <a:ext cx="384048" cy="384048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886968" y="841248"/>
            <a:ext cx="164592" cy="164592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298448" y="713232"/>
            <a:ext cx="5486400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FFFFFF"/>
                </a:solidFill>
                <a:latin typeface="맑은 고딕"/>
                <a:ea typeface="맑은 고딕"/>
              </a:rPr>
              <a:t>KINTEX · WISE AI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77240" y="2148840"/>
            <a:ext cx="1783080" cy="38404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77240" y="2148840"/>
            <a:ext cx="1783080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사용자지침서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2670048" y="2148840"/>
            <a:ext cx="2148840" cy="384048"/>
          </a:xfrm>
          <a:prstGeom prst="roundRect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2670048" y="2148840"/>
            <a:ext cx="2148840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User Guide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7240" y="2697480"/>
            <a:ext cx="10058400" cy="17373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2000"/>
              </a:lnSpc>
              <a:spcBef>
                <a:spcPts val="0"/>
              </a:spcBef>
              <a:spcAft>
                <a:spcPts val="200"/>
              </a:spcAft>
            </a:pPr>
            <a:r>
              <a:rPr sz="4600" b="1">
                <a:solidFill>
                  <a:srgbClr val="FFFFFF"/>
                </a:solidFill>
                <a:latin typeface="맑은 고딕"/>
                <a:ea typeface="맑은 고딕"/>
              </a:rPr>
              <a:t>킨텍스 자동전시시스템</a:t>
            </a:r>
          </a:p>
          <a:p>
            <a:pPr algn="l">
              <a:lnSpc>
                <a:spcPct val="102000"/>
              </a:lnSpc>
              <a:spcBef>
                <a:spcPts val="0"/>
              </a:spcBef>
              <a:spcAft>
                <a:spcPts val="200"/>
              </a:spcAft>
            </a:pPr>
            <a:r>
              <a:rPr sz="4600" b="1">
                <a:solidFill>
                  <a:srgbClr val="FFFFFF"/>
                </a:solidFill>
                <a:latin typeface="맑은 고딕"/>
                <a:ea typeface="맑은 고딕"/>
              </a:rPr>
              <a:t>사용자 지침서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04672" y="4453128"/>
            <a:ext cx="100584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0">
                <a:solidFill>
                  <a:srgbClr val="C7DDF2"/>
                </a:solidFill>
                <a:latin typeface="맑은 고딕"/>
                <a:ea typeface="맑은 고딕"/>
              </a:rPr>
              <a:t>역할별 사용자를 위한 화면·업무 흐름 안내서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04672" y="4892040"/>
            <a:ext cx="1042416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B9C7EA"/>
                </a:solidFill>
                <a:latin typeface="맑은 고딕"/>
                <a:ea typeface="맑은 고딕"/>
              </a:rPr>
              <a:t>로그인 → 부스 설계·시각화 → 옥션 → 관람객 등록 → 승인까지 한 흐름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77240" y="5623560"/>
            <a:ext cx="10634472" cy="18288"/>
          </a:xfrm>
          <a:prstGeom prst="rect">
            <a:avLst/>
          </a:prstGeom>
          <a:solidFill>
            <a:srgbClr val="3A5A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77240" y="5806440"/>
            <a:ext cx="82296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0">
                <a:solidFill>
                  <a:srgbClr val="90A6C9"/>
                </a:solidFill>
                <a:latin typeface="맑은 고딕"/>
                <a:ea typeface="맑은 고딕"/>
              </a:rPr>
              <a:t>대상  </a:t>
            </a: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주최자 · 참가업체 · 장치/공사업체 · 홀매니저 · 관람객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77240" y="6144768"/>
            <a:ext cx="82296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0">
                <a:solidFill>
                  <a:srgbClr val="90A6C9"/>
                </a:solidFill>
                <a:latin typeface="맑은 고딕"/>
                <a:ea typeface="맑은 고딕"/>
              </a:rPr>
              <a:t>구성  </a:t>
            </a: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접속 · 대시보드 · 핵심업무 · 모바일 · FAQ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869680" y="5806440"/>
            <a:ext cx="254203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작성일 2026-07-11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869680" y="6144768"/>
            <a:ext cx="254203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90A6C9"/>
                </a:solidFill>
                <a:latin typeface="맑은 고딕"/>
                <a:ea typeface="맑은 고딕"/>
              </a:rPr>
              <a:t>KINTEX 자동전시시스템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03 · 부스 설계 스튜디오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3안 생성 · 선택 · 병합 (M2·M3)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· 사용자지침서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371600"/>
            <a:ext cx="2134209" cy="713232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02920" y="1463040"/>
            <a:ext cx="213420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66B3"/>
                </a:solidFill>
                <a:latin typeface="맑은 고딕"/>
                <a:ea typeface="맑은 고딕"/>
              </a:rPr>
              <a:t>① 조건 입력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2920" y="1755648"/>
            <a:ext cx="213420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홀·목표부스·비율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09697" y="1371600"/>
            <a:ext cx="201168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2765145" y="1371600"/>
            <a:ext cx="2134209" cy="713232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2765145" y="1463040"/>
            <a:ext cx="213420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② AI 3안 생성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765145" y="1755648"/>
            <a:ext cx="213420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1·2·3안 자동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871923" y="1371600"/>
            <a:ext cx="201168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027371" y="1371600"/>
            <a:ext cx="2134209" cy="713232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5027371" y="1463040"/>
            <a:ext cx="213420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66B3"/>
                </a:solidFill>
                <a:latin typeface="맑은 고딕"/>
                <a:ea typeface="맑은 고딕"/>
              </a:rPr>
              <a:t>③ 선택 / 병합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27371" y="1755648"/>
            <a:ext cx="213420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구역·블록 조합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134148" y="1371600"/>
            <a:ext cx="201168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7289596" y="1371600"/>
            <a:ext cx="2134209" cy="713232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E08A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7289596" y="1463040"/>
            <a:ext cx="213420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E08A00"/>
                </a:solidFill>
                <a:latin typeface="맑은 고딕"/>
                <a:ea typeface="맑은 고딕"/>
              </a:rPr>
              <a:t>④ 규정 재검증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289596" y="1755648"/>
            <a:ext cx="213420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병합 후 필수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396374" y="1371600"/>
            <a:ext cx="201168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9551822" y="1371600"/>
            <a:ext cx="2134209" cy="713232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129E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9551822" y="1463040"/>
            <a:ext cx="213420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29E63"/>
                </a:solidFill>
                <a:latin typeface="맑은 고딕"/>
                <a:ea typeface="맑은 고딕"/>
              </a:rPr>
              <a:t>⑤ 확정·버전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551822" y="1755648"/>
            <a:ext cx="213420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부스번호 발급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502920" y="2377440"/>
            <a:ext cx="5532120" cy="24688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ounded Rectangle 30"/>
          <p:cNvSpPr/>
          <p:nvPr/>
        </p:nvSpPr>
        <p:spPr>
          <a:xfrm>
            <a:off x="502920" y="2377440"/>
            <a:ext cx="5532120" cy="45720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502920" y="2377440"/>
            <a:ext cx="553212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배치·설계(SCR-03·04·06)</a:t>
            </a:r>
          </a:p>
        </p:txBody>
      </p:sp>
      <p:sp>
        <p:nvSpPr>
          <p:cNvPr id="33" name="Oval 32"/>
          <p:cNvSpPr/>
          <p:nvPr/>
        </p:nvSpPr>
        <p:spPr>
          <a:xfrm>
            <a:off x="685800" y="304495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868680" y="2980944"/>
            <a:ext cx="50292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AI 자동배치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보라 버튼 → 제약조건 풀이로 3안 생성</a:t>
            </a:r>
          </a:p>
        </p:txBody>
      </p:sp>
      <p:sp>
        <p:nvSpPr>
          <p:cNvPr id="35" name="Oval 34"/>
          <p:cNvSpPr/>
          <p:nvPr/>
        </p:nvSpPr>
        <p:spPr>
          <a:xfrm>
            <a:off x="685800" y="3447288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868680" y="3383280"/>
            <a:ext cx="50292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배치안 비교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S7 조감 이미지·지표(부스수·통로폭·위반) 비교</a:t>
            </a:r>
          </a:p>
        </p:txBody>
      </p:sp>
      <p:sp>
        <p:nvSpPr>
          <p:cNvPr id="37" name="Oval 36"/>
          <p:cNvSpPr/>
          <p:nvPr/>
        </p:nvSpPr>
        <p:spPr>
          <a:xfrm>
            <a:off x="685800" y="3849624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868680" y="3785616"/>
            <a:ext cx="50292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선택 또는 병합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1안 통로 + 2안 프리미엄존 + 3안 무대 조합</a:t>
            </a:r>
          </a:p>
        </p:txBody>
      </p:sp>
      <p:sp>
        <p:nvSpPr>
          <p:cNvPr id="39" name="Oval 38"/>
          <p:cNvSpPr/>
          <p:nvPr/>
        </p:nvSpPr>
        <p:spPr>
          <a:xfrm>
            <a:off x="685800" y="4251960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868680" y="4187952"/>
            <a:ext cx="50292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위반 오버레이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통로 미달 빨강 밴드·바닥하중 초과 주황 빗금</a:t>
            </a:r>
          </a:p>
        </p:txBody>
      </p:sp>
      <p:sp>
        <p:nvSpPr>
          <p:cNvPr id="41" name="Oval 40"/>
          <p:cNvSpPr/>
          <p:nvPr/>
        </p:nvSpPr>
        <p:spPr>
          <a:xfrm>
            <a:off x="685800" y="4654296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868680" y="4590288"/>
            <a:ext cx="50292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부스 설계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조립부스 옵션 선택 / 독립부스 3안 레이아웃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6172200" y="2377440"/>
            <a:ext cx="5513832" cy="24688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Rounded Rectangle 43"/>
          <p:cNvSpPr/>
          <p:nvPr/>
        </p:nvSpPr>
        <p:spPr>
          <a:xfrm>
            <a:off x="6172200" y="2377440"/>
            <a:ext cx="5513832" cy="4572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6172200" y="2377440"/>
            <a:ext cx="551383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규정 검증·검수(SCR-09~11)</a:t>
            </a:r>
          </a:p>
        </p:txBody>
      </p:sp>
      <p:sp>
        <p:nvSpPr>
          <p:cNvPr id="46" name="Oval 45"/>
          <p:cNvSpPr/>
          <p:nvPr/>
        </p:nvSpPr>
        <p:spPr>
          <a:xfrm>
            <a:off x="6355080" y="304495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6537960" y="2980944"/>
            <a:ext cx="50109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제출 전 자동검증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높이 5m·리깅 6.5~8.5m·복층·방염 체크리스트</a:t>
            </a:r>
          </a:p>
        </p:txBody>
      </p:sp>
      <p:sp>
        <p:nvSpPr>
          <p:cNvPr id="48" name="Oval 47"/>
          <p:cNvSpPr/>
          <p:nvPr/>
        </p:nvSpPr>
        <p:spPr>
          <a:xfrm>
            <a:off x="6355080" y="3447288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6537960" y="3383280"/>
            <a:ext cx="50109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규정 리포트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차단/경고 요약 + 규정 근거·위치 보기</a:t>
            </a:r>
          </a:p>
        </p:txBody>
      </p:sp>
      <p:sp>
        <p:nvSpPr>
          <p:cNvPr id="50" name="Oval 49"/>
          <p:cNvSpPr/>
          <p:nvPr/>
        </p:nvSpPr>
        <p:spPr>
          <a:xfrm>
            <a:off x="6355080" y="3849624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TextBox 50"/>
          <p:cNvSpPr txBox="1"/>
          <p:nvPr/>
        </p:nvSpPr>
        <p:spPr>
          <a:xfrm>
            <a:off x="6537960" y="3785616"/>
            <a:ext cx="50109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승인 큐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홀매니저 AI 사전심사 플래그로 검토</a:t>
            </a:r>
          </a:p>
        </p:txBody>
      </p:sp>
      <p:sp>
        <p:nvSpPr>
          <p:cNvPr id="52" name="Oval 51"/>
          <p:cNvSpPr/>
          <p:nvPr/>
        </p:nvSpPr>
        <p:spPr>
          <a:xfrm>
            <a:off x="6355080" y="4251960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TextBox 52"/>
          <p:cNvSpPr txBox="1"/>
          <p:nvPr/>
        </p:nvSpPr>
        <p:spPr>
          <a:xfrm>
            <a:off x="6537960" y="4187952"/>
            <a:ext cx="50109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검수 상세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도면 위 위반 오버레이 확인 후 승인/반려</a:t>
            </a:r>
          </a:p>
        </p:txBody>
      </p:sp>
      <p:sp>
        <p:nvSpPr>
          <p:cNvPr id="54" name="Oval 53"/>
          <p:cNvSpPr/>
          <p:nvPr/>
        </p:nvSpPr>
        <p:spPr>
          <a:xfrm>
            <a:off x="6355080" y="4654296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6537960" y="4590288"/>
            <a:ext cx="50109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최종 판정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소방·구조 유권해석은 관할기관·구조기술사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502920" y="5029200"/>
            <a:ext cx="11183112" cy="457200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TextBox 56"/>
          <p:cNvSpPr txBox="1"/>
          <p:nvPr/>
        </p:nvSpPr>
        <p:spPr>
          <a:xfrm>
            <a:off x="777240" y="5029200"/>
            <a:ext cx="1063447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FFFFFF"/>
                </a:solidFill>
                <a:latin typeface="맑은 고딕"/>
                <a:ea typeface="맑은 고딕"/>
              </a:rPr>
              <a:t>중요  ‘병합’으로 제약이 깨질 수 있으므로, 병합 결과는 반드시 규정 검증을 다시 실행한 뒤 확정하세요.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03 · 유틸리티 · 시각화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배선 신청과 시각화 갤러리 (M4·M5)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· 사용자지침서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371600"/>
            <a:ext cx="5532120" cy="28803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502920" y="1371600"/>
            <a:ext cx="5532120" cy="45720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02920" y="1371600"/>
            <a:ext cx="553212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유틸리티 배선·신청(SCR-07·08)</a:t>
            </a:r>
          </a:p>
        </p:txBody>
      </p:sp>
      <p:sp>
        <p:nvSpPr>
          <p:cNvPr id="14" name="Oval 13"/>
          <p:cNvSpPr/>
          <p:nvPr/>
        </p:nvSpPr>
        <p:spPr>
          <a:xfrm>
            <a:off x="685800" y="203911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68680" y="1975104"/>
            <a:ext cx="502920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기기 목록 입력 </a:t>
            </a: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전시장비·조명·PC → kW 합산·분전반 자동 산출</a:t>
            </a:r>
          </a:p>
        </p:txBody>
      </p:sp>
      <p:sp>
        <p:nvSpPr>
          <p:cNvPr id="16" name="Oval 15"/>
          <p:cNvSpPr/>
          <p:nvPr/>
        </p:nvSpPr>
        <p:spPr>
          <a:xfrm>
            <a:off x="685800" y="2423160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68680" y="2359152"/>
            <a:ext cx="502920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단말 위치 클릭 </a:t>
            </a: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부스 도면 위 클릭 → 트렌치 최단 배선 자동</a:t>
            </a:r>
          </a:p>
        </p:txBody>
      </p:sp>
      <p:sp>
        <p:nvSpPr>
          <p:cNvPr id="18" name="Oval 17"/>
          <p:cNvSpPr/>
          <p:nvPr/>
        </p:nvSpPr>
        <p:spPr>
          <a:xfrm>
            <a:off x="685800" y="2807208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68680" y="2743200"/>
            <a:ext cx="502920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위치표시도 자동 </a:t>
            </a: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수기 작도 폐지 — 자동 생성</a:t>
            </a:r>
          </a:p>
        </p:txBody>
      </p:sp>
      <p:sp>
        <p:nvSpPr>
          <p:cNvPr id="20" name="Oval 19"/>
          <p:cNvSpPr/>
          <p:nvPr/>
        </p:nvSpPr>
        <p:spPr>
          <a:xfrm>
            <a:off x="685800" y="3191256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868680" y="3127248"/>
            <a:ext cx="502920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자동 견적 </a:t>
            </a: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전기·급배수·압축공기·인터넷 요금 자동</a:t>
            </a:r>
          </a:p>
        </p:txBody>
      </p:sp>
      <p:sp>
        <p:nvSpPr>
          <p:cNvPr id="22" name="Oval 21"/>
          <p:cNvSpPr/>
          <p:nvPr/>
        </p:nvSpPr>
        <p:spPr>
          <a:xfrm>
            <a:off x="685800" y="3575303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68680" y="3511296"/>
            <a:ext cx="502920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마감 리마인더 </a:t>
            </a: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D-25 역산 알림 — 인터넷은 현장 추가 불가</a:t>
            </a:r>
          </a:p>
        </p:txBody>
      </p:sp>
      <p:sp>
        <p:nvSpPr>
          <p:cNvPr id="24" name="Oval 23"/>
          <p:cNvSpPr/>
          <p:nvPr/>
        </p:nvSpPr>
        <p:spPr>
          <a:xfrm>
            <a:off x="685800" y="395935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868680" y="3895344"/>
            <a:ext cx="502920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배선 오버레이 </a:t>
            </a: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M5 이미지로 배선 확인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6172200" y="1371600"/>
            <a:ext cx="5513832" cy="28803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ounded Rectangle 26"/>
          <p:cNvSpPr/>
          <p:nvPr/>
        </p:nvSpPr>
        <p:spPr>
          <a:xfrm>
            <a:off x="6172200" y="1371600"/>
            <a:ext cx="5513832" cy="4572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172200" y="1371600"/>
            <a:ext cx="551383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시각화 갤러리(SCR-12)</a:t>
            </a:r>
          </a:p>
        </p:txBody>
      </p:sp>
      <p:sp>
        <p:nvSpPr>
          <p:cNvPr id="29" name="Oval 28"/>
          <p:cNvSpPr/>
          <p:nvPr/>
        </p:nvSpPr>
        <p:spPr>
          <a:xfrm>
            <a:off x="6355080" y="203911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537960" y="1975104"/>
            <a:ext cx="5010912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표준 샷 세트 </a:t>
            </a: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부스 정면·야간 조명·통로 뷰·홀 전경(S1~S7)</a:t>
            </a:r>
          </a:p>
        </p:txBody>
      </p:sp>
      <p:sp>
        <p:nvSpPr>
          <p:cNvPr id="31" name="Oval 30"/>
          <p:cNvSpPr/>
          <p:nvPr/>
        </p:nvSpPr>
        <p:spPr>
          <a:xfrm>
            <a:off x="6355080" y="2423160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6537960" y="2359152"/>
            <a:ext cx="5010912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Before/After </a:t>
            </a: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설계 데이터 → 시공 후 예상 사진</a:t>
            </a:r>
          </a:p>
        </p:txBody>
      </p:sp>
      <p:sp>
        <p:nvSpPr>
          <p:cNvPr id="33" name="Oval 32"/>
          <p:cNvSpPr/>
          <p:nvPr/>
        </p:nvSpPr>
        <p:spPr>
          <a:xfrm>
            <a:off x="6355080" y="2807208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537960" y="2743200"/>
            <a:ext cx="5010912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워터마크 상시 </a:t>
            </a: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모든 이미지에 ‘AI 생성 예상 이미지’ 고지</a:t>
            </a:r>
          </a:p>
        </p:txBody>
      </p:sp>
      <p:sp>
        <p:nvSpPr>
          <p:cNvPr id="35" name="Oval 34"/>
          <p:cNvSpPr/>
          <p:nvPr/>
        </p:nvSpPr>
        <p:spPr>
          <a:xfrm>
            <a:off x="6355080" y="3191256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6537960" y="3127248"/>
            <a:ext cx="5010912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컨펌 자료 </a:t>
            </a: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참가업체·장치업체 합의용으로 공유</a:t>
            </a:r>
          </a:p>
        </p:txBody>
      </p:sp>
      <p:sp>
        <p:nvSpPr>
          <p:cNvPr id="37" name="Oval 36"/>
          <p:cNvSpPr/>
          <p:nvPr/>
        </p:nvSpPr>
        <p:spPr>
          <a:xfrm>
            <a:off x="6355080" y="3575303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6537960" y="3511296"/>
            <a:ext cx="5010912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생성 대기 </a:t>
            </a: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완료 시 실시간 푸시로 알림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502920" y="4480560"/>
            <a:ext cx="11183112" cy="502920"/>
          </a:xfrm>
          <a:prstGeom prst="roundRect">
            <a:avLst/>
          </a:prstGeom>
          <a:solidFill>
            <a:srgbClr val="D03A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777240" y="4480560"/>
            <a:ext cx="10634472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FFFFFF"/>
                </a:solidFill>
                <a:latin typeface="맑은 고딕"/>
                <a:ea typeface="맑은 고딕"/>
              </a:rPr>
              <a:t>AI 워터마크 고지  나노바나나 생성 이미지는 참고용 예상 이미지입니다 — 계약·심사·인허가 서류로 사용할 수 없습니다.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02920" y="5212080"/>
            <a:ext cx="1115568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</a:pPr>
            <a:r>
              <a:rPr sz="1050" b="1">
                <a:solidFill>
                  <a:srgbClr val="101828"/>
                </a:solidFill>
                <a:latin typeface="맑은 고딕"/>
                <a:ea typeface="맑은 고딕"/>
              </a:rPr>
              <a:t>유틸리티 신청 팁  </a:t>
            </a:r>
            <a:r>
              <a:rPr sz="1000" b="0">
                <a:solidFill>
                  <a:srgbClr val="667085"/>
                </a:solidFill>
                <a:latin typeface="맑은 고딕"/>
                <a:ea typeface="맑은 고딕"/>
              </a:rPr>
              <a:t>인터넷·전화·급배수·압축공기는 현장 추가신청이 어렵습니다. D-25 마감 알림을 놓치지 마세요. </a:t>
            </a: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</a:pPr>
            <a:r>
              <a:rPr sz="1050" b="1">
                <a:solidFill>
                  <a:srgbClr val="101828"/>
                </a:solidFill>
                <a:latin typeface="맑은 고딕"/>
                <a:ea typeface="맑은 고딕"/>
              </a:rPr>
              <a:t>전기 용량  </a:t>
            </a:r>
            <a:r>
              <a:rPr sz="1000" b="0">
                <a:solidFill>
                  <a:srgbClr val="667085"/>
                </a:solidFill>
                <a:latin typeface="맑은 고딕"/>
                <a:ea typeface="맑은 고딕"/>
              </a:rPr>
              <a:t>과소 신청 시 현장 증설이 불가할 수 있어, 기기 목록 기반 자동 산출값을 확인하고 신청하세요.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03 · 공사 옥션 · 관람객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옥션(견적·낙찰)과 관람객 등록 (M15·M10)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· 사용자지침서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325880"/>
            <a:ext cx="2134209" cy="713232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02920" y="1417320"/>
            <a:ext cx="213420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66B3"/>
                </a:solidFill>
                <a:latin typeface="맑은 고딕"/>
                <a:ea typeface="맑은 고딕"/>
              </a:rPr>
              <a:t>① 옥션 개설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2920" y="1709928"/>
            <a:ext cx="213420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설계자료 첨부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09697" y="1325880"/>
            <a:ext cx="201168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2765145" y="1325880"/>
            <a:ext cx="2134209" cy="713232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2765145" y="1417320"/>
            <a:ext cx="213420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② 응찰(견적서)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765145" y="1709928"/>
            <a:ext cx="213420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업체 제출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871923" y="1325880"/>
            <a:ext cx="201168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027371" y="1325880"/>
            <a:ext cx="2134209" cy="713232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5027371" y="1417320"/>
            <a:ext cx="213420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66B3"/>
                </a:solidFill>
                <a:latin typeface="맑은 고딕"/>
                <a:ea typeface="맑은 고딕"/>
              </a:rPr>
              <a:t>③ 실시간 순위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27371" y="1709928"/>
            <a:ext cx="213420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역경매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134148" y="1325880"/>
            <a:ext cx="201168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7289596" y="1325880"/>
            <a:ext cx="2134209" cy="713232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E08A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7289596" y="1417320"/>
            <a:ext cx="213420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E08A00"/>
                </a:solidFill>
                <a:latin typeface="맑은 고딕"/>
                <a:ea typeface="맑은 고딕"/>
              </a:rPr>
              <a:t>④ 낙찰 비교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289596" y="1709928"/>
            <a:ext cx="213420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동일사양 비교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396374" y="1325880"/>
            <a:ext cx="201168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9551822" y="1325880"/>
            <a:ext cx="2134209" cy="713232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129E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9551822" y="1417320"/>
            <a:ext cx="213420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29E63"/>
                </a:solidFill>
                <a:latin typeface="맑은 고딕"/>
                <a:ea typeface="맑은 고딕"/>
              </a:rPr>
              <a:t>⑤ 선정·발주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551822" y="1709928"/>
            <a:ext cx="213420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정산 연계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502920" y="2286000"/>
            <a:ext cx="5532120" cy="2514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ounded Rectangle 30"/>
          <p:cNvSpPr/>
          <p:nvPr/>
        </p:nvSpPr>
        <p:spPr>
          <a:xfrm>
            <a:off x="502920" y="2286000"/>
            <a:ext cx="5532120" cy="45720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502920" y="2286000"/>
            <a:ext cx="553212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공사/장치 옥션(SCR-26~29)</a:t>
            </a:r>
          </a:p>
        </p:txBody>
      </p:sp>
      <p:sp>
        <p:nvSpPr>
          <p:cNvPr id="33" name="Oval 32"/>
          <p:cNvSpPr/>
          <p:nvPr/>
        </p:nvSpPr>
        <p:spPr>
          <a:xfrm>
            <a:off x="685800" y="295351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868680" y="2889504"/>
            <a:ext cx="50292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옥션 목록·개설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AI 설계·물량·시공 예상 이미지를 응찰 근거로</a:t>
            </a:r>
          </a:p>
        </p:txBody>
      </p:sp>
      <p:sp>
        <p:nvSpPr>
          <p:cNvPr id="35" name="Oval 34"/>
          <p:cNvSpPr/>
          <p:nvPr/>
        </p:nvSpPr>
        <p:spPr>
          <a:xfrm>
            <a:off x="685800" y="3355848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868680" y="3291840"/>
            <a:ext cx="50292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응찰·순위(업체)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견적서 작성·제출 → 실시간 순위 확인</a:t>
            </a:r>
          </a:p>
        </p:txBody>
      </p:sp>
      <p:sp>
        <p:nvSpPr>
          <p:cNvPr id="37" name="Oval 36"/>
          <p:cNvSpPr/>
          <p:nvPr/>
        </p:nvSpPr>
        <p:spPr>
          <a:xfrm>
            <a:off x="685800" y="3758184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868680" y="3694176"/>
            <a:ext cx="50292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낙찰 비교(발주자)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동일 사양 위 공정 비교로 선정</a:t>
            </a:r>
          </a:p>
        </p:txBody>
      </p:sp>
      <p:sp>
        <p:nvSpPr>
          <p:cNvPr id="39" name="Oval 38"/>
          <p:cNvSpPr/>
          <p:nvPr/>
        </p:nvSpPr>
        <p:spPr>
          <a:xfrm>
            <a:off x="685800" y="4160520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868680" y="4096512"/>
            <a:ext cx="50292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등록업체 게이트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킨텍스 등록업체만 초대·응찰 가능</a:t>
            </a:r>
          </a:p>
        </p:txBody>
      </p:sp>
      <p:sp>
        <p:nvSpPr>
          <p:cNvPr id="41" name="Oval 40"/>
          <p:cNvSpPr/>
          <p:nvPr/>
        </p:nvSpPr>
        <p:spPr>
          <a:xfrm>
            <a:off x="685800" y="4562856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868680" y="4498848"/>
            <a:ext cx="50292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발주 종결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낙찰 → M9 정산·결제로 연계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6172200" y="2286000"/>
            <a:ext cx="5513832" cy="2514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Rounded Rectangle 43"/>
          <p:cNvSpPr/>
          <p:nvPr/>
        </p:nvSpPr>
        <p:spPr>
          <a:xfrm>
            <a:off x="6172200" y="2286000"/>
            <a:ext cx="5513832" cy="4572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6172200" y="2286000"/>
            <a:ext cx="551383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관람객 등록·배지·리드(SCR-30~32)</a:t>
            </a:r>
          </a:p>
        </p:txBody>
      </p:sp>
      <p:sp>
        <p:nvSpPr>
          <p:cNvPr id="46" name="Oval 45"/>
          <p:cNvSpPr/>
          <p:nvPr/>
        </p:nvSpPr>
        <p:spPr>
          <a:xfrm>
            <a:off x="6355080" y="295351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6537960" y="2889504"/>
            <a:ext cx="50109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사전등록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공개 사이트 폼(SCR-P4)에서 관람 신청</a:t>
            </a:r>
          </a:p>
        </p:txBody>
      </p:sp>
      <p:sp>
        <p:nvSpPr>
          <p:cNvPr id="48" name="Oval 47"/>
          <p:cNvSpPr/>
          <p:nvPr/>
        </p:nvSpPr>
        <p:spPr>
          <a:xfrm>
            <a:off x="6355080" y="3355848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6537960" y="3291840"/>
            <a:ext cx="50109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모바일 배지/QR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관람객 앱에서 배지 발급·체크인</a:t>
            </a:r>
          </a:p>
        </p:txBody>
      </p:sp>
      <p:sp>
        <p:nvSpPr>
          <p:cNvPr id="50" name="Oval 49"/>
          <p:cNvSpPr/>
          <p:nvPr/>
        </p:nvSpPr>
        <p:spPr>
          <a:xfrm>
            <a:off x="6355080" y="3758184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TextBox 50"/>
          <p:cNvSpPr txBox="1"/>
          <p:nvPr/>
        </p:nvSpPr>
        <p:spPr>
          <a:xfrm>
            <a:off x="6537960" y="3694176"/>
            <a:ext cx="50109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현장 체크인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데스크/키오스크(SCR-31)로 입장</a:t>
            </a:r>
          </a:p>
        </p:txBody>
      </p:sp>
      <p:sp>
        <p:nvSpPr>
          <p:cNvPr id="52" name="Oval 51"/>
          <p:cNvSpPr/>
          <p:nvPr/>
        </p:nvSpPr>
        <p:spPr>
          <a:xfrm>
            <a:off x="6355080" y="4160520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TextBox 52"/>
          <p:cNvSpPr txBox="1"/>
          <p:nvPr/>
        </p:nvSpPr>
        <p:spPr>
          <a:xfrm>
            <a:off x="6537960" y="4096512"/>
            <a:ext cx="50109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리드캡처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참가업체가 배지 스캔으로 리드 수집(M4)</a:t>
            </a:r>
          </a:p>
        </p:txBody>
      </p:sp>
      <p:sp>
        <p:nvSpPr>
          <p:cNvPr id="54" name="Oval 53"/>
          <p:cNvSpPr/>
          <p:nvPr/>
        </p:nvSpPr>
        <p:spPr>
          <a:xfrm>
            <a:off x="6355080" y="4562856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6537960" y="4498848"/>
            <a:ext cx="50109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리드 스코어링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AI가 리드 우선순위 제안(SCR-32)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502920" y="4983480"/>
            <a:ext cx="11183112" cy="457200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TextBox 56"/>
          <p:cNvSpPr txBox="1"/>
          <p:nvPr/>
        </p:nvSpPr>
        <p:spPr>
          <a:xfrm>
            <a:off x="777240" y="4983480"/>
            <a:ext cx="1063447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승인 워크플로  제출물은 홀매니저 승인 큐 → 검수 상세 → 승인/반려를 거칩니다. 반려 시 사유와 위반 위치가 함께 전달됩니다.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965960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04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566160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703320"/>
            <a:ext cx="73152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모바일 앱 사용법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34840"/>
            <a:ext cx="7315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MOBILE APP</a:t>
            </a:r>
          </a:p>
        </p:txBody>
      </p:sp>
      <p:sp>
        <p:nvSpPr>
          <p:cNvPr id="9" name="Oval 8"/>
          <p:cNvSpPr/>
          <p:nvPr/>
        </p:nvSpPr>
        <p:spPr>
          <a:xfrm>
            <a:off x="7360920" y="2203704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635240" y="2148840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현장 체크리스트·검수</a:t>
            </a:r>
          </a:p>
        </p:txBody>
      </p:sp>
      <p:sp>
        <p:nvSpPr>
          <p:cNvPr id="11" name="Oval 10"/>
          <p:cNvSpPr/>
          <p:nvPr/>
        </p:nvSpPr>
        <p:spPr>
          <a:xfrm>
            <a:off x="7360920" y="2770632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635240" y="2715768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시각화 갤러리</a:t>
            </a:r>
          </a:p>
        </p:txBody>
      </p:sp>
      <p:sp>
        <p:nvSpPr>
          <p:cNvPr id="13" name="Oval 12"/>
          <p:cNvSpPr/>
          <p:nvPr/>
        </p:nvSpPr>
        <p:spPr>
          <a:xfrm>
            <a:off x="7360920" y="3337560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635240" y="3282696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오프라인·워터마크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04 · 모바일 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현장·조회·승인을 위한 모바일 앱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· 사용자지침서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2920" y="1280160"/>
            <a:ext cx="1115568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667085"/>
                </a:solidFill>
                <a:latin typeface="맑은 고딕"/>
                <a:ea typeface="맑은 고딕"/>
              </a:rPr>
              <a:t>모바일 앱(Expo)은 조회·승인·현장 시나리오 전용입니다. 설계·배치 편집은 데스크톱 웹에서 수행합니다.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02920" y="1783080"/>
            <a:ext cx="3611880" cy="32918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ounded Rectangle 12"/>
          <p:cNvSpPr/>
          <p:nvPr/>
        </p:nvSpPr>
        <p:spPr>
          <a:xfrm>
            <a:off x="502920" y="1783080"/>
            <a:ext cx="3611880" cy="45720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02920" y="1783080"/>
            <a:ext cx="36118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현장(장치·홀매니저)</a:t>
            </a:r>
          </a:p>
        </p:txBody>
      </p:sp>
      <p:sp>
        <p:nvSpPr>
          <p:cNvPr id="15" name="Oval 14"/>
          <p:cNvSpPr/>
          <p:nvPr/>
        </p:nvSpPr>
        <p:spPr>
          <a:xfrm>
            <a:off x="685800" y="2450591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68680" y="2386584"/>
            <a:ext cx="310896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로그인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2FA/OTP·아이디 기억·비번찾기</a:t>
            </a:r>
          </a:p>
        </p:txBody>
      </p:sp>
      <p:sp>
        <p:nvSpPr>
          <p:cNvPr id="17" name="Oval 16"/>
          <p:cNvSpPr/>
          <p:nvPr/>
        </p:nvSpPr>
        <p:spPr>
          <a:xfrm>
            <a:off x="685800" y="2834639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68680" y="2770632"/>
            <a:ext cx="310896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현장 체크리스트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48px 큰 터치·오프라인·사진 첨부(SCR-M1)</a:t>
            </a:r>
          </a:p>
        </p:txBody>
      </p:sp>
      <p:sp>
        <p:nvSpPr>
          <p:cNvPr id="19" name="Oval 18"/>
          <p:cNvSpPr/>
          <p:nvPr/>
        </p:nvSpPr>
        <p:spPr>
          <a:xfrm>
            <a:off x="685800" y="3218687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868680" y="3154679"/>
            <a:ext cx="310896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현장 검수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승인/반려·AI 플래그 확인(SCR-M2)</a:t>
            </a:r>
          </a:p>
        </p:txBody>
      </p:sp>
      <p:sp>
        <p:nvSpPr>
          <p:cNvPr id="21" name="Oval 20"/>
          <p:cNvSpPr/>
          <p:nvPr/>
        </p:nvSpPr>
        <p:spPr>
          <a:xfrm>
            <a:off x="685800" y="3602736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868680" y="3538728"/>
            <a:ext cx="310896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반입 통행증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QR 통행증·안전 체크(SCR-M10)</a:t>
            </a:r>
          </a:p>
        </p:txBody>
      </p:sp>
      <p:sp>
        <p:nvSpPr>
          <p:cNvPr id="23" name="Oval 22"/>
          <p:cNvSpPr/>
          <p:nvPr/>
        </p:nvSpPr>
        <p:spPr>
          <a:xfrm>
            <a:off x="685800" y="3986784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868680" y="3922776"/>
            <a:ext cx="310896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서류·승인 조회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이동 중 확인(SCR-M12)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4251960" y="1783080"/>
            <a:ext cx="3611880" cy="32918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ounded Rectangle 25"/>
          <p:cNvSpPr/>
          <p:nvPr/>
        </p:nvSpPr>
        <p:spPr>
          <a:xfrm>
            <a:off x="4251960" y="1783080"/>
            <a:ext cx="3611880" cy="4572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4251960" y="1783080"/>
            <a:ext cx="36118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참가·관람</a:t>
            </a:r>
          </a:p>
        </p:txBody>
      </p:sp>
      <p:sp>
        <p:nvSpPr>
          <p:cNvPr id="28" name="Oval 27"/>
          <p:cNvSpPr/>
          <p:nvPr/>
        </p:nvSpPr>
        <p:spPr>
          <a:xfrm>
            <a:off x="4434840" y="2450591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4617720" y="2386584"/>
            <a:ext cx="310896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리드캡처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배지 스캔으로 방문객 리드 수집(SCR-M4)</a:t>
            </a:r>
          </a:p>
        </p:txBody>
      </p:sp>
      <p:sp>
        <p:nvSpPr>
          <p:cNvPr id="30" name="Oval 29"/>
          <p:cNvSpPr/>
          <p:nvPr/>
        </p:nvSpPr>
        <p:spPr>
          <a:xfrm>
            <a:off x="4434840" y="2834639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4617720" y="2770632"/>
            <a:ext cx="310896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관람객 배지/QR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모바일 배지·체크인(SCR-M5)</a:t>
            </a:r>
          </a:p>
        </p:txBody>
      </p:sp>
      <p:sp>
        <p:nvSpPr>
          <p:cNvPr id="32" name="Oval 31"/>
          <p:cNvSpPr/>
          <p:nvPr/>
        </p:nvSpPr>
        <p:spPr>
          <a:xfrm>
            <a:off x="4434840" y="3218687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4617720" y="3154679"/>
            <a:ext cx="310896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길찾기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실내 지도·wayfinding(SCR-M6)</a:t>
            </a:r>
          </a:p>
        </p:txBody>
      </p:sp>
      <p:sp>
        <p:nvSpPr>
          <p:cNvPr id="34" name="Oval 33"/>
          <p:cNvSpPr/>
          <p:nvPr/>
        </p:nvSpPr>
        <p:spPr>
          <a:xfrm>
            <a:off x="4434840" y="3602736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4617720" y="3538728"/>
            <a:ext cx="310896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부스 검색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플로어플랜·부스 찾기(SCR-M7)</a:t>
            </a:r>
          </a:p>
        </p:txBody>
      </p:sp>
      <p:sp>
        <p:nvSpPr>
          <p:cNvPr id="36" name="Oval 35"/>
          <p:cNvSpPr/>
          <p:nvPr/>
        </p:nvSpPr>
        <p:spPr>
          <a:xfrm>
            <a:off x="4434840" y="3986784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4617720" y="3922776"/>
            <a:ext cx="310896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비즈매칭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미팅 요청·일정(SCR-M8·M9)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8001000" y="1783080"/>
            <a:ext cx="3685032" cy="32918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Rounded Rectangle 38"/>
          <p:cNvSpPr/>
          <p:nvPr/>
        </p:nvSpPr>
        <p:spPr>
          <a:xfrm>
            <a:off x="8001000" y="1783080"/>
            <a:ext cx="3685032" cy="457200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8001000" y="1783080"/>
            <a:ext cx="368503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공통 · 유의</a:t>
            </a:r>
          </a:p>
        </p:txBody>
      </p:sp>
      <p:sp>
        <p:nvSpPr>
          <p:cNvPr id="41" name="Oval 40"/>
          <p:cNvSpPr/>
          <p:nvPr/>
        </p:nvSpPr>
        <p:spPr>
          <a:xfrm>
            <a:off x="8183879" y="2450591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8366760" y="2386584"/>
            <a:ext cx="3182112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홈/대시보드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역할별 진입(SCR-M3)</a:t>
            </a:r>
          </a:p>
        </p:txBody>
      </p:sp>
      <p:sp>
        <p:nvSpPr>
          <p:cNvPr id="43" name="Oval 42"/>
          <p:cNvSpPr/>
          <p:nvPr/>
        </p:nvSpPr>
        <p:spPr>
          <a:xfrm>
            <a:off x="8183879" y="2834639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8366760" y="2770632"/>
            <a:ext cx="3182112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시각화 갤러리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워터마크·고지 항상 표시</a:t>
            </a:r>
          </a:p>
        </p:txBody>
      </p:sp>
      <p:sp>
        <p:nvSpPr>
          <p:cNvPr id="45" name="Oval 44"/>
          <p:cNvSpPr/>
          <p:nvPr/>
        </p:nvSpPr>
        <p:spPr>
          <a:xfrm>
            <a:off x="8183879" y="3218687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TextBox 45"/>
          <p:cNvSpPr txBox="1"/>
          <p:nvPr/>
        </p:nvSpPr>
        <p:spPr>
          <a:xfrm>
            <a:off x="8366760" y="3154679"/>
            <a:ext cx="3182112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알림센터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마감·승인·반려 푸시(SCR-M11)</a:t>
            </a:r>
          </a:p>
        </p:txBody>
      </p:sp>
      <p:sp>
        <p:nvSpPr>
          <p:cNvPr id="47" name="Oval 46"/>
          <p:cNvSpPr/>
          <p:nvPr/>
        </p:nvSpPr>
        <p:spPr>
          <a:xfrm>
            <a:off x="8183879" y="3602736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8366760" y="3538728"/>
            <a:ext cx="3182112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오프라인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현장 통신 불안정 시 임시 저장</a:t>
            </a:r>
          </a:p>
        </p:txBody>
      </p:sp>
      <p:sp>
        <p:nvSpPr>
          <p:cNvPr id="49" name="Oval 48"/>
          <p:cNvSpPr/>
          <p:nvPr/>
        </p:nvSpPr>
        <p:spPr>
          <a:xfrm>
            <a:off x="8183879" y="3986784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TextBox 49"/>
          <p:cNvSpPr txBox="1"/>
          <p:nvPr/>
        </p:nvSpPr>
        <p:spPr>
          <a:xfrm>
            <a:off x="8366760" y="3922776"/>
            <a:ext cx="3182112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보안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비밀번호 저장 안 함 — 이메일만 기억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502920" y="5349240"/>
            <a:ext cx="11183112" cy="45720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777240" y="5349240"/>
            <a:ext cx="1063447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설치  앱은 QR 코드 배포로 설치합니다(스토어 불필요). AI 생성 이미지는 앱에서도 워터마크·고지가 항상 표시됩니다.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965960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05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566160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703320"/>
            <a:ext cx="73152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FAQ · 문의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34840"/>
            <a:ext cx="7315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FAQ &amp; SUPPORT</a:t>
            </a:r>
          </a:p>
        </p:txBody>
      </p:sp>
      <p:sp>
        <p:nvSpPr>
          <p:cNvPr id="9" name="Oval 8"/>
          <p:cNvSpPr/>
          <p:nvPr/>
        </p:nvSpPr>
        <p:spPr>
          <a:xfrm>
            <a:off x="7360920" y="2203704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635240" y="2148840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자주 묻는 질문</a:t>
            </a:r>
          </a:p>
        </p:txBody>
      </p:sp>
      <p:sp>
        <p:nvSpPr>
          <p:cNvPr id="11" name="Oval 10"/>
          <p:cNvSpPr/>
          <p:nvPr/>
        </p:nvSpPr>
        <p:spPr>
          <a:xfrm>
            <a:off x="7360920" y="2770632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635240" y="2715768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오류 대처</a:t>
            </a:r>
          </a:p>
        </p:txBody>
      </p:sp>
      <p:sp>
        <p:nvSpPr>
          <p:cNvPr id="13" name="Oval 12"/>
          <p:cNvSpPr/>
          <p:nvPr/>
        </p:nvSpPr>
        <p:spPr>
          <a:xfrm>
            <a:off x="7360920" y="3337560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635240" y="3282696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지원 채널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05 · FAQ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자주 묻는 질문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· 사용자지침서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417320"/>
            <a:ext cx="5532120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502920" y="1417320"/>
            <a:ext cx="73152" cy="137160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22376" y="1545336"/>
            <a:ext cx="516636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101828"/>
                </a:solidFill>
                <a:latin typeface="맑은 고딕"/>
                <a:ea typeface="맑은 고딕"/>
              </a:rPr>
              <a:t>Q. 로그인 후 2차 인증코드를 못 받았어요.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22376" y="2020824"/>
            <a:ext cx="5166360" cy="7132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8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이메일 인증 방식은 스팸함을 확인하세요. OTP 방식은 인증 앱의 6자리 코드를 입력합니다. 기기 변경 시 마이페이지에서 재설정하거나 관리자에게 OTP 초기화를 요청하세요.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172200" y="1417320"/>
            <a:ext cx="5532120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ounded Rectangle 15"/>
          <p:cNvSpPr/>
          <p:nvPr/>
        </p:nvSpPr>
        <p:spPr>
          <a:xfrm>
            <a:off x="6172200" y="1417320"/>
            <a:ext cx="73152" cy="13716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391656" y="1545336"/>
            <a:ext cx="516636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101828"/>
                </a:solidFill>
                <a:latin typeface="맑은 고딕"/>
                <a:ea typeface="맑은 고딕"/>
              </a:rPr>
              <a:t>Q. AI가 만든 예상 사진을 계약서에 넣어도 되나요?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391656" y="2020824"/>
            <a:ext cx="5166360" cy="7132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8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안 됩니다. 모든 AI 이미지는 ‘예상 이미지’로 워터마크·고지가 붙으며 계약·인허가·심사 서류로 사용할 수 없습니다.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02920" y="2898648"/>
            <a:ext cx="5532120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502920" y="2898648"/>
            <a:ext cx="73152" cy="137160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22376" y="3026664"/>
            <a:ext cx="516636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101828"/>
                </a:solidFill>
                <a:latin typeface="맑은 고딕"/>
                <a:ea typeface="맑은 고딕"/>
              </a:rPr>
              <a:t>Q. 3안을 합쳐서 쓰고 싶어요.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22376" y="3502152"/>
            <a:ext cx="5166360" cy="7132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8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배치안 비교에서 여러 안의 구역/블록을 골라 병합할 수 있습니다. 병합 후에는 반드시 규정 검증을 다시 실행한 뒤 확정하세요.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172200" y="2898648"/>
            <a:ext cx="5532120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6172200" y="2898648"/>
            <a:ext cx="73152" cy="13716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391656" y="3026664"/>
            <a:ext cx="516636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101828"/>
                </a:solidFill>
                <a:latin typeface="맑은 고딕"/>
                <a:ea typeface="맑은 고딕"/>
              </a:rPr>
              <a:t>Q. 유틸리티 신청 마감을 놓치면?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391656" y="3502152"/>
            <a:ext cx="5166360" cy="7132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8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인터넷·급배수 등은 현장 추가신청이 어렵습니다. D-25 역산 알림을 활용하고, 부득이한 경우 홀매니저/사무국에 문의하세요.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2920" y="4379976"/>
            <a:ext cx="5532120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ounded Rectangle 27"/>
          <p:cNvSpPr/>
          <p:nvPr/>
        </p:nvSpPr>
        <p:spPr>
          <a:xfrm>
            <a:off x="502920" y="4379976"/>
            <a:ext cx="73152" cy="137160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722376" y="4507992"/>
            <a:ext cx="516636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101828"/>
                </a:solidFill>
                <a:latin typeface="맑은 고딕"/>
                <a:ea typeface="맑은 고딕"/>
              </a:rPr>
              <a:t>Q. 우리 장치업체를 옥션에 초대할 수 없어요.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22376" y="4983480"/>
            <a:ext cx="5166360" cy="7132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8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킨텍스 등록업체만 초대·응찰할 수 있습니다. 미등록 업체는 등록 절차 후 이용 가능합니다.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6172200" y="4379976"/>
            <a:ext cx="5532120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ounded Rectangle 31"/>
          <p:cNvSpPr/>
          <p:nvPr/>
        </p:nvSpPr>
        <p:spPr>
          <a:xfrm>
            <a:off x="6172200" y="4379976"/>
            <a:ext cx="73152" cy="13716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6391656" y="4507992"/>
            <a:ext cx="516636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101828"/>
                </a:solidFill>
                <a:latin typeface="맑은 고딕"/>
                <a:ea typeface="맑은 고딕"/>
              </a:rPr>
              <a:t>Q. 탭을 닫았는데 편집 내용이 사라졌어요.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391656" y="4983480"/>
            <a:ext cx="5166360" cy="7132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8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탭 세션은 복원되지만 서버에 저장하지 않은 편집 내용 자체는 복원되지 않습니다. 중요한 작업은 저장 후 닫으세요.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05 · 문의 · 지원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지원 채널 및 도움말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· 사용자지침서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463040"/>
            <a:ext cx="5532120" cy="24688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502920" y="1463040"/>
            <a:ext cx="5532120" cy="45720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02920" y="1463040"/>
            <a:ext cx="553212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이런 순서로 확인하세요</a:t>
            </a:r>
          </a:p>
        </p:txBody>
      </p:sp>
      <p:sp>
        <p:nvSpPr>
          <p:cNvPr id="14" name="Oval 13"/>
          <p:cNvSpPr/>
          <p:nvPr/>
        </p:nvSpPr>
        <p:spPr>
          <a:xfrm>
            <a:off x="685800" y="213055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68680" y="2066544"/>
            <a:ext cx="50292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① 화면 안내(툴팁)·본 사용자지침서 해당 절 확인</a:t>
            </a:r>
          </a:p>
        </p:txBody>
      </p:sp>
      <p:sp>
        <p:nvSpPr>
          <p:cNvPr id="16" name="Oval 15"/>
          <p:cNvSpPr/>
          <p:nvPr/>
        </p:nvSpPr>
        <p:spPr>
          <a:xfrm>
            <a:off x="685800" y="2532888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68680" y="2468880"/>
            <a:ext cx="50292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② 오류 배너의 요약 메시지·재시도 버튼 사용</a:t>
            </a:r>
          </a:p>
        </p:txBody>
      </p:sp>
      <p:sp>
        <p:nvSpPr>
          <p:cNvPr id="18" name="Oval 17"/>
          <p:cNvSpPr/>
          <p:nvPr/>
        </p:nvSpPr>
        <p:spPr>
          <a:xfrm>
            <a:off x="685800" y="2935224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68680" y="2871216"/>
            <a:ext cx="50292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③ 마감·승인 관련은 알림센터에서 이력 확인</a:t>
            </a:r>
          </a:p>
        </p:txBody>
      </p:sp>
      <p:sp>
        <p:nvSpPr>
          <p:cNvPr id="20" name="Oval 19"/>
          <p:cNvSpPr/>
          <p:nvPr/>
        </p:nvSpPr>
        <p:spPr>
          <a:xfrm>
            <a:off x="685800" y="3337560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868680" y="3273552"/>
            <a:ext cx="50292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④ 권한·계정 문제는 관리자(테넌트 관리자)에게</a:t>
            </a:r>
          </a:p>
        </p:txBody>
      </p:sp>
      <p:sp>
        <p:nvSpPr>
          <p:cNvPr id="22" name="Oval 21"/>
          <p:cNvSpPr/>
          <p:nvPr/>
        </p:nvSpPr>
        <p:spPr>
          <a:xfrm>
            <a:off x="685800" y="3739896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68680" y="3675888"/>
            <a:ext cx="50292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101828"/>
                </a:solidFill>
                <a:latin typeface="맑은 고딕"/>
                <a:ea typeface="맑은 고딕"/>
              </a:rPr>
              <a:t>⑤ 규정·현장 문제는 홀매니저·킨텍스 운영팀에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172200" y="1463040"/>
            <a:ext cx="5513832" cy="24688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ounded Rectangle 24"/>
          <p:cNvSpPr/>
          <p:nvPr/>
        </p:nvSpPr>
        <p:spPr>
          <a:xfrm>
            <a:off x="6172200" y="1463040"/>
            <a:ext cx="5513832" cy="4572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6172200" y="1463040"/>
            <a:ext cx="551383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역할별 지원 접점</a:t>
            </a:r>
          </a:p>
        </p:txBody>
      </p:sp>
      <p:sp>
        <p:nvSpPr>
          <p:cNvPr id="27" name="Oval 26"/>
          <p:cNvSpPr/>
          <p:nvPr/>
        </p:nvSpPr>
        <p:spPr>
          <a:xfrm>
            <a:off x="6355080" y="213055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537960" y="2066544"/>
            <a:ext cx="50109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참가업체 </a:t>
            </a:r>
            <a:r>
              <a:rPr sz="919" b="0">
                <a:solidFill>
                  <a:srgbClr val="667085"/>
                </a:solidFill>
                <a:latin typeface="맑은 고딕"/>
                <a:ea typeface="맑은 고딕"/>
              </a:rPr>
              <a:t>설계·유틸리티 → 주최자 사무국</a:t>
            </a:r>
          </a:p>
        </p:txBody>
      </p:sp>
      <p:sp>
        <p:nvSpPr>
          <p:cNvPr id="29" name="Oval 28"/>
          <p:cNvSpPr/>
          <p:nvPr/>
        </p:nvSpPr>
        <p:spPr>
          <a:xfrm>
            <a:off x="6355080" y="2532888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537960" y="2468880"/>
            <a:ext cx="50109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장치·공사업체 </a:t>
            </a:r>
            <a:r>
              <a:rPr sz="919" b="0">
                <a:solidFill>
                  <a:srgbClr val="667085"/>
                </a:solidFill>
                <a:latin typeface="맑은 고딕"/>
                <a:ea typeface="맑은 고딕"/>
              </a:rPr>
              <a:t>등록·옥션 → 킨텍스 등록업체 담당</a:t>
            </a:r>
          </a:p>
        </p:txBody>
      </p:sp>
      <p:sp>
        <p:nvSpPr>
          <p:cNvPr id="31" name="Oval 30"/>
          <p:cNvSpPr/>
          <p:nvPr/>
        </p:nvSpPr>
        <p:spPr>
          <a:xfrm>
            <a:off x="6355080" y="2935224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6537960" y="2871216"/>
            <a:ext cx="50109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주최자 </a:t>
            </a:r>
            <a:r>
              <a:rPr sz="919" b="0">
                <a:solidFill>
                  <a:srgbClr val="667085"/>
                </a:solidFill>
                <a:latin typeface="맑은 고딕"/>
                <a:ea typeface="맑은 고딕"/>
              </a:rPr>
              <a:t>배정·정산 → 킨텍스 행사지원팀</a:t>
            </a:r>
          </a:p>
        </p:txBody>
      </p:sp>
      <p:sp>
        <p:nvSpPr>
          <p:cNvPr id="33" name="Oval 32"/>
          <p:cNvSpPr/>
          <p:nvPr/>
        </p:nvSpPr>
        <p:spPr>
          <a:xfrm>
            <a:off x="6355080" y="3337560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537960" y="3273552"/>
            <a:ext cx="50109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관람객 </a:t>
            </a:r>
            <a:r>
              <a:rPr sz="919" b="0">
                <a:solidFill>
                  <a:srgbClr val="667085"/>
                </a:solidFill>
                <a:latin typeface="맑은 고딕"/>
                <a:ea typeface="맑은 고딕"/>
              </a:rPr>
              <a:t>등록·배지 → 공개 사이트 문의(SCR-P6)</a:t>
            </a:r>
          </a:p>
        </p:txBody>
      </p:sp>
      <p:sp>
        <p:nvSpPr>
          <p:cNvPr id="35" name="Oval 34"/>
          <p:cNvSpPr/>
          <p:nvPr/>
        </p:nvSpPr>
        <p:spPr>
          <a:xfrm>
            <a:off x="6355080" y="3739896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6537960" y="3675888"/>
            <a:ext cx="50109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공통 </a:t>
            </a:r>
            <a:r>
              <a:rPr sz="919" b="0">
                <a:solidFill>
                  <a:srgbClr val="667085"/>
                </a:solidFill>
                <a:latin typeface="맑은 고딕"/>
                <a:ea typeface="맑은 고딕"/>
              </a:rPr>
              <a:t>계정·권한 → 시스템 관리자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502920" y="4160520"/>
            <a:ext cx="11183112" cy="548640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777240" y="4160520"/>
            <a:ext cx="10634472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오류 메시지는 원인 요약만 표시됩니다(내부 정보 비노출). 반복되면 발생 시각·화면명·행사명을 함께 전달하면 빠르게 처리됩니다.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02920" y="5029200"/>
            <a:ext cx="1115568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본 지침서의 화면 번호(SCR-*)는 설계 문서 docs/design.md의 화면 인벤토리(총 80화면)를 기준으로 합니다. 화면 구성은 업데이트로 달라질 수 있습니다.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CONTENTS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목차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· 사용자지침서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FFFFFF"/>
                </a:solidFill>
                <a:latin typeface="맑은 고딕"/>
                <a:ea typeface="맑은 고딕"/>
              </a:rPr>
              <a:t>C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40080" y="1481328"/>
            <a:ext cx="5349240" cy="80467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640080" y="1481328"/>
            <a:ext cx="82296" cy="804672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96112" y="1481328"/>
            <a:ext cx="822960" cy="80467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400" b="1">
                <a:solidFill>
                  <a:srgbClr val="0066B3"/>
                </a:solidFill>
                <a:latin typeface="맑은 고딕"/>
                <a:ea typeface="맑은 고딕"/>
              </a:rPr>
              <a:t>01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691639" y="1618488"/>
            <a:ext cx="416052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450" b="1">
                <a:solidFill>
                  <a:srgbClr val="101828"/>
                </a:solidFill>
                <a:latin typeface="맑은 고딕"/>
                <a:ea typeface="맑은 고딕"/>
              </a:rPr>
              <a:t>시스템 소개 · 접속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691639" y="1938528"/>
            <a:ext cx="416052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개요 / 로그인·2FA / 아이디기억·비번찾기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40080" y="2414016"/>
            <a:ext cx="5349240" cy="80467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ounded Rectangle 18"/>
          <p:cNvSpPr/>
          <p:nvPr/>
        </p:nvSpPr>
        <p:spPr>
          <a:xfrm>
            <a:off x="640080" y="2414016"/>
            <a:ext cx="82296" cy="804672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896112" y="2414016"/>
            <a:ext cx="822960" cy="80467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400" b="1">
                <a:solidFill>
                  <a:srgbClr val="0066B3"/>
                </a:solidFill>
                <a:latin typeface="맑은 고딕"/>
                <a:ea typeface="맑은 고딕"/>
              </a:rPr>
              <a:t>02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691639" y="2551176"/>
            <a:ext cx="416052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450" b="1">
                <a:solidFill>
                  <a:srgbClr val="101828"/>
                </a:solidFill>
                <a:latin typeface="맑은 고딕"/>
                <a:ea typeface="맑은 고딕"/>
              </a:rPr>
              <a:t>역할별 홈 · 대시보드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691639" y="2871216"/>
            <a:ext cx="416052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6역할 포털 / MDI 탭 / 마일스톤 대시보드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40080" y="3346704"/>
            <a:ext cx="5349240" cy="80467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640080" y="3346704"/>
            <a:ext cx="82296" cy="804672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896112" y="3346704"/>
            <a:ext cx="822960" cy="80467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400" b="1">
                <a:solidFill>
                  <a:srgbClr val="0066B3"/>
                </a:solidFill>
                <a:latin typeface="맑은 고딕"/>
                <a:ea typeface="맑은 고딕"/>
              </a:rPr>
              <a:t>03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691639" y="3483864"/>
            <a:ext cx="416052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450" b="1">
                <a:solidFill>
                  <a:srgbClr val="101828"/>
                </a:solidFill>
                <a:latin typeface="맑은 고딕"/>
                <a:ea typeface="맑은 고딕"/>
              </a:rPr>
              <a:t>핵심 업무 흐름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691639" y="3803904"/>
            <a:ext cx="416052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부스 설계·병합 / 배선·신청 / 시각화 / 옥션 / 등록·승인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40080" y="4279392"/>
            <a:ext cx="5349240" cy="80467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ounded Rectangle 28"/>
          <p:cNvSpPr/>
          <p:nvPr/>
        </p:nvSpPr>
        <p:spPr>
          <a:xfrm>
            <a:off x="640080" y="4279392"/>
            <a:ext cx="82296" cy="804672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896112" y="4279392"/>
            <a:ext cx="822960" cy="80467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400" b="1">
                <a:solidFill>
                  <a:srgbClr val="0066B3"/>
                </a:solidFill>
                <a:latin typeface="맑은 고딕"/>
                <a:ea typeface="맑은 고딕"/>
              </a:rPr>
              <a:t>04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691639" y="4416552"/>
            <a:ext cx="416052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450" b="1">
                <a:solidFill>
                  <a:srgbClr val="101828"/>
                </a:solidFill>
                <a:latin typeface="맑은 고딕"/>
                <a:ea typeface="맑은 고딕"/>
              </a:rPr>
              <a:t>모바일 앱 사용법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691639" y="4736592"/>
            <a:ext cx="416052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현장 체크리스트 / 검수 / 시각화 갤러리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640080" y="5212080"/>
            <a:ext cx="5349240" cy="80467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ounded Rectangle 33"/>
          <p:cNvSpPr/>
          <p:nvPr/>
        </p:nvSpPr>
        <p:spPr>
          <a:xfrm>
            <a:off x="640080" y="5212080"/>
            <a:ext cx="82296" cy="804672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896112" y="5212080"/>
            <a:ext cx="822960" cy="80467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400" b="1">
                <a:solidFill>
                  <a:srgbClr val="0066B3"/>
                </a:solidFill>
                <a:latin typeface="맑은 고딕"/>
                <a:ea typeface="맑은 고딕"/>
              </a:rPr>
              <a:t>05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691639" y="5349240"/>
            <a:ext cx="416052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450" b="1">
                <a:solidFill>
                  <a:srgbClr val="101828"/>
                </a:solidFill>
                <a:latin typeface="맑은 고딕"/>
                <a:ea typeface="맑은 고딕"/>
              </a:rPr>
              <a:t>FAQ · 문의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691639" y="5669280"/>
            <a:ext cx="416052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자주 묻는 질문 / 지원 채널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965960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01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566160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703320"/>
            <a:ext cx="73152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시스템 소개 · 접속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34840"/>
            <a:ext cx="7315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INTRODUCTION &amp; SIGN-IN</a:t>
            </a:r>
          </a:p>
        </p:txBody>
      </p:sp>
      <p:sp>
        <p:nvSpPr>
          <p:cNvPr id="9" name="Oval 8"/>
          <p:cNvSpPr/>
          <p:nvPr/>
        </p:nvSpPr>
        <p:spPr>
          <a:xfrm>
            <a:off x="7360920" y="2203704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635240" y="2148840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전시 생애주기 폐루프</a:t>
            </a:r>
          </a:p>
        </p:txBody>
      </p:sp>
      <p:sp>
        <p:nvSpPr>
          <p:cNvPr id="11" name="Oval 10"/>
          <p:cNvSpPr/>
          <p:nvPr/>
        </p:nvSpPr>
        <p:spPr>
          <a:xfrm>
            <a:off x="7360920" y="2770632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635240" y="2715768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역할별 포털</a:t>
            </a:r>
          </a:p>
        </p:txBody>
      </p:sp>
      <p:sp>
        <p:nvSpPr>
          <p:cNvPr id="13" name="Oval 12"/>
          <p:cNvSpPr/>
          <p:nvPr/>
        </p:nvSpPr>
        <p:spPr>
          <a:xfrm>
            <a:off x="7360920" y="3337560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635240" y="3282696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로그인 · 2차 인증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01 · 시스템 소개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무엇을 할 수 있나요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· 사용자지침서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2920" y="1325880"/>
            <a:ext cx="1115568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자동전시시스템은 홀 배정·부스 설계·유틸리티 배선·규정 검증·시공 발주(옥션)·관람객 운영·경영분석을 하나의 계정으로 잇는 전시 운영 플랫폼입니다.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02920" y="1874519"/>
            <a:ext cx="11183112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77240" y="1874519"/>
            <a:ext cx="10634472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FFFFFF"/>
                </a:solidFill>
                <a:latin typeface="맑은 고딕"/>
                <a:ea typeface="맑은 고딕"/>
              </a:rPr>
              <a:t>핵심  “신청서를 내는 순간, 시공 후 사진을 먼저 봅니다.”  — 나노바나나(AI) 시공 예상 이미지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02920" y="2788920"/>
            <a:ext cx="1673352" cy="640080"/>
          </a:xfrm>
          <a:prstGeom prst="roundRect">
            <a:avLst/>
          </a:prstGeom>
          <a:solidFill>
            <a:srgbClr val="E1EFF9"/>
          </a:solidFill>
          <a:ln w="1524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02920" y="2788920"/>
            <a:ext cx="1673352" cy="6400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00447A"/>
                </a:solidFill>
                <a:latin typeface="맑은 고딕"/>
                <a:ea typeface="맑은 고딕"/>
              </a:rPr>
              <a:t>판매·기획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148840" y="2788920"/>
            <a:ext cx="256032" cy="6400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98A2B3"/>
                </a:solidFill>
                <a:latin typeface="맑은 고딕"/>
                <a:ea typeface="맑은 고딕"/>
              </a:rPr>
              <a:t>→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2350008" y="2788920"/>
            <a:ext cx="1673352" cy="640080"/>
          </a:xfrm>
          <a:prstGeom prst="roundRect">
            <a:avLst/>
          </a:prstGeom>
          <a:solidFill>
            <a:srgbClr val="ECE8FF"/>
          </a:solidFill>
          <a:ln w="1524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2350008" y="2788920"/>
            <a:ext cx="1673352" cy="6400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6D4AFF"/>
                </a:solidFill>
                <a:latin typeface="맑은 고딕"/>
                <a:ea typeface="맑은 고딕"/>
              </a:rPr>
              <a:t>AI 설계·시각화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995928" y="2788920"/>
            <a:ext cx="256032" cy="6400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98A2B3"/>
                </a:solidFill>
                <a:latin typeface="맑은 고딕"/>
                <a:ea typeface="맑은 고딕"/>
              </a:rPr>
              <a:t>→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197096" y="2788920"/>
            <a:ext cx="1673352" cy="640080"/>
          </a:xfrm>
          <a:prstGeom prst="roundRect">
            <a:avLst/>
          </a:prstGeom>
          <a:solidFill>
            <a:srgbClr val="E1EFF9"/>
          </a:solidFill>
          <a:ln w="1524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4197096" y="2788920"/>
            <a:ext cx="1673352" cy="6400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00447A"/>
                </a:solidFill>
                <a:latin typeface="맑은 고딕"/>
                <a:ea typeface="맑은 고딕"/>
              </a:rPr>
              <a:t>공사 옥션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843016" y="2788920"/>
            <a:ext cx="256032" cy="6400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98A2B3"/>
                </a:solidFill>
                <a:latin typeface="맑은 고딕"/>
                <a:ea typeface="맑은 고딕"/>
              </a:rPr>
              <a:t>→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044184" y="2788920"/>
            <a:ext cx="1673352" cy="640080"/>
          </a:xfrm>
          <a:prstGeom prst="roundRect">
            <a:avLst/>
          </a:prstGeom>
          <a:solidFill>
            <a:srgbClr val="E1EFF9"/>
          </a:solidFill>
          <a:ln w="1524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044184" y="2788920"/>
            <a:ext cx="1673352" cy="6400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00447A"/>
                </a:solidFill>
                <a:latin typeface="맑은 고딕"/>
                <a:ea typeface="맑은 고딕"/>
              </a:rPr>
              <a:t>시공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690104" y="2788920"/>
            <a:ext cx="256032" cy="6400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98A2B3"/>
                </a:solidFill>
                <a:latin typeface="맑은 고딕"/>
                <a:ea typeface="맑은 고딕"/>
              </a:rPr>
              <a:t>→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7891272" y="2788920"/>
            <a:ext cx="1673352" cy="640080"/>
          </a:xfrm>
          <a:prstGeom prst="roundRect">
            <a:avLst/>
          </a:prstGeom>
          <a:solidFill>
            <a:srgbClr val="E1EFF9"/>
          </a:solidFill>
          <a:ln w="1524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7891272" y="2788920"/>
            <a:ext cx="1673352" cy="6400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00447A"/>
                </a:solidFill>
                <a:latin typeface="맑은 고딕"/>
                <a:ea typeface="맑은 고딕"/>
              </a:rPr>
              <a:t>운영·관람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537192" y="2788920"/>
            <a:ext cx="256032" cy="6400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98A2B3"/>
                </a:solidFill>
                <a:latin typeface="맑은 고딕"/>
                <a:ea typeface="맑은 고딕"/>
              </a:rPr>
              <a:t>→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9738360" y="2788920"/>
            <a:ext cx="1673352" cy="640080"/>
          </a:xfrm>
          <a:prstGeom prst="roundRect">
            <a:avLst/>
          </a:prstGeom>
          <a:solidFill>
            <a:srgbClr val="ECE8FF"/>
          </a:solidFill>
          <a:ln w="1524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9738360" y="2788920"/>
            <a:ext cx="1673352" cy="6400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6D4AFF"/>
                </a:solidFill>
                <a:latin typeface="맑은 고딕"/>
                <a:ea typeface="맑은 고딕"/>
              </a:rPr>
              <a:t>경영분석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502920" y="3749039"/>
            <a:ext cx="3611880" cy="23317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ounded Rectangle 31"/>
          <p:cNvSpPr/>
          <p:nvPr/>
        </p:nvSpPr>
        <p:spPr>
          <a:xfrm>
            <a:off x="502920" y="3749039"/>
            <a:ext cx="3611880" cy="45720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502920" y="3749039"/>
            <a:ext cx="36118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내가 얻는 것</a:t>
            </a:r>
          </a:p>
        </p:txBody>
      </p:sp>
      <p:sp>
        <p:nvSpPr>
          <p:cNvPr id="34" name="Oval 33"/>
          <p:cNvSpPr/>
          <p:nvPr/>
        </p:nvSpPr>
        <p:spPr>
          <a:xfrm>
            <a:off x="685800" y="441655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868680" y="4352544"/>
            <a:ext cx="3108960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1">
                <a:solidFill>
                  <a:srgbClr val="101828"/>
                </a:solidFill>
                <a:latin typeface="맑은 고딕"/>
                <a:ea typeface="맑은 고딕"/>
              </a:rPr>
              <a:t>주최자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자동 견적·배치·마일스톤 트래킹</a:t>
            </a:r>
          </a:p>
        </p:txBody>
      </p:sp>
      <p:sp>
        <p:nvSpPr>
          <p:cNvPr id="36" name="Oval 35"/>
          <p:cNvSpPr/>
          <p:nvPr/>
        </p:nvSpPr>
        <p:spPr>
          <a:xfrm>
            <a:off x="685800" y="4745736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868680" y="4681728"/>
            <a:ext cx="3108960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1">
                <a:solidFill>
                  <a:srgbClr val="101828"/>
                </a:solidFill>
                <a:latin typeface="맑은 고딕"/>
                <a:ea typeface="맑은 고딕"/>
              </a:rPr>
              <a:t>참가업체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클릭 신청 + 시공 전 부스 사진</a:t>
            </a:r>
          </a:p>
        </p:txBody>
      </p:sp>
      <p:sp>
        <p:nvSpPr>
          <p:cNvPr id="38" name="Oval 37"/>
          <p:cNvSpPr/>
          <p:nvPr/>
        </p:nvSpPr>
        <p:spPr>
          <a:xfrm>
            <a:off x="685800" y="5074920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868680" y="5010912"/>
            <a:ext cx="3108960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1">
                <a:solidFill>
                  <a:srgbClr val="101828"/>
                </a:solidFill>
                <a:latin typeface="맑은 고딕"/>
                <a:ea typeface="맑은 고딕"/>
              </a:rPr>
              <a:t>장치·공사업체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제출 전 규정검증·옥션 응찰</a:t>
            </a:r>
          </a:p>
        </p:txBody>
      </p:sp>
      <p:sp>
        <p:nvSpPr>
          <p:cNvPr id="40" name="Oval 39"/>
          <p:cNvSpPr/>
          <p:nvPr/>
        </p:nvSpPr>
        <p:spPr>
          <a:xfrm>
            <a:off x="685800" y="5404104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868680" y="5340096"/>
            <a:ext cx="3108960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1">
                <a:solidFill>
                  <a:srgbClr val="101828"/>
                </a:solidFill>
                <a:latin typeface="맑은 고딕"/>
                <a:ea typeface="맑은 고딕"/>
              </a:rPr>
              <a:t>홀매니저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위반 자동 플래깅·부하 집계</a:t>
            </a:r>
          </a:p>
        </p:txBody>
      </p:sp>
      <p:sp>
        <p:nvSpPr>
          <p:cNvPr id="42" name="Oval 41"/>
          <p:cNvSpPr/>
          <p:nvPr/>
        </p:nvSpPr>
        <p:spPr>
          <a:xfrm>
            <a:off x="685800" y="5733288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868680" y="5669279"/>
            <a:ext cx="3108960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1">
                <a:solidFill>
                  <a:srgbClr val="101828"/>
                </a:solidFill>
                <a:latin typeface="맑은 고딕"/>
                <a:ea typeface="맑은 고딕"/>
              </a:rPr>
              <a:t>관람객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사전등록·모바일 배지·길찾기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4251960" y="3749039"/>
            <a:ext cx="3611880" cy="23317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Rounded Rectangle 44"/>
          <p:cNvSpPr/>
          <p:nvPr/>
        </p:nvSpPr>
        <p:spPr>
          <a:xfrm>
            <a:off x="4251960" y="3749039"/>
            <a:ext cx="3611880" cy="4572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TextBox 45"/>
          <p:cNvSpPr txBox="1"/>
          <p:nvPr/>
        </p:nvSpPr>
        <p:spPr>
          <a:xfrm>
            <a:off x="4251960" y="3749039"/>
            <a:ext cx="36118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AI가 돕는 일</a:t>
            </a:r>
          </a:p>
        </p:txBody>
      </p:sp>
      <p:sp>
        <p:nvSpPr>
          <p:cNvPr id="47" name="Oval 46"/>
          <p:cNvSpPr/>
          <p:nvPr/>
        </p:nvSpPr>
        <p:spPr>
          <a:xfrm>
            <a:off x="4434840" y="441655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4617720" y="4352544"/>
            <a:ext cx="3108960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1">
                <a:solidFill>
                  <a:srgbClr val="101828"/>
                </a:solidFill>
                <a:latin typeface="맑은 고딕"/>
                <a:ea typeface="맑은 고딕"/>
              </a:rPr>
              <a:t>배치 3안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조건 입력 → 3안 자동생성</a:t>
            </a:r>
          </a:p>
        </p:txBody>
      </p:sp>
      <p:sp>
        <p:nvSpPr>
          <p:cNvPr id="49" name="Oval 48"/>
          <p:cNvSpPr/>
          <p:nvPr/>
        </p:nvSpPr>
        <p:spPr>
          <a:xfrm>
            <a:off x="4434840" y="4745736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TextBox 49"/>
          <p:cNvSpPr txBox="1"/>
          <p:nvPr/>
        </p:nvSpPr>
        <p:spPr>
          <a:xfrm>
            <a:off x="4617720" y="4681728"/>
            <a:ext cx="3108960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1">
                <a:solidFill>
                  <a:srgbClr val="101828"/>
                </a:solidFill>
                <a:latin typeface="맑은 고딕"/>
                <a:ea typeface="맑은 고딕"/>
              </a:rPr>
              <a:t>규정 검증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높이·통로·바닥하중 자동 점검</a:t>
            </a:r>
          </a:p>
        </p:txBody>
      </p:sp>
      <p:sp>
        <p:nvSpPr>
          <p:cNvPr id="51" name="Oval 50"/>
          <p:cNvSpPr/>
          <p:nvPr/>
        </p:nvSpPr>
        <p:spPr>
          <a:xfrm>
            <a:off x="4434840" y="5074920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4617720" y="5010912"/>
            <a:ext cx="3108960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1">
                <a:solidFill>
                  <a:srgbClr val="101828"/>
                </a:solidFill>
                <a:latin typeface="맑은 고딕"/>
                <a:ea typeface="맑은 고딕"/>
              </a:rPr>
              <a:t>배선 설계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트렌치 최단 경로·자동 견적</a:t>
            </a:r>
          </a:p>
        </p:txBody>
      </p:sp>
      <p:sp>
        <p:nvSpPr>
          <p:cNvPr id="53" name="Oval 52"/>
          <p:cNvSpPr/>
          <p:nvPr/>
        </p:nvSpPr>
        <p:spPr>
          <a:xfrm>
            <a:off x="4434840" y="5404104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TextBox 53"/>
          <p:cNvSpPr txBox="1"/>
          <p:nvPr/>
        </p:nvSpPr>
        <p:spPr>
          <a:xfrm>
            <a:off x="4617720" y="5340096"/>
            <a:ext cx="3108960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1">
                <a:solidFill>
                  <a:srgbClr val="101828"/>
                </a:solidFill>
                <a:latin typeface="맑은 고딕"/>
                <a:ea typeface="맑은 고딕"/>
              </a:rPr>
              <a:t>시각화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시공 후 예상 사진(S1~S7)</a:t>
            </a:r>
          </a:p>
        </p:txBody>
      </p:sp>
      <p:sp>
        <p:nvSpPr>
          <p:cNvPr id="55" name="Oval 54"/>
          <p:cNvSpPr/>
          <p:nvPr/>
        </p:nvSpPr>
        <p:spPr>
          <a:xfrm>
            <a:off x="4434840" y="5733288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TextBox 55"/>
          <p:cNvSpPr txBox="1"/>
          <p:nvPr/>
        </p:nvSpPr>
        <p:spPr>
          <a:xfrm>
            <a:off x="4617720" y="5669279"/>
            <a:ext cx="3108960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1">
                <a:solidFill>
                  <a:srgbClr val="101828"/>
                </a:solidFill>
                <a:latin typeface="맑은 고딕"/>
                <a:ea typeface="맑은 고딕"/>
              </a:rPr>
              <a:t>검수 보조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AI 사전심사·위반 플래그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8001000" y="3749039"/>
            <a:ext cx="3685032" cy="23317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Rounded Rectangle 57"/>
          <p:cNvSpPr/>
          <p:nvPr/>
        </p:nvSpPr>
        <p:spPr>
          <a:xfrm>
            <a:off x="8001000" y="3749039"/>
            <a:ext cx="3685032" cy="457200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TextBox 58"/>
          <p:cNvSpPr txBox="1"/>
          <p:nvPr/>
        </p:nvSpPr>
        <p:spPr>
          <a:xfrm>
            <a:off x="8001000" y="3749039"/>
            <a:ext cx="368503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꼭 알아둘 점</a:t>
            </a:r>
          </a:p>
        </p:txBody>
      </p:sp>
      <p:sp>
        <p:nvSpPr>
          <p:cNvPr id="60" name="Oval 59"/>
          <p:cNvSpPr/>
          <p:nvPr/>
        </p:nvSpPr>
        <p:spPr>
          <a:xfrm>
            <a:off x="8183879" y="4416552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TextBox 60"/>
          <p:cNvSpPr txBox="1"/>
          <p:nvPr/>
        </p:nvSpPr>
        <p:spPr>
          <a:xfrm>
            <a:off x="8366760" y="4352544"/>
            <a:ext cx="3182112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1">
                <a:solidFill>
                  <a:srgbClr val="101828"/>
                </a:solidFill>
                <a:latin typeface="맑은 고딕"/>
                <a:ea typeface="맑은 고딕"/>
              </a:rPr>
              <a:t>AI 이미지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‘예상’ 이미지 — 실물과 다를 수 있음</a:t>
            </a:r>
          </a:p>
        </p:txBody>
      </p:sp>
      <p:sp>
        <p:nvSpPr>
          <p:cNvPr id="62" name="Oval 61"/>
          <p:cNvSpPr/>
          <p:nvPr/>
        </p:nvSpPr>
        <p:spPr>
          <a:xfrm>
            <a:off x="8183879" y="4745736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3" name="TextBox 62"/>
          <p:cNvSpPr txBox="1"/>
          <p:nvPr/>
        </p:nvSpPr>
        <p:spPr>
          <a:xfrm>
            <a:off x="8366760" y="4681728"/>
            <a:ext cx="3182112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1">
                <a:solidFill>
                  <a:srgbClr val="101828"/>
                </a:solidFill>
                <a:latin typeface="맑은 고딕"/>
                <a:ea typeface="맑은 고딕"/>
              </a:rPr>
              <a:t>워터마크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계약·인허가 서류로 사용 불가</a:t>
            </a:r>
          </a:p>
        </p:txBody>
      </p:sp>
      <p:sp>
        <p:nvSpPr>
          <p:cNvPr id="64" name="Oval 63"/>
          <p:cNvSpPr/>
          <p:nvPr/>
        </p:nvSpPr>
        <p:spPr>
          <a:xfrm>
            <a:off x="8183879" y="5074920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5" name="TextBox 64"/>
          <p:cNvSpPr txBox="1"/>
          <p:nvPr/>
        </p:nvSpPr>
        <p:spPr>
          <a:xfrm>
            <a:off x="8366760" y="5010912"/>
            <a:ext cx="3182112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1">
                <a:solidFill>
                  <a:srgbClr val="101828"/>
                </a:solidFill>
                <a:latin typeface="맑은 고딕"/>
                <a:ea typeface="맑은 고딕"/>
              </a:rPr>
              <a:t>등록업체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미등록 업체는 초대·응찰 불가</a:t>
            </a:r>
          </a:p>
        </p:txBody>
      </p:sp>
      <p:sp>
        <p:nvSpPr>
          <p:cNvPr id="66" name="Oval 65"/>
          <p:cNvSpPr/>
          <p:nvPr/>
        </p:nvSpPr>
        <p:spPr>
          <a:xfrm>
            <a:off x="8183879" y="5404104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7" name="TextBox 66"/>
          <p:cNvSpPr txBox="1"/>
          <p:nvPr/>
        </p:nvSpPr>
        <p:spPr>
          <a:xfrm>
            <a:off x="8366760" y="5340096"/>
            <a:ext cx="3182112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1">
                <a:solidFill>
                  <a:srgbClr val="101828"/>
                </a:solidFill>
                <a:latin typeface="맑은 고딕"/>
                <a:ea typeface="맑은 고딕"/>
              </a:rPr>
              <a:t>최종 판정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소방·구조는 관할기관·기술사 몫</a:t>
            </a:r>
          </a:p>
        </p:txBody>
      </p:sp>
      <p:sp>
        <p:nvSpPr>
          <p:cNvPr id="68" name="Oval 67"/>
          <p:cNvSpPr/>
          <p:nvPr/>
        </p:nvSpPr>
        <p:spPr>
          <a:xfrm>
            <a:off x="8183879" y="5733288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9" name="TextBox 68"/>
          <p:cNvSpPr txBox="1"/>
          <p:nvPr/>
        </p:nvSpPr>
        <p:spPr>
          <a:xfrm>
            <a:off x="8366760" y="5669279"/>
            <a:ext cx="3182112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1">
                <a:solidFill>
                  <a:srgbClr val="101828"/>
                </a:solidFill>
                <a:latin typeface="맑은 고딕"/>
                <a:ea typeface="맑은 고딕"/>
              </a:rPr>
              <a:t>2차 인증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로그인 시 OTP/이메일 코드 필요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01 · 접속 · 로그인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로그인 · 2차 인증 · 계정 관리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· 사용자지침서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371600"/>
            <a:ext cx="2699766" cy="713232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02920" y="1463040"/>
            <a:ext cx="2699766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66B3"/>
                </a:solidFill>
                <a:latin typeface="맑은 고딕"/>
                <a:ea typeface="맑은 고딕"/>
              </a:rPr>
              <a:t>① 이메일·비밀번호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2920" y="1755648"/>
            <a:ext cx="2699766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또는 킨텍스 SSO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175254" y="1371600"/>
            <a:ext cx="201168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3330702" y="1371600"/>
            <a:ext cx="2699766" cy="713232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3330702" y="1463040"/>
            <a:ext cx="2699766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② 2차 인증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330702" y="1755648"/>
            <a:ext cx="2699766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OTP 또는 이메일 코드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03036" y="1371600"/>
            <a:ext cx="201168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158484" y="1371600"/>
            <a:ext cx="2699766" cy="713232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158484" y="1463040"/>
            <a:ext cx="2699766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66B3"/>
                </a:solidFill>
                <a:latin typeface="맑은 고딕"/>
                <a:ea typeface="맑은 고딕"/>
              </a:rPr>
              <a:t>③ 행사 선택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158484" y="1755648"/>
            <a:ext cx="2699766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워크스페이스 카드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30818" y="1371600"/>
            <a:ext cx="201168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986266" y="1371600"/>
            <a:ext cx="2699766" cy="713232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129E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8986266" y="1463040"/>
            <a:ext cx="2699766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29E63"/>
                </a:solidFill>
                <a:latin typeface="맑은 고딕"/>
                <a:ea typeface="맑은 고딕"/>
              </a:rPr>
              <a:t>④ 역할별 홈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986266" y="1755648"/>
            <a:ext cx="2699766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대시보드 진입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502920" y="2331720"/>
            <a:ext cx="5532120" cy="19659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ounded Rectangle 26"/>
          <p:cNvSpPr/>
          <p:nvPr/>
        </p:nvSpPr>
        <p:spPr>
          <a:xfrm>
            <a:off x="502920" y="2331720"/>
            <a:ext cx="5532120" cy="45720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502920" y="2331720"/>
            <a:ext cx="553212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로그인 화면(SCR-01)</a:t>
            </a:r>
          </a:p>
        </p:txBody>
      </p:sp>
      <p:sp>
        <p:nvSpPr>
          <p:cNvPr id="29" name="Oval 28"/>
          <p:cNvSpPr/>
          <p:nvPr/>
        </p:nvSpPr>
        <p:spPr>
          <a:xfrm>
            <a:off x="685800" y="299923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868680" y="2935224"/>
            <a:ext cx="5029200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0">
                <a:solidFill>
                  <a:srgbClr val="101828"/>
                </a:solidFill>
                <a:latin typeface="맑은 고딕"/>
                <a:ea typeface="맑은 고딕"/>
              </a:rPr>
              <a:t>이메일/비밀번호 또는 ‘킨텍스 내부 계정(SSO)’ 로그인</a:t>
            </a:r>
          </a:p>
        </p:txBody>
      </p:sp>
      <p:sp>
        <p:nvSpPr>
          <p:cNvPr id="31" name="Oval 30"/>
          <p:cNvSpPr/>
          <p:nvPr/>
        </p:nvSpPr>
        <p:spPr>
          <a:xfrm>
            <a:off x="685800" y="3328415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868680" y="3264408"/>
            <a:ext cx="5029200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0">
                <a:solidFill>
                  <a:srgbClr val="101828"/>
                </a:solidFill>
                <a:latin typeface="맑은 고딕"/>
                <a:ea typeface="맑은 고딕"/>
              </a:rPr>
              <a:t>‘아이디 기억’ 체크 — 이메일만 저장(비밀번호는 저장하지 않음)</a:t>
            </a:r>
          </a:p>
        </p:txBody>
      </p:sp>
      <p:sp>
        <p:nvSpPr>
          <p:cNvPr id="33" name="Oval 32"/>
          <p:cNvSpPr/>
          <p:nvPr/>
        </p:nvSpPr>
        <p:spPr>
          <a:xfrm>
            <a:off x="685800" y="3657599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868680" y="3593591"/>
            <a:ext cx="5029200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0">
                <a:solidFill>
                  <a:srgbClr val="101828"/>
                </a:solidFill>
                <a:latin typeface="맑은 고딕"/>
                <a:ea typeface="맑은 고딕"/>
              </a:rPr>
              <a:t>1차 로그인 후 2차 인증코드 입력(OTP/이메일)</a:t>
            </a:r>
          </a:p>
        </p:txBody>
      </p:sp>
      <p:sp>
        <p:nvSpPr>
          <p:cNvPr id="35" name="Oval 34"/>
          <p:cNvSpPr/>
          <p:nvPr/>
        </p:nvSpPr>
        <p:spPr>
          <a:xfrm>
            <a:off x="685800" y="3986784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868680" y="3922776"/>
            <a:ext cx="5029200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0">
                <a:solidFill>
                  <a:srgbClr val="101828"/>
                </a:solidFill>
                <a:latin typeface="맑은 고딕"/>
                <a:ea typeface="맑은 고딕"/>
              </a:rPr>
              <a:t>로그인 후 참여 행사 카드에서 워크스페이스 선택</a:t>
            </a:r>
          </a:p>
        </p:txBody>
      </p:sp>
      <p:sp>
        <p:nvSpPr>
          <p:cNvPr id="37" name="Oval 36"/>
          <p:cNvSpPr/>
          <p:nvPr/>
        </p:nvSpPr>
        <p:spPr>
          <a:xfrm>
            <a:off x="685800" y="4315968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868680" y="4251960"/>
            <a:ext cx="5029200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0">
                <a:solidFill>
                  <a:srgbClr val="101828"/>
                </a:solidFill>
                <a:latin typeface="맑은 고딕"/>
                <a:ea typeface="맑은 고딕"/>
              </a:rPr>
              <a:t>초대 코드로 참여 — 하단 ‘초대 코드로 참여하기’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6172200" y="2331720"/>
            <a:ext cx="5513832" cy="19659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Rounded Rectangle 39"/>
          <p:cNvSpPr/>
          <p:nvPr/>
        </p:nvSpPr>
        <p:spPr>
          <a:xfrm>
            <a:off x="6172200" y="2331720"/>
            <a:ext cx="5513832" cy="4572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6172200" y="2331720"/>
            <a:ext cx="551383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2차 인증·계정(SCR-49~51)</a:t>
            </a:r>
          </a:p>
        </p:txBody>
      </p:sp>
      <p:sp>
        <p:nvSpPr>
          <p:cNvPr id="42" name="Oval 41"/>
          <p:cNvSpPr/>
          <p:nvPr/>
        </p:nvSpPr>
        <p:spPr>
          <a:xfrm>
            <a:off x="6355080" y="299923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6537960" y="2935224"/>
            <a:ext cx="5010912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1">
                <a:solidFill>
                  <a:srgbClr val="101828"/>
                </a:solidFill>
                <a:latin typeface="맑은 고딕"/>
                <a:ea typeface="맑은 고딕"/>
              </a:rPr>
              <a:t>회원가입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SCR-49 웹 회원가입 폼</a:t>
            </a:r>
          </a:p>
        </p:txBody>
      </p:sp>
      <p:sp>
        <p:nvSpPr>
          <p:cNvPr id="44" name="Oval 43"/>
          <p:cNvSpPr/>
          <p:nvPr/>
        </p:nvSpPr>
        <p:spPr>
          <a:xfrm>
            <a:off x="6355080" y="3328415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6537960" y="3264408"/>
            <a:ext cx="5010912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1">
                <a:solidFill>
                  <a:srgbClr val="101828"/>
                </a:solidFill>
                <a:latin typeface="맑은 고딕"/>
                <a:ea typeface="맑은 고딕"/>
              </a:rPr>
              <a:t>비밀번호 찾기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SCR-50 이메일 인증 후 재설정</a:t>
            </a:r>
          </a:p>
        </p:txBody>
      </p:sp>
      <p:sp>
        <p:nvSpPr>
          <p:cNvPr id="46" name="Oval 45"/>
          <p:cNvSpPr/>
          <p:nvPr/>
        </p:nvSpPr>
        <p:spPr>
          <a:xfrm>
            <a:off x="6355080" y="3657599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6537960" y="3593591"/>
            <a:ext cx="5010912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1">
                <a:solidFill>
                  <a:srgbClr val="101828"/>
                </a:solidFill>
                <a:latin typeface="맑은 고딕"/>
                <a:ea typeface="맑은 고딕"/>
              </a:rPr>
              <a:t>OTP 설정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SCR-51 최초 QR 등록·재설정</a:t>
            </a:r>
          </a:p>
        </p:txBody>
      </p:sp>
      <p:sp>
        <p:nvSpPr>
          <p:cNvPr id="48" name="Oval 47"/>
          <p:cNvSpPr/>
          <p:nvPr/>
        </p:nvSpPr>
        <p:spPr>
          <a:xfrm>
            <a:off x="6355080" y="3986784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6537960" y="3922776"/>
            <a:ext cx="5010912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1">
                <a:solidFill>
                  <a:srgbClr val="101828"/>
                </a:solidFill>
                <a:latin typeface="맑은 고딕"/>
                <a:ea typeface="맑은 고딕"/>
              </a:rPr>
              <a:t>잠금 해제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실패 반복 잠금 시 관리자 초기화</a:t>
            </a:r>
          </a:p>
        </p:txBody>
      </p:sp>
      <p:sp>
        <p:nvSpPr>
          <p:cNvPr id="50" name="Oval 49"/>
          <p:cNvSpPr/>
          <p:nvPr/>
        </p:nvSpPr>
        <p:spPr>
          <a:xfrm>
            <a:off x="6355080" y="4315968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TextBox 50"/>
          <p:cNvSpPr txBox="1"/>
          <p:nvPr/>
        </p:nvSpPr>
        <p:spPr>
          <a:xfrm>
            <a:off x="6537960" y="4251960"/>
            <a:ext cx="5010912" cy="32918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1">
                <a:solidFill>
                  <a:srgbClr val="101828"/>
                </a:solidFill>
                <a:latin typeface="맑은 고딕"/>
                <a:ea typeface="맑은 고딕"/>
              </a:rPr>
              <a:t>마이페이지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SCR-48 OTP 재설정·개인화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502920" y="4526280"/>
            <a:ext cx="11183112" cy="457200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TextBox 52"/>
          <p:cNvSpPr txBox="1"/>
          <p:nvPr/>
        </p:nvSpPr>
        <p:spPr>
          <a:xfrm>
            <a:off x="777240" y="4526280"/>
            <a:ext cx="1063447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FFFFFF"/>
                </a:solidFill>
                <a:latin typeface="맑은 고딕"/>
                <a:ea typeface="맑은 고딕"/>
              </a:rPr>
              <a:t>안내  미등록 장치업체가 초대를 수락하면 ‘킨텍스 등록업체만 참여할 수 있습니다’ 안내와 함께 차단됩니다.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502920" y="5120640"/>
            <a:ext cx="1115568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</a:pPr>
            <a:r>
              <a:rPr sz="1050" b="1">
                <a:solidFill>
                  <a:srgbClr val="101828"/>
                </a:solidFill>
                <a:latin typeface="맑은 고딕"/>
                <a:ea typeface="맑은 고딕"/>
              </a:rPr>
              <a:t>비밀번호를 잊었을 때  </a:t>
            </a:r>
            <a:r>
              <a:rPr sz="1000" b="0">
                <a:solidFill>
                  <a:srgbClr val="667085"/>
                </a:solidFill>
                <a:latin typeface="맑은 고딕"/>
                <a:ea typeface="맑은 고딕"/>
              </a:rPr>
              <a:t>로그인 화면 → ‘비밀번호 찾기’ → 이메일 인증코드 → 새 비밀번호 설정. </a:t>
            </a: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</a:pPr>
            <a:r>
              <a:rPr sz="1050" b="1">
                <a:solidFill>
                  <a:srgbClr val="101828"/>
                </a:solidFill>
                <a:latin typeface="맑은 고딕"/>
                <a:ea typeface="맑은 고딕"/>
              </a:rPr>
              <a:t>OTP 기기를 바꿨을 때  </a:t>
            </a:r>
            <a:r>
              <a:rPr sz="1000" b="0">
                <a:solidFill>
                  <a:srgbClr val="667085"/>
                </a:solidFill>
                <a:latin typeface="맑은 고딕"/>
                <a:ea typeface="맑은 고딕"/>
              </a:rPr>
              <a:t>마이페이지에서 재설정하거나, 접근 불가 시 관리자에게 OTP 초기화를 요청하세요.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965960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02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566160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703320"/>
            <a:ext cx="73152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역할별 홈 · 대시보드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34840"/>
            <a:ext cx="7315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ROLE HOMES &amp; DASHBOARD</a:t>
            </a:r>
          </a:p>
        </p:txBody>
      </p:sp>
      <p:sp>
        <p:nvSpPr>
          <p:cNvPr id="9" name="Oval 8"/>
          <p:cNvSpPr/>
          <p:nvPr/>
        </p:nvSpPr>
        <p:spPr>
          <a:xfrm>
            <a:off x="7360920" y="2203704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635240" y="2148840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6역할 포털 분리</a:t>
            </a:r>
          </a:p>
        </p:txBody>
      </p:sp>
      <p:sp>
        <p:nvSpPr>
          <p:cNvPr id="11" name="Oval 10"/>
          <p:cNvSpPr/>
          <p:nvPr/>
        </p:nvSpPr>
        <p:spPr>
          <a:xfrm>
            <a:off x="7360920" y="2770632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635240" y="2715768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MDI 탭 작업환경</a:t>
            </a:r>
          </a:p>
        </p:txBody>
      </p:sp>
      <p:sp>
        <p:nvSpPr>
          <p:cNvPr id="13" name="Oval 12"/>
          <p:cNvSpPr/>
          <p:nvPr/>
        </p:nvSpPr>
        <p:spPr>
          <a:xfrm>
            <a:off x="7360920" y="3337560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635240" y="3282696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마일스톤 대시보드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02 · 역할별 포털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내 역할에 맞는 포털로 들어갑니다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· 사용자지침서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2920" y="1280160"/>
            <a:ext cx="1115568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667085"/>
                </a:solidFill>
                <a:latin typeface="맑은 고딕"/>
                <a:ea typeface="맑은 고딕"/>
              </a:rPr>
              <a:t>역할마다 목적이 다르므로 포털이 분리되어 있습니다. 데스크톱은 설계·대시보드, 모바일은 현장·조회·승인에 최적화됩니다.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02920" y="1737360"/>
            <a:ext cx="11183112" cy="402336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40080" y="1737360"/>
            <a:ext cx="164592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역할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468879" y="1737360"/>
            <a:ext cx="4023359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웹 포털(데스크톱)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675120" y="1737360"/>
            <a:ext cx="265176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모바일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509760" y="1737360"/>
            <a:ext cx="2130551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주 사용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2920" y="2212848"/>
            <a:ext cx="11183112" cy="566928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502920" y="2212848"/>
            <a:ext cx="11183112" cy="9144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12648" y="2212848"/>
            <a:ext cx="173736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1">
                <a:solidFill>
                  <a:srgbClr val="00447A"/>
                </a:solidFill>
                <a:latin typeface="맑은 고딕"/>
                <a:ea typeface="맑은 고딕"/>
              </a:rPr>
              <a:t>주최자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468880" y="2212848"/>
            <a:ext cx="406908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0">
                <a:solidFill>
                  <a:srgbClr val="101828"/>
                </a:solidFill>
                <a:latin typeface="맑은 고딕"/>
                <a:ea typeface="맑은 고딕"/>
              </a:rPr>
              <a:t>주최자 콘솔 — 홀 배정·배치·옥션 발주·BI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675120" y="2212848"/>
            <a:ext cx="269748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0">
                <a:solidFill>
                  <a:srgbClr val="667085"/>
                </a:solidFill>
                <a:latin typeface="맑은 고딕"/>
                <a:ea typeface="맑은 고딕"/>
              </a:rPr>
              <a:t>조회·승인·상황판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509760" y="2212848"/>
            <a:ext cx="219456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1">
                <a:solidFill>
                  <a:srgbClr val="6D4AFF"/>
                </a:solidFill>
                <a:latin typeface="맑은 고딕"/>
                <a:ea typeface="맑은 고딕"/>
              </a:rPr>
              <a:t>M1·M2·M15·M16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02920" y="2779776"/>
            <a:ext cx="11183112" cy="9144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12648" y="2779776"/>
            <a:ext cx="173736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1">
                <a:solidFill>
                  <a:srgbClr val="00447A"/>
                </a:solidFill>
                <a:latin typeface="맑은 고딕"/>
                <a:ea typeface="맑은 고딕"/>
              </a:rPr>
              <a:t>참가업체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468880" y="2779776"/>
            <a:ext cx="406908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0">
                <a:solidFill>
                  <a:srgbClr val="101828"/>
                </a:solidFill>
                <a:latin typeface="맑은 고딕"/>
                <a:ea typeface="맑은 고딕"/>
              </a:rPr>
              <a:t>참가업체 포털 — 부스 신청·설계·유틸리티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675120" y="2779776"/>
            <a:ext cx="269748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0">
                <a:solidFill>
                  <a:srgbClr val="667085"/>
                </a:solidFill>
                <a:latin typeface="맑은 고딕"/>
                <a:ea typeface="맑은 고딕"/>
              </a:rPr>
              <a:t>체크인·리드캡처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509760" y="2779776"/>
            <a:ext cx="219456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1">
                <a:solidFill>
                  <a:srgbClr val="6D4AFF"/>
                </a:solidFill>
                <a:latin typeface="맑은 고딕"/>
                <a:ea typeface="맑은 고딕"/>
              </a:rPr>
              <a:t>M3·M4·M5·M10</a:t>
            </a:r>
          </a:p>
        </p:txBody>
      </p:sp>
      <p:sp>
        <p:nvSpPr>
          <p:cNvPr id="28" name="Rectangle 27"/>
          <p:cNvSpPr/>
          <p:nvPr/>
        </p:nvSpPr>
        <p:spPr>
          <a:xfrm>
            <a:off x="502920" y="3346704"/>
            <a:ext cx="11183112" cy="566928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502920" y="3346704"/>
            <a:ext cx="11183112" cy="9144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12648" y="3346704"/>
            <a:ext cx="173736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1">
                <a:solidFill>
                  <a:srgbClr val="00447A"/>
                </a:solidFill>
                <a:latin typeface="맑은 고딕"/>
                <a:ea typeface="맑은 고딕"/>
              </a:rPr>
              <a:t>장치·공사업체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468880" y="3346704"/>
            <a:ext cx="406908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0">
                <a:solidFill>
                  <a:srgbClr val="101828"/>
                </a:solidFill>
                <a:latin typeface="맑은 고딕"/>
                <a:ea typeface="맑은 고딕"/>
              </a:rPr>
              <a:t>업체 포털 — 도면 제출·설계 열람·옥션 응찰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675120" y="3346704"/>
            <a:ext cx="269748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0">
                <a:solidFill>
                  <a:srgbClr val="667085"/>
                </a:solidFill>
                <a:latin typeface="맑은 고딕"/>
                <a:ea typeface="맑은 고딕"/>
              </a:rPr>
              <a:t>시공·반입·안전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509760" y="3346704"/>
            <a:ext cx="219456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1">
                <a:solidFill>
                  <a:srgbClr val="6D4AFF"/>
                </a:solidFill>
                <a:latin typeface="맑은 고딕"/>
                <a:ea typeface="맑은 고딕"/>
              </a:rPr>
              <a:t>M3·M15·M8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02920" y="3913631"/>
            <a:ext cx="11183112" cy="9144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612648" y="3913631"/>
            <a:ext cx="173736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1">
                <a:solidFill>
                  <a:srgbClr val="00447A"/>
                </a:solidFill>
                <a:latin typeface="맑은 고딕"/>
                <a:ea typeface="맑은 고딕"/>
              </a:rPr>
              <a:t>홀매니저·운영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468880" y="3913631"/>
            <a:ext cx="406908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0">
                <a:solidFill>
                  <a:srgbClr val="101828"/>
                </a:solidFill>
                <a:latin typeface="맑은 고딕"/>
                <a:ea typeface="맑은 고딕"/>
              </a:rPr>
              <a:t>운영 대시보드 — 검수·규정 플래그·부하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675120" y="3913631"/>
            <a:ext cx="269748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0">
                <a:solidFill>
                  <a:srgbClr val="667085"/>
                </a:solidFill>
                <a:latin typeface="맑은 고딕"/>
                <a:ea typeface="맑은 고딕"/>
              </a:rPr>
              <a:t>현장 검수·혼잡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509760" y="3913631"/>
            <a:ext cx="219456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1">
                <a:solidFill>
                  <a:srgbClr val="6D4AFF"/>
                </a:solidFill>
                <a:latin typeface="맑은 고딕"/>
                <a:ea typeface="맑은 고딕"/>
              </a:rPr>
              <a:t>M2·M6·M14</a:t>
            </a:r>
          </a:p>
        </p:txBody>
      </p:sp>
      <p:sp>
        <p:nvSpPr>
          <p:cNvPr id="39" name="Rectangle 38"/>
          <p:cNvSpPr/>
          <p:nvPr/>
        </p:nvSpPr>
        <p:spPr>
          <a:xfrm>
            <a:off x="502920" y="4480560"/>
            <a:ext cx="11183112" cy="566928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Rectangle 39"/>
          <p:cNvSpPr/>
          <p:nvPr/>
        </p:nvSpPr>
        <p:spPr>
          <a:xfrm>
            <a:off x="502920" y="4480560"/>
            <a:ext cx="11183112" cy="9144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612648" y="4480560"/>
            <a:ext cx="173736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1">
                <a:solidFill>
                  <a:srgbClr val="00447A"/>
                </a:solidFill>
                <a:latin typeface="맑은 고딕"/>
                <a:ea typeface="맑은 고딕"/>
              </a:rPr>
              <a:t>관리자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468880" y="4480560"/>
            <a:ext cx="406908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0">
                <a:solidFill>
                  <a:srgbClr val="101828"/>
                </a:solidFill>
                <a:latin typeface="맑은 고딕"/>
                <a:ea typeface="맑은 고딕"/>
              </a:rPr>
              <a:t>백오피스 — 사용자·RBAC·마스터데이터·룰셋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675120" y="4480560"/>
            <a:ext cx="269748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0">
                <a:solidFill>
                  <a:srgbClr val="667085"/>
                </a:solidFill>
                <a:latin typeface="맑은 고딕"/>
                <a:ea typeface="맑은 고딕"/>
              </a:rPr>
              <a:t>(웹 전용)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9509760" y="4480560"/>
            <a:ext cx="219456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1">
                <a:solidFill>
                  <a:srgbClr val="6D4AFF"/>
                </a:solidFill>
                <a:latin typeface="맑은 고딕"/>
                <a:ea typeface="맑은 고딕"/>
              </a:rPr>
              <a:t>M18</a:t>
            </a:r>
          </a:p>
        </p:txBody>
      </p:sp>
      <p:sp>
        <p:nvSpPr>
          <p:cNvPr id="45" name="Rectangle 44"/>
          <p:cNvSpPr/>
          <p:nvPr/>
        </p:nvSpPr>
        <p:spPr>
          <a:xfrm>
            <a:off x="502920" y="5047488"/>
            <a:ext cx="11183112" cy="9144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TextBox 45"/>
          <p:cNvSpPr txBox="1"/>
          <p:nvPr/>
        </p:nvSpPr>
        <p:spPr>
          <a:xfrm>
            <a:off x="612648" y="5047488"/>
            <a:ext cx="173736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1">
                <a:solidFill>
                  <a:srgbClr val="00447A"/>
                </a:solidFill>
                <a:latin typeface="맑은 고딕"/>
                <a:ea typeface="맑은 고딕"/>
              </a:rPr>
              <a:t>관람객·대중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468880" y="5047488"/>
            <a:ext cx="406908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0">
                <a:solidFill>
                  <a:srgbClr val="101828"/>
                </a:solidFill>
                <a:latin typeface="맑은 고딕"/>
                <a:ea typeface="맑은 고딕"/>
              </a:rPr>
              <a:t>공개 홍보 사이트 — 일정·사전등록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675120" y="5047488"/>
            <a:ext cx="269748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0">
                <a:solidFill>
                  <a:srgbClr val="667085"/>
                </a:solidFill>
                <a:latin typeface="맑은 고딕"/>
                <a:ea typeface="맑은 고딕"/>
              </a:rPr>
              <a:t>배지·길찾기·매칭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9509760" y="5047488"/>
            <a:ext cx="219456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1">
                <a:solidFill>
                  <a:srgbClr val="6D4AFF"/>
                </a:solidFill>
                <a:latin typeface="맑은 고딕"/>
                <a:ea typeface="맑은 고딕"/>
              </a:rPr>
              <a:t>M12·M10·M13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02920" y="5806440"/>
            <a:ext cx="111556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접속 서브도메인으로 전시관(테넌트)이 고정됩니다 — 자신이 소속되지 않은 전시관의 데이터는 조회·검색되지 않습니다.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02 · 대시보드 · 작업환경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마일스톤 대시보드와 MDI 탭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· 사용자지침서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371600"/>
            <a:ext cx="5532120" cy="3017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502920" y="1371600"/>
            <a:ext cx="5532120" cy="45720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02920" y="1371600"/>
            <a:ext cx="553212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주최자 대시보드(SCR-02)</a:t>
            </a:r>
          </a:p>
        </p:txBody>
      </p:sp>
      <p:sp>
        <p:nvSpPr>
          <p:cNvPr id="14" name="Oval 13"/>
          <p:cNvSpPr/>
          <p:nvPr/>
        </p:nvSpPr>
        <p:spPr>
          <a:xfrm>
            <a:off x="685800" y="203911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68680" y="1975104"/>
            <a:ext cx="50292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마일스톤 타임라인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D-150 배정 → D-30 협의 → D-25 유틸리티 → D-7 서류 → D-0 개장</a:t>
            </a:r>
          </a:p>
        </p:txBody>
      </p:sp>
      <p:sp>
        <p:nvSpPr>
          <p:cNvPr id="16" name="Oval 15"/>
          <p:cNvSpPr/>
          <p:nvPr/>
        </p:nvSpPr>
        <p:spPr>
          <a:xfrm>
            <a:off x="685800" y="2441448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68680" y="2377440"/>
            <a:ext cx="50292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완료·현재·임박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녹색 체크 / 파란 진행 / 주황 펄스로 표시</a:t>
            </a:r>
          </a:p>
        </p:txBody>
      </p:sp>
      <p:sp>
        <p:nvSpPr>
          <p:cNvPr id="18" name="Oval 17"/>
          <p:cNvSpPr/>
          <p:nvPr/>
        </p:nvSpPr>
        <p:spPr>
          <a:xfrm>
            <a:off x="685800" y="2843784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68680" y="2779776"/>
            <a:ext cx="50292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KPI 카드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참가업체 신청·배치 확정률·유틸리티 완료·위반 미해결</a:t>
            </a:r>
          </a:p>
        </p:txBody>
      </p:sp>
      <p:sp>
        <p:nvSpPr>
          <p:cNvPr id="20" name="Oval 19"/>
          <p:cNvSpPr/>
          <p:nvPr/>
        </p:nvSpPr>
        <p:spPr>
          <a:xfrm>
            <a:off x="685800" y="3246120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868680" y="3182112"/>
            <a:ext cx="50292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참가업체 현황표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부스번호·설계 상태·유틸리티·예상 사진 썸네일</a:t>
            </a:r>
          </a:p>
        </p:txBody>
      </p:sp>
      <p:sp>
        <p:nvSpPr>
          <p:cNvPr id="22" name="Oval 21"/>
          <p:cNvSpPr/>
          <p:nvPr/>
        </p:nvSpPr>
        <p:spPr>
          <a:xfrm>
            <a:off x="685800" y="3648456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68680" y="3584448"/>
            <a:ext cx="50292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알림 피드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승인·반려·마감 이벤트 실시간</a:t>
            </a:r>
          </a:p>
        </p:txBody>
      </p:sp>
      <p:sp>
        <p:nvSpPr>
          <p:cNvPr id="24" name="Oval 23"/>
          <p:cNvSpPr/>
          <p:nvPr/>
        </p:nvSpPr>
        <p:spPr>
          <a:xfrm>
            <a:off x="685800" y="405079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868680" y="3986784"/>
            <a:ext cx="50292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홀 전경 조감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S7 미니 이미지 카드(AI 생성)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6172200" y="1371600"/>
            <a:ext cx="5513832" cy="30175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ounded Rectangle 26"/>
          <p:cNvSpPr/>
          <p:nvPr/>
        </p:nvSpPr>
        <p:spPr>
          <a:xfrm>
            <a:off x="6172200" y="1371600"/>
            <a:ext cx="5513832" cy="4572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172200" y="1371600"/>
            <a:ext cx="551383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MDI 탭 작업환경(§2.7)</a:t>
            </a:r>
          </a:p>
        </p:txBody>
      </p:sp>
      <p:sp>
        <p:nvSpPr>
          <p:cNvPr id="29" name="Oval 28"/>
          <p:cNvSpPr/>
          <p:nvPr/>
        </p:nvSpPr>
        <p:spPr>
          <a:xfrm>
            <a:off x="6355080" y="203911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537960" y="1975104"/>
            <a:ext cx="50109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여러 문서 동시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부스 에디터·승인 큐·설계 스튜디오를 탭으로 병행</a:t>
            </a:r>
          </a:p>
        </p:txBody>
      </p:sp>
      <p:sp>
        <p:nvSpPr>
          <p:cNvPr id="31" name="Oval 30"/>
          <p:cNvSpPr/>
          <p:nvPr/>
        </p:nvSpPr>
        <p:spPr>
          <a:xfrm>
            <a:off x="6355080" y="2441448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6537960" y="2377440"/>
            <a:ext cx="50109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상태 보존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탭 전환해도 미저장 편집·스크롤·줌 유지</a:t>
            </a:r>
          </a:p>
        </p:txBody>
      </p:sp>
      <p:sp>
        <p:nvSpPr>
          <p:cNvPr id="33" name="Oval 32"/>
          <p:cNvSpPr/>
          <p:nvPr/>
        </p:nvSpPr>
        <p:spPr>
          <a:xfrm>
            <a:off x="6355080" y="2843784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537960" y="2779776"/>
            <a:ext cx="50109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미저장 표시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탭에 ● 표시, 닫을 때 저장 확인</a:t>
            </a:r>
          </a:p>
        </p:txBody>
      </p:sp>
      <p:sp>
        <p:nvSpPr>
          <p:cNvPr id="35" name="Oval 34"/>
          <p:cNvSpPr/>
          <p:nvPr/>
        </p:nvSpPr>
        <p:spPr>
          <a:xfrm>
            <a:off x="6355080" y="3246120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6537960" y="3182112"/>
            <a:ext cx="50109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탭 열기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메뉴·링크 클릭 → 새 탭(같은 문서는 1개)</a:t>
            </a:r>
          </a:p>
        </p:txBody>
      </p:sp>
      <p:sp>
        <p:nvSpPr>
          <p:cNvPr id="37" name="Oval 36"/>
          <p:cNvSpPr/>
          <p:nvPr/>
        </p:nvSpPr>
        <p:spPr>
          <a:xfrm>
            <a:off x="6355080" y="3648456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6537960" y="3584448"/>
            <a:ext cx="50109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단축키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Ctrl+Tab 전환 · Ctrl+W 닫기 · Ctrl+1~9 이동</a:t>
            </a:r>
          </a:p>
        </p:txBody>
      </p:sp>
      <p:sp>
        <p:nvSpPr>
          <p:cNvPr id="39" name="Oval 38"/>
          <p:cNvSpPr/>
          <p:nvPr/>
        </p:nvSpPr>
        <p:spPr>
          <a:xfrm>
            <a:off x="6355080" y="405079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6537960" y="3986784"/>
            <a:ext cx="50109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모바일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MDI 미적용 — 한 화면 집중(오조작 방지)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2920" y="4572000"/>
            <a:ext cx="11183112" cy="457200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777240" y="4572000"/>
            <a:ext cx="1063447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팁  좌측 사이드바에서 행사(이벤트)를 바꾸면 그 행사의 탭 세트로 전환됩니다. 미저장 탭이 있으면 먼저 확인합니다.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02920" y="5212080"/>
            <a:ext cx="1115568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</a:pPr>
            <a:r>
              <a:rPr sz="1050" b="1">
                <a:solidFill>
                  <a:srgbClr val="101828"/>
                </a:solidFill>
                <a:latin typeface="맑은 고딕"/>
                <a:ea typeface="맑은 고딕"/>
              </a:rPr>
              <a:t>화면 딥링크  </a:t>
            </a:r>
            <a:r>
              <a:rPr sz="1000" b="0">
                <a:solidFill>
                  <a:srgbClr val="667085"/>
                </a:solidFill>
                <a:latin typeface="맑은 고딕"/>
                <a:ea typeface="맑은 고딕"/>
              </a:rPr>
              <a:t>알림·메일 링크를 클릭하면 해당 문서 탭이 바로 열립니다(예: 검수 상세·배치 에디터). </a:t>
            </a: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</a:pPr>
            <a:r>
              <a:rPr sz="1050" b="1">
                <a:solidFill>
                  <a:srgbClr val="101828"/>
                </a:solidFill>
                <a:latin typeface="맑은 고딕"/>
                <a:ea typeface="맑은 고딕"/>
              </a:rPr>
              <a:t>세션 복원  </a:t>
            </a:r>
            <a:r>
              <a:rPr sz="1000" b="0">
                <a:solidFill>
                  <a:srgbClr val="667085"/>
                </a:solidFill>
                <a:latin typeface="맑은 고딕"/>
                <a:ea typeface="맑은 고딕"/>
              </a:rPr>
              <a:t>새로고침·재접속 시 열려 있던 탭 목록이 복원됩니다(서버 미저장 편집 내용 자체는 복원되지 않음).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965960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03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566160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703320"/>
            <a:ext cx="73152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핵심 업무 흐름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34840"/>
            <a:ext cx="7315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CORE WORKFLOWS</a:t>
            </a:r>
          </a:p>
        </p:txBody>
      </p:sp>
      <p:sp>
        <p:nvSpPr>
          <p:cNvPr id="9" name="Oval 8"/>
          <p:cNvSpPr/>
          <p:nvPr/>
        </p:nvSpPr>
        <p:spPr>
          <a:xfrm>
            <a:off x="7360920" y="2203704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635240" y="2148840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부스 설계 3안·병합</a:t>
            </a:r>
          </a:p>
        </p:txBody>
      </p:sp>
      <p:sp>
        <p:nvSpPr>
          <p:cNvPr id="11" name="Oval 10"/>
          <p:cNvSpPr/>
          <p:nvPr/>
        </p:nvSpPr>
        <p:spPr>
          <a:xfrm>
            <a:off x="7360920" y="2770632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635240" y="2715768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배선·신청·규정검증</a:t>
            </a:r>
          </a:p>
        </p:txBody>
      </p:sp>
      <p:sp>
        <p:nvSpPr>
          <p:cNvPr id="13" name="Oval 12"/>
          <p:cNvSpPr/>
          <p:nvPr/>
        </p:nvSpPr>
        <p:spPr>
          <a:xfrm>
            <a:off x="7360920" y="3337560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635240" y="3282696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시각화 · 옥션 · 등록·승인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