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5852160" y="-1371600"/>
            <a:ext cx="82296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8412480" y="-1828800"/>
            <a:ext cx="64008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777240" y="731520"/>
            <a:ext cx="384048" cy="384048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886968" y="841248"/>
            <a:ext cx="164592" cy="16459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298448" y="713232"/>
            <a:ext cx="548640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KINTEX · WISE AI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2148840"/>
            <a:ext cx="1783080" cy="38404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77240" y="2148840"/>
            <a:ext cx="1783080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프로그램사양서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670048" y="2148840"/>
            <a:ext cx="2148840" cy="384048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670048" y="2148840"/>
            <a:ext cx="2148840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Program Specification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2697480"/>
            <a:ext cx="10058400" cy="17373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4600" b="1">
                <a:solidFill>
                  <a:srgbClr val="FFFFFF"/>
                </a:solidFill>
                <a:latin typeface="맑은 고딕"/>
                <a:ea typeface="맑은 고딕"/>
              </a:rPr>
              <a:t>킨텍스 자동전시시스템</a:t>
            </a:r>
          </a:p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4600" b="1">
                <a:solidFill>
                  <a:srgbClr val="FFFFFF"/>
                </a:solidFill>
                <a:latin typeface="맑은 고딕"/>
                <a:ea typeface="맑은 고딕"/>
              </a:rPr>
              <a:t>프로그램사양서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4672" y="4370832"/>
            <a:ext cx="100584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0">
                <a:solidFill>
                  <a:srgbClr val="C7DDF2"/>
                </a:solidFill>
                <a:latin typeface="맑은 고딕"/>
                <a:ea typeface="맑은 고딕"/>
              </a:rPr>
              <a:t>Exhibition Automation Platform — 기능별 상세 사양 + 업무 순서도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04672" y="4892040"/>
            <a:ext cx="104241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B9C7EA"/>
                </a:solidFill>
                <a:latin typeface="맑은 고딕"/>
                <a:ea typeface="맑은 고딕"/>
              </a:rPr>
              <a:t>프로그램 식별체계  PGM-ID = M{모듈}-{유형}-{일련} (예: M02-BATCH-01)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77240" y="5623560"/>
            <a:ext cx="10634472" cy="18288"/>
          </a:xfrm>
          <a:prstGeom prst="rect">
            <a:avLst/>
          </a:prstGeom>
          <a:solidFill>
            <a:srgbClr val="3A5A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77240" y="5806440"/>
            <a:ext cx="82296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90A6C9"/>
                </a:solidFill>
                <a:latin typeface="맑은 고딕"/>
                <a:ea typeface="맑은 고딕"/>
              </a:rPr>
              <a:t>대상  </a:t>
            </a:r>
            <a:r>
              <a:rPr sz="1150" b="1">
                <a:solidFill>
                  <a:srgbClr val="FFFFFF"/>
                </a:solidFill>
                <a:latin typeface="맑은 고딕"/>
                <a:ea typeface="맑은 고딕"/>
              </a:rPr>
              <a:t>모듈 M1~M18 + 공통·시스템관리 레이어(§5B)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7240" y="6144768"/>
            <a:ext cx="82296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90A6C9"/>
                </a:solidFill>
                <a:latin typeface="맑은 고딕"/>
                <a:ea typeface="맑은 고딕"/>
              </a:rPr>
              <a:t>기술스택  </a:t>
            </a:r>
            <a:r>
              <a:rPr sz="1050" b="0">
                <a:solidFill>
                  <a:srgbClr val="FFFFFF"/>
                </a:solidFill>
                <a:latin typeface="맑은 고딕"/>
                <a:ea typeface="맑은 고딕"/>
              </a:rPr>
              <a:t>React(Vite)+TS · Spring Boot 3.x(Java17)+MyBatis · PostgreSQL(PostGIS) · Redis · 나노바나나 워커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69680" y="5806440"/>
            <a:ext cx="254203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작성일 2026-07-11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869680" y="6144768"/>
            <a:ext cx="254203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90A6C9"/>
                </a:solidFill>
                <a:latin typeface="맑은 고딕"/>
                <a:ea typeface="맑은 고딕"/>
              </a:rPr>
              <a:t>planner · dev team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02 · 프로그램 목록 총괄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100" b="1">
                <a:solidFill>
                  <a:srgbClr val="101828"/>
                </a:solidFill>
                <a:latin typeface="맑은 고딕"/>
                <a:ea typeface="맑은 고딕"/>
              </a:rPr>
              <a:t>프로그램 목록 (4/6) — M6~M9 판매운영 · M15 옥션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11183112" cy="38404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1371600"/>
            <a:ext cx="13075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PGM-ID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03120" y="1371600"/>
            <a:ext cx="295351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프로그램명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30368" y="1371600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유형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63640" y="1371600"/>
            <a:ext cx="121615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화면(SCR)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35240" y="1371600"/>
            <a:ext cx="400507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개요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2920" y="1792224"/>
            <a:ext cx="11183112" cy="40690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502920" y="2199132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" y="1792224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M06-ONL-01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03120" y="1792224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서류·마일스톤 워크플로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38928" y="1792224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263640" y="1792224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SCR-22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635240" y="1792224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D-150/30/25/7 마일스톤·서류 상태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02920" y="2606039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40080" y="2199132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M06-DOC-01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103120" y="2199132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신고서류 웹폼→HWP/PDF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138928" y="2199132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447A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63640" y="2199132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SCR-23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35240" y="2199132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7종 서식 자동생성·LLM 누락/불일치 검수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02920" y="2606039"/>
            <a:ext cx="11183112" cy="40690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502920" y="3012947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40080" y="2606039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M06-BAT-01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103120" y="2606039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마일스톤 D-데이 알림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138928" y="2606039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6D4AFF"/>
                </a:solidFill>
                <a:latin typeface="맑은 고딕"/>
                <a:ea typeface="맑은 고딕"/>
              </a:rPr>
              <a:t>배치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263640" y="2606039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SCR-40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635240" y="2606039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역산 리마인더 스케줄 발행→알림센터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02920" y="3419855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40080" y="3012947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M07-ONL-01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103120" y="3012947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등록업체 매칭·RFQ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138928" y="3012947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263640" y="3012947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SCR-24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635240" y="3012947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규모·업종·예산·지역 추천→RFQ 발송</a:t>
            </a:r>
          </a:p>
        </p:txBody>
      </p:sp>
      <p:sp>
        <p:nvSpPr>
          <p:cNvPr id="43" name="Rectangle 42"/>
          <p:cNvSpPr/>
          <p:nvPr/>
        </p:nvSpPr>
        <p:spPr>
          <a:xfrm>
            <a:off x="502920" y="3419855"/>
            <a:ext cx="11183112" cy="40690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Rectangle 43"/>
          <p:cNvSpPr/>
          <p:nvPr/>
        </p:nvSpPr>
        <p:spPr>
          <a:xfrm>
            <a:off x="502920" y="3826763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640080" y="3419855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M07-BAT-01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103120" y="3419855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등록업체 DB 주기 수집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138928" y="3419855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6D4AFF"/>
                </a:solidFill>
                <a:latin typeface="맑은 고딕"/>
                <a:ea typeface="맑은 고딕"/>
              </a:rPr>
              <a:t>배치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263640" y="3419855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SCR-A7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635240" y="3419855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14분류×739개 공개데이터 수집·정규화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02920" y="4233672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640080" y="3826763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M08-ONL-01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103120" y="3826763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반입/반출 슬롯 예약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138928" y="3826763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263640" y="3826763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SCR-25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635240" y="3826763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하역장 슬롯·중량물 우선·통행증 QR</a:t>
            </a:r>
          </a:p>
        </p:txBody>
      </p:sp>
      <p:sp>
        <p:nvSpPr>
          <p:cNvPr id="56" name="Rectangle 55"/>
          <p:cNvSpPr/>
          <p:nvPr/>
        </p:nvSpPr>
        <p:spPr>
          <a:xfrm>
            <a:off x="502920" y="4233672"/>
            <a:ext cx="11183112" cy="40690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7" name="Rectangle 56"/>
          <p:cNvSpPr/>
          <p:nvPr/>
        </p:nvSpPr>
        <p:spPr>
          <a:xfrm>
            <a:off x="502920" y="464058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40080" y="4233672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M09-ONL-01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103120" y="4233672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정산·결제 대시보드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138928" y="4233672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263640" y="4233672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SCR-21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635240" y="4233672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납부 스케줄·PG 결제·예치금 정산 내역</a:t>
            </a:r>
          </a:p>
        </p:txBody>
      </p:sp>
      <p:sp>
        <p:nvSpPr>
          <p:cNvPr id="63" name="Rectangle 62"/>
          <p:cNvSpPr/>
          <p:nvPr/>
        </p:nvSpPr>
        <p:spPr>
          <a:xfrm>
            <a:off x="502920" y="5047488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TextBox 63"/>
          <p:cNvSpPr txBox="1"/>
          <p:nvPr/>
        </p:nvSpPr>
        <p:spPr>
          <a:xfrm>
            <a:off x="640080" y="4640580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M09-BAT-01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103120" y="4640580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납부 스케줄 자동 생성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138928" y="4640580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6D4AFF"/>
                </a:solidFill>
                <a:latin typeface="맑은 고딕"/>
                <a:ea typeface="맑은 고딕"/>
              </a:rPr>
              <a:t>배치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263640" y="4640580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SCR-21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635240" y="4640580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계약금20/중도금30+20/잔금30+예치금</a:t>
            </a:r>
          </a:p>
        </p:txBody>
      </p:sp>
      <p:sp>
        <p:nvSpPr>
          <p:cNvPr id="69" name="Rectangle 68"/>
          <p:cNvSpPr/>
          <p:nvPr/>
        </p:nvSpPr>
        <p:spPr>
          <a:xfrm>
            <a:off x="502920" y="5047488"/>
            <a:ext cx="11183112" cy="40690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0" name="Rectangle 69"/>
          <p:cNvSpPr/>
          <p:nvPr/>
        </p:nvSpPr>
        <p:spPr>
          <a:xfrm>
            <a:off x="502920" y="5454396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40080" y="5047488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M15-ONL-01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103120" y="5047488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옥션 목록·개설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138928" y="5047488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263640" y="5047488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SCR-26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635240" y="5047488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유형·라운드·마감·낙찰기준·가중치 설정</a:t>
            </a:r>
          </a:p>
        </p:txBody>
      </p:sp>
      <p:sp>
        <p:nvSpPr>
          <p:cNvPr id="76" name="Rectangle 75"/>
          <p:cNvSpPr/>
          <p:nvPr/>
        </p:nvSpPr>
        <p:spPr>
          <a:xfrm>
            <a:off x="502920" y="5861304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7" name="TextBox 76"/>
          <p:cNvSpPr txBox="1"/>
          <p:nvPr/>
        </p:nvSpPr>
        <p:spPr>
          <a:xfrm>
            <a:off x="640080" y="5454396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M15-ONL-02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2103120" y="5454396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옥션 상세·실시간 순위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5138928" y="5454396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온라인/WS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263640" y="5454396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SCR-27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7635240" y="5454396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자료열람·응찰·실시간 순위 WebSocket</a:t>
            </a:r>
          </a:p>
        </p:txBody>
      </p:sp>
      <p:sp>
        <p:nvSpPr>
          <p:cNvPr id="82" name="Rectangle 81"/>
          <p:cNvSpPr/>
          <p:nvPr/>
        </p:nvSpPr>
        <p:spPr>
          <a:xfrm>
            <a:off x="502920" y="5861304"/>
            <a:ext cx="11183112" cy="40690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83" name="Rectangle 82"/>
          <p:cNvSpPr/>
          <p:nvPr/>
        </p:nvSpPr>
        <p:spPr>
          <a:xfrm>
            <a:off x="502920" y="6268212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84" name="TextBox 83"/>
          <p:cNvSpPr txBox="1"/>
          <p:nvPr/>
        </p:nvSpPr>
        <p:spPr>
          <a:xfrm>
            <a:off x="640080" y="5861304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M15-DOC-01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2103120" y="5861304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견적서 작성·PDF 산출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5138928" y="5861304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447A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263640" y="5861304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SCR-28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7635240" y="5861304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라인아이템·총액·부가세·버전·PDF</a:t>
            </a:r>
          </a:p>
        </p:txBody>
      </p:sp>
      <p:sp>
        <p:nvSpPr>
          <p:cNvPr id="89" name="Rectangle 88"/>
          <p:cNvSpPr/>
          <p:nvPr/>
        </p:nvSpPr>
        <p:spPr>
          <a:xfrm>
            <a:off x="502920" y="667512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0" name="TextBox 89"/>
          <p:cNvSpPr txBox="1"/>
          <p:nvPr/>
        </p:nvSpPr>
        <p:spPr>
          <a:xfrm>
            <a:off x="640080" y="6268212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M15-AWD-01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2103120" y="6268212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낙찰 비교·선정(Award)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5138928" y="6268212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447A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6263640" y="6268212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SCR-29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7635240" y="6268212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최저가/종합점수(가격+평판+납기) 비교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502920" y="6144768"/>
            <a:ext cx="11155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0">
                <a:solidFill>
                  <a:srgbClr val="667085"/>
                </a:solidFill>
                <a:latin typeface="맑은 고딕"/>
                <a:ea typeface="맑은 고딕"/>
              </a:rPr>
              <a:t>M15 = 폐루프 연결고리. M2~M5 산출물(물량서·시공 예상 이미지)이 응찰 근거 자료.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02 · 프로그램 목록 총괄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100" b="1">
                <a:solidFill>
                  <a:srgbClr val="101828"/>
                </a:solidFill>
                <a:latin typeface="맑은 고딕"/>
                <a:ea typeface="맑은 고딕"/>
              </a:rPr>
              <a:t>프로그램 목록 (5/6) — M10~M14 관람 · 참가 · 현장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11183112" cy="38404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1371600"/>
            <a:ext cx="13075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PGM-ID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03120" y="1371600"/>
            <a:ext cx="295351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프로그램명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30368" y="1371600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유형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63640" y="1371600"/>
            <a:ext cx="121615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화면(SCR)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35240" y="1371600"/>
            <a:ext cx="400507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개요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2920" y="1792224"/>
            <a:ext cx="11183112" cy="4480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502920" y="224028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" y="1792224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M10-ONL-01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03120" y="1792224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관람객 등록 관리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38928" y="1792224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263640" y="1792224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SCR-30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635240" y="1792224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유형별 사전등록 폼·현황 대시보드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02920" y="2688336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40080" y="2240280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M10-BADGE-01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103120" y="2240280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배지/QR 발급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138928" y="2240280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447A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63640" y="2240280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SCR-P4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35240" y="2240280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모바일 배지/QR 발급·배지 템플릿(M17)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02920" y="2688336"/>
            <a:ext cx="11183112" cy="4480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502920" y="3136392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40080" y="2688336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M10-ONL-02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103120" y="2688336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현장 체크인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138928" y="2688336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263640" y="2688336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SCR-31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635240" y="2688336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QR 체크인·즉석 배지·오프라인 폴백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02920" y="3584448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40080" y="3136392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M10-LEAD-01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103120" y="3136392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리드캡처·AI 스코어링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138928" y="3136392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447A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263640" y="3136392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SCR-32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635240" y="3136392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배지 QR 스캔→연락처·관심도·팔로업</a:t>
            </a:r>
          </a:p>
        </p:txBody>
      </p:sp>
      <p:sp>
        <p:nvSpPr>
          <p:cNvPr id="43" name="Rectangle 42"/>
          <p:cNvSpPr/>
          <p:nvPr/>
        </p:nvSpPr>
        <p:spPr>
          <a:xfrm>
            <a:off x="502920" y="3584448"/>
            <a:ext cx="11183112" cy="4480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Rectangle 43"/>
          <p:cNvSpPr/>
          <p:nvPr/>
        </p:nvSpPr>
        <p:spPr>
          <a:xfrm>
            <a:off x="502920" y="4032504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640080" y="3584448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M11-MATCH-01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103120" y="3584448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AI 미팅 추천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138928" y="3584448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447A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263640" y="3584448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SCR-M8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635240" y="3584448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프로필·intent 매칭→미팅 슬롯 예약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02920" y="448056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640080" y="4032504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M12-EDM-01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103120" y="4032504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EDM·캠페인 관리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138928" y="4032504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6D4AFF"/>
                </a:solidFill>
                <a:latin typeface="맑은 고딕"/>
                <a:ea typeface="맑은 고딕"/>
              </a:rPr>
              <a:t>배치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263640" y="4032504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SCR-33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635240" y="4032504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세그먼트 캠페인·리마인더·수신동의</a:t>
            </a:r>
          </a:p>
        </p:txBody>
      </p:sp>
      <p:sp>
        <p:nvSpPr>
          <p:cNvPr id="56" name="Rectangle 55"/>
          <p:cNvSpPr/>
          <p:nvPr/>
        </p:nvSpPr>
        <p:spPr>
          <a:xfrm>
            <a:off x="502920" y="4480560"/>
            <a:ext cx="11183112" cy="4480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7" name="Rectangle 56"/>
          <p:cNvSpPr/>
          <p:nvPr/>
        </p:nvSpPr>
        <p:spPr>
          <a:xfrm>
            <a:off x="502920" y="4928616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40080" y="4480560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M12-PUB-01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103120" y="4480560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공개 홍보 사이트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138928" y="4480560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263640" y="4480560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SCR-P1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635240" y="4480560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행사소개·일정·교통, SEO·다국어(한영중일)</a:t>
            </a:r>
          </a:p>
        </p:txBody>
      </p:sp>
      <p:sp>
        <p:nvSpPr>
          <p:cNvPr id="63" name="Rectangle 62"/>
          <p:cNvSpPr/>
          <p:nvPr/>
        </p:nvSpPr>
        <p:spPr>
          <a:xfrm>
            <a:off x="502920" y="5376672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TextBox 63"/>
          <p:cNvSpPr txBox="1"/>
          <p:nvPr/>
        </p:nvSpPr>
        <p:spPr>
          <a:xfrm>
            <a:off x="640080" y="4928616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M12-ONL-01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103120" y="4928616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스폰서십 패키지 판매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138928" y="4928616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263640" y="4928616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SCR-34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635240" y="4928616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스폰서 등급·재고·판매 관리</a:t>
            </a:r>
          </a:p>
        </p:txBody>
      </p:sp>
      <p:sp>
        <p:nvSpPr>
          <p:cNvPr id="69" name="Rectangle 68"/>
          <p:cNvSpPr/>
          <p:nvPr/>
        </p:nvSpPr>
        <p:spPr>
          <a:xfrm>
            <a:off x="502920" y="5376672"/>
            <a:ext cx="11183112" cy="4480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0" name="Rectangle 69"/>
          <p:cNvSpPr/>
          <p:nvPr/>
        </p:nvSpPr>
        <p:spPr>
          <a:xfrm>
            <a:off x="502920" y="5824728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40080" y="5376672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M13-NAV-01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103120" y="5376672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실내 내비 경로 산출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138928" y="5376672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447A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263640" y="5376672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SCR-M6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635240" y="5376672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블루닷/존레벨 경로(부스·시설·비상구)</a:t>
            </a:r>
          </a:p>
        </p:txBody>
      </p:sp>
      <p:sp>
        <p:nvSpPr>
          <p:cNvPr id="76" name="Rectangle 75"/>
          <p:cNvSpPr/>
          <p:nvPr/>
        </p:nvSpPr>
        <p:spPr>
          <a:xfrm>
            <a:off x="502920" y="6272784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7" name="TextBox 76"/>
          <p:cNvSpPr txBox="1"/>
          <p:nvPr/>
        </p:nvSpPr>
        <p:spPr>
          <a:xfrm>
            <a:off x="640080" y="5824728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M14-ONL-01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2103120" y="5824728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홀 현장운영 대시보드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5138928" y="5824728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263640" y="5824728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SCR-14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7635240" y="5824728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입장·혼잡·전력부하·주차·안전 플래그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02 · 프로그램 목록 총괄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100" b="1">
                <a:solidFill>
                  <a:srgbClr val="101828"/>
                </a:solidFill>
                <a:latin typeface="맑은 고딕"/>
                <a:ea typeface="맑은 고딕"/>
              </a:rPr>
              <a:t>프로그램 목록 (6/6) — M16 BI · M17 CMS · M18 관리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11183112" cy="38404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1371600"/>
            <a:ext cx="13075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PGM-ID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03120" y="1371600"/>
            <a:ext cx="295351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프로그램명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30368" y="1371600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유형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63640" y="1371600"/>
            <a:ext cx="121615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화면(SCR)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35240" y="1371600"/>
            <a:ext cx="400507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개요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2920" y="1792224"/>
            <a:ext cx="11183112" cy="4480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502920" y="224028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" y="1792224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M16-ETL-01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03120" y="1792224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BI 데이터마트 적재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38928" y="1792224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6D4AFF"/>
                </a:solidFill>
                <a:latin typeface="맑은 고딕"/>
                <a:ea typeface="맑은 고딕"/>
              </a:rPr>
              <a:t>배치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263640" y="1792224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SCR-13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635240" y="1792224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스타스키마 Fact/Dim 야간 적재(KpiSnapshot)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02920" y="2688336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40080" y="2240280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M16-ONL-01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103120" y="2240280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경영분석 대시보드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138928" y="2240280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63640" y="2240280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SCR-13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35240" y="2240280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가동률·매출구성·P&amp;L·리텐션·수요예측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02920" y="2688336"/>
            <a:ext cx="11183112" cy="4480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502920" y="3136392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40080" y="2688336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M17-ONL-01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103120" y="2688336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CMS 콘텐츠·게시 워크플로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138928" y="2688336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263640" y="2688336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SCR-35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635240" y="2688336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초안→검수→게시·버전·다국어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02920" y="3584448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40080" y="3136392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M17-ONL-02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103120" y="3136392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마이크로사이트 편집기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138928" y="3136392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263640" y="3136392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SCR-36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635240" y="3136392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참가업체 부스소개·제품·예상샷 게시</a:t>
            </a:r>
          </a:p>
        </p:txBody>
      </p:sp>
      <p:sp>
        <p:nvSpPr>
          <p:cNvPr id="43" name="Rectangle 42"/>
          <p:cNvSpPr/>
          <p:nvPr/>
        </p:nvSpPr>
        <p:spPr>
          <a:xfrm>
            <a:off x="502920" y="3584448"/>
            <a:ext cx="11183112" cy="4480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Rectangle 43"/>
          <p:cNvSpPr/>
          <p:nvPr/>
        </p:nvSpPr>
        <p:spPr>
          <a:xfrm>
            <a:off x="502920" y="4032504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640080" y="3584448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M17-ONL-03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103120" y="3584448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다국어 콘텐츠 관리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138928" y="3584448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263640" y="3584448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SCR-37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635240" y="3584448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한/영/중/일 콘텐츠·번역 검수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02920" y="448056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640080" y="4032504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M18-ONL-01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103120" y="4032504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마스터데이터 관리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138928" y="4032504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263640" y="4032504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SCR-A7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635240" y="4032504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홀·요율·유틸요금·부스표준·등록업체</a:t>
            </a:r>
          </a:p>
        </p:txBody>
      </p:sp>
      <p:sp>
        <p:nvSpPr>
          <p:cNvPr id="56" name="Rectangle 55"/>
          <p:cNvSpPr/>
          <p:nvPr/>
        </p:nvSpPr>
        <p:spPr>
          <a:xfrm>
            <a:off x="502920" y="4480560"/>
            <a:ext cx="11183112" cy="4480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7" name="Rectangle 56"/>
          <p:cNvSpPr/>
          <p:nvPr/>
        </p:nvSpPr>
        <p:spPr>
          <a:xfrm>
            <a:off x="502920" y="4928616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40080" y="4480560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M18-ONL-02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103120" y="4480560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규정 룰셋 버전 관리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138928" y="4480560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263640" y="4480560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SCR-A8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635240" y="4480560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연 단위 요율·규정 개정 버전·이력</a:t>
            </a:r>
          </a:p>
        </p:txBody>
      </p:sp>
      <p:sp>
        <p:nvSpPr>
          <p:cNvPr id="63" name="Rectangle 62"/>
          <p:cNvSpPr/>
          <p:nvPr/>
        </p:nvSpPr>
        <p:spPr>
          <a:xfrm>
            <a:off x="502920" y="5376672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TextBox 63"/>
          <p:cNvSpPr txBox="1"/>
          <p:nvPr/>
        </p:nvSpPr>
        <p:spPr>
          <a:xfrm>
            <a:off x="640080" y="4928616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M18-ONL-03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103120" y="4928616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테넌트 관리·온보딩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138928" y="4928616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263640" y="4928616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SCR-A9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635240" y="4928616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전시관(테넌트) 마스터·온보딩(플랫폼관)</a:t>
            </a:r>
          </a:p>
        </p:txBody>
      </p:sp>
      <p:sp>
        <p:nvSpPr>
          <p:cNvPr id="69" name="Rectangle 68"/>
          <p:cNvSpPr/>
          <p:nvPr/>
        </p:nvSpPr>
        <p:spPr>
          <a:xfrm>
            <a:off x="502920" y="5376672"/>
            <a:ext cx="11183112" cy="4480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0" name="Rectangle 69"/>
          <p:cNvSpPr/>
          <p:nvPr/>
        </p:nvSpPr>
        <p:spPr>
          <a:xfrm>
            <a:off x="502920" y="5824728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40080" y="5376672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M18-ONL-04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103120" y="5376672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AI 플랫폼 설정(AiConfig)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138928" y="5376672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263640" y="5376672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SCR-A10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635240" y="5376672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Claude 기본·설정형 전환·폴백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502920" y="6144768"/>
            <a:ext cx="11155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0">
                <a:solidFill>
                  <a:srgbClr val="667085"/>
                </a:solidFill>
                <a:latin typeface="맑은 고딕"/>
                <a:ea typeface="맑은 고딕"/>
              </a:rPr>
              <a:t>M18 = §5B-1 시스템관리 + 킨텍스 마스터데이터 확장. 테넌트/AiConfig는 v3.0·F100 반영.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03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핵심 프로그램 상세 사양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PROGRAM DETAIL SPEC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모듈 대표 20개 프로그램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입력·출력·처리로직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관련 테이블·예외 처리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384048"/>
            <a:ext cx="2148840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384048"/>
            <a:ext cx="214884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M01-QUOTE-01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61488" y="365760"/>
            <a:ext cx="77724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1">
                <a:solidFill>
                  <a:srgbClr val="101828"/>
                </a:solidFill>
                <a:latin typeface="맑은 고딕"/>
                <a:ea typeface="맑은 고딕"/>
              </a:rPr>
              <a:t>자동 견적 계산 엔진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1488" y="713232"/>
            <a:ext cx="8869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M1 행사·홀 배정 및 자동 견적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692640" y="384048"/>
            <a:ext cx="960120" cy="2743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92640" y="384048"/>
            <a:ext cx="9601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716768" y="384048"/>
            <a:ext cx="969264" cy="27432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716768" y="384048"/>
            <a:ext cx="969264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SCR-18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2640" y="713232"/>
            <a:ext cx="20116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상세사양 1/20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07899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M01-QUOTE-01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1207008"/>
            <a:ext cx="5486400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" y="1316736"/>
            <a:ext cx="82296" cy="107899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40664" y="1325880"/>
            <a:ext cx="5120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66B3"/>
                </a:solidFill>
                <a:latin typeface="맑은 고딕"/>
                <a:ea typeface="맑은 고딕"/>
              </a:rPr>
              <a:t>기능 설명</a:t>
            </a:r>
          </a:p>
        </p:txBody>
      </p:sp>
      <p:sp>
        <p:nvSpPr>
          <p:cNvPr id="19" name="Oval 18"/>
          <p:cNvSpPr/>
          <p:nvPr/>
        </p:nvSpPr>
        <p:spPr>
          <a:xfrm>
            <a:off x="758952" y="1728216"/>
            <a:ext cx="73152" cy="73152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60120" y="165506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규칙 엔진이 홀/반홀·기간·성수기 조건으로 임대 견적을 즉시 산정</a:t>
            </a:r>
          </a:p>
        </p:txBody>
      </p:sp>
      <p:sp>
        <p:nvSpPr>
          <p:cNvPr id="21" name="Oval 20"/>
          <p:cNvSpPr/>
          <p:nvPr/>
        </p:nvSpPr>
        <p:spPr>
          <a:xfrm>
            <a:off x="758952" y="2002536"/>
            <a:ext cx="73152" cy="73152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0120" y="192938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HWP 신청→협의→견적(수일)을 즉시 자동 회신으로 전환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4066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입력 (Input)</a:t>
            </a:r>
          </a:p>
        </p:txBody>
      </p:sp>
      <p:sp>
        <p:nvSpPr>
          <p:cNvPr id="26" name="Oval 25"/>
          <p:cNvSpPr/>
          <p:nvPr/>
        </p:nvSpPr>
        <p:spPr>
          <a:xfrm>
            <a:off x="758952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6012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행사 기간(장치·전시·철거일)</a:t>
            </a:r>
          </a:p>
        </p:txBody>
      </p:sp>
      <p:sp>
        <p:nvSpPr>
          <p:cNvPr id="28" name="Oval 27"/>
          <p:cNvSpPr/>
          <p:nvPr/>
        </p:nvSpPr>
        <p:spPr>
          <a:xfrm>
            <a:off x="758952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6012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홀/반홀 선택·면적(㎡)</a:t>
            </a:r>
          </a:p>
        </p:txBody>
      </p:sp>
      <p:sp>
        <p:nvSpPr>
          <p:cNvPr id="30" name="Oval 29"/>
          <p:cNvSpPr/>
          <p:nvPr/>
        </p:nvSpPr>
        <p:spPr>
          <a:xfrm>
            <a:off x="758952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6012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부대(로비·옥외·회의실)</a:t>
            </a:r>
          </a:p>
        </p:txBody>
      </p:sp>
      <p:sp>
        <p:nvSpPr>
          <p:cNvPr id="32" name="Oval 31"/>
          <p:cNvSpPr/>
          <p:nvPr/>
        </p:nvSpPr>
        <p:spPr>
          <a:xfrm>
            <a:off x="758952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6012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요율 룰셋 버전(테넌트)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33756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333756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57530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출력 (Output)</a:t>
            </a:r>
          </a:p>
        </p:txBody>
      </p:sp>
      <p:sp>
        <p:nvSpPr>
          <p:cNvPr id="37" name="Oval 36"/>
          <p:cNvSpPr/>
          <p:nvPr/>
        </p:nvSpPr>
        <p:spPr>
          <a:xfrm>
            <a:off x="3593591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79476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임대료·관리비 예치금 소계</a:t>
            </a:r>
          </a:p>
        </p:txBody>
      </p:sp>
      <p:sp>
        <p:nvSpPr>
          <p:cNvPr id="39" name="Oval 38"/>
          <p:cNvSpPr/>
          <p:nvPr/>
        </p:nvSpPr>
        <p:spPr>
          <a:xfrm>
            <a:off x="3593591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79476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성수기/전시장 계수 반영 총액</a:t>
            </a:r>
          </a:p>
        </p:txBody>
      </p:sp>
      <p:sp>
        <p:nvSpPr>
          <p:cNvPr id="41" name="Oval 40"/>
          <p:cNvSpPr/>
          <p:nvPr/>
        </p:nvSpPr>
        <p:spPr>
          <a:xfrm>
            <a:off x="3593591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379476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견적 명세(항목별) JSON</a:t>
            </a:r>
          </a:p>
        </p:txBody>
      </p:sp>
      <p:sp>
        <p:nvSpPr>
          <p:cNvPr id="43" name="Oval 42"/>
          <p:cNvSpPr/>
          <p:nvPr/>
        </p:nvSpPr>
        <p:spPr>
          <a:xfrm>
            <a:off x="3593591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379476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킨텍스 제출 신청서식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44768" y="1207008"/>
            <a:ext cx="5541264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144768" y="1316736"/>
            <a:ext cx="82296" cy="2569463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382512" y="1325880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처리 로직</a:t>
            </a:r>
          </a:p>
        </p:txBody>
      </p:sp>
      <p:sp>
        <p:nvSpPr>
          <p:cNvPr id="48" name="Oval 47"/>
          <p:cNvSpPr/>
          <p:nvPr/>
        </p:nvSpPr>
        <p:spPr>
          <a:xfrm>
            <a:off x="6382512" y="167792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382512" y="166420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11696" y="164592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요율 마스터·성수기 규칙 로딩(tenant_id 스코프)</a:t>
            </a:r>
          </a:p>
        </p:txBody>
      </p:sp>
      <p:sp>
        <p:nvSpPr>
          <p:cNvPr id="51" name="Oval 50"/>
          <p:cNvSpPr/>
          <p:nvPr/>
        </p:nvSpPr>
        <p:spPr>
          <a:xfrm>
            <a:off x="6382512" y="195224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382512" y="193852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11696" y="192024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기본액 = 2,250원/㎡ × 면적 × 일수</a:t>
            </a:r>
          </a:p>
        </p:txBody>
      </p:sp>
      <p:sp>
        <p:nvSpPr>
          <p:cNvPr id="54" name="Oval 53"/>
          <p:cNvSpPr/>
          <p:nvPr/>
        </p:nvSpPr>
        <p:spPr>
          <a:xfrm>
            <a:off x="6382512" y="222656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382512" y="221284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11696" y="219456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계수 적용: 성수기 +10% / 비수기 -10% / 1전시장 +10%</a:t>
            </a:r>
          </a:p>
        </p:txBody>
      </p:sp>
      <p:sp>
        <p:nvSpPr>
          <p:cNvPr id="57" name="Oval 56"/>
          <p:cNvSpPr/>
          <p:nvPr/>
        </p:nvSpPr>
        <p:spPr>
          <a:xfrm>
            <a:off x="6382512" y="250088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382512" y="248716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11696" y="246887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초과시간(1일 임대료 1/10)·용도외 30% 할증 가산</a:t>
            </a:r>
          </a:p>
        </p:txBody>
      </p:sp>
      <p:sp>
        <p:nvSpPr>
          <p:cNvPr id="60" name="Oval 59"/>
          <p:cNvSpPr/>
          <p:nvPr/>
        </p:nvSpPr>
        <p:spPr>
          <a:xfrm>
            <a:off x="6382512" y="2775203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382512" y="2761487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711696" y="274319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예치금 15~20% 산출 → 견적 명세 조립·반환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144768" y="4105656"/>
            <a:ext cx="5541264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Rounded Rectangle 63"/>
          <p:cNvSpPr/>
          <p:nvPr/>
        </p:nvSpPr>
        <p:spPr>
          <a:xfrm>
            <a:off x="6144768" y="4215384"/>
            <a:ext cx="82296" cy="107899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382512" y="4224528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E08A00"/>
                </a:solidFill>
                <a:latin typeface="맑은 고딕"/>
                <a:ea typeface="맑은 고딕"/>
              </a:rPr>
              <a:t>예외 처리</a:t>
            </a:r>
          </a:p>
        </p:txBody>
      </p:sp>
      <p:sp>
        <p:nvSpPr>
          <p:cNvPr id="66" name="Oval 65"/>
          <p:cNvSpPr/>
          <p:nvPr/>
        </p:nvSpPr>
        <p:spPr>
          <a:xfrm>
            <a:off x="6400800" y="462686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601968" y="455371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요율 룰셋 미확정 → RULESET_NOT_FOUND 반환</a:t>
            </a:r>
          </a:p>
        </p:txBody>
      </p:sp>
      <p:sp>
        <p:nvSpPr>
          <p:cNvPr id="68" name="Oval 67"/>
          <p:cNvSpPr/>
          <p:nvPr/>
        </p:nvSpPr>
        <p:spPr>
          <a:xfrm>
            <a:off x="6400800" y="490118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6601968" y="482803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면적/기간 유효성 위반 → VALIDATION 오류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502920" y="5532120"/>
            <a:ext cx="5486400" cy="786384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85800" y="5614416"/>
            <a:ext cx="52120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관련 테이블 / 데이터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800" y="5870448"/>
            <a:ext cx="52120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hall_master  ·  rate_master  ·  event  ·  quotation_estimate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144768" y="5532120"/>
            <a:ext cx="5541264" cy="786384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6327648" y="5614416"/>
            <a:ext cx="53035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연동 / 비고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27648" y="5870448"/>
            <a:ext cx="530352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연동 M9 정산·결제 · 행사일정 DB. 최종 배정 확정은 킨텍스 내부 의사결정(가견적까지).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384048"/>
            <a:ext cx="2148840" cy="56692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384048"/>
            <a:ext cx="214884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M02-BATCH-01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61488" y="365760"/>
            <a:ext cx="77724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1">
                <a:solidFill>
                  <a:srgbClr val="101828"/>
                </a:solidFill>
                <a:latin typeface="맑은 고딕"/>
                <a:ea typeface="맑은 고딕"/>
              </a:rPr>
              <a:t>부스 배치 3안 생성 엔진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1488" y="713232"/>
            <a:ext cx="8869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M2 플로어플랜 스튜디오 (P0)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692640" y="384048"/>
            <a:ext cx="960120" cy="2743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92640" y="384048"/>
            <a:ext cx="9601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배치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716768" y="384048"/>
            <a:ext cx="969264" cy="27432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716768" y="384048"/>
            <a:ext cx="969264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SCR-03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2640" y="713232"/>
            <a:ext cx="20116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상세사양 2/20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07899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M02-BATCH-01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1207008"/>
            <a:ext cx="5486400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" y="1316736"/>
            <a:ext cx="82296" cy="107899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40664" y="1325880"/>
            <a:ext cx="5120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기능 설명</a:t>
            </a:r>
          </a:p>
        </p:txBody>
      </p:sp>
      <p:sp>
        <p:nvSpPr>
          <p:cNvPr id="19" name="Oval 18"/>
          <p:cNvSpPr/>
          <p:nvPr/>
        </p:nvSpPr>
        <p:spPr>
          <a:xfrm>
            <a:off x="758952" y="1728216"/>
            <a:ext cx="73152" cy="7315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60120" y="165506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제약충족 솔버+휴리스틱으로 서로 다른 최적화 목표의 배치 정확히 3안 생성</a:t>
            </a:r>
          </a:p>
        </p:txBody>
      </p:sp>
      <p:sp>
        <p:nvSpPr>
          <p:cNvPr id="21" name="Oval 20"/>
          <p:cNvSpPr/>
          <p:nvPr/>
        </p:nvSpPr>
        <p:spPr>
          <a:xfrm>
            <a:off x="758952" y="2002536"/>
            <a:ext cx="73152" cy="7315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0120" y="192938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생성형 LLM이 아닌 결정적 알고리즘 중심(LLM은 조건 해석 보조)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4066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입력 (Input)</a:t>
            </a:r>
          </a:p>
        </p:txBody>
      </p:sp>
      <p:sp>
        <p:nvSpPr>
          <p:cNvPr id="26" name="Oval 25"/>
          <p:cNvSpPr/>
          <p:nvPr/>
        </p:nvSpPr>
        <p:spPr>
          <a:xfrm>
            <a:off x="758952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6012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홀 선택·실측 지오메트리</a:t>
            </a:r>
          </a:p>
        </p:txBody>
      </p:sp>
      <p:sp>
        <p:nvSpPr>
          <p:cNvPr id="28" name="Oval 27"/>
          <p:cNvSpPr/>
          <p:nvPr/>
        </p:nvSpPr>
        <p:spPr>
          <a:xfrm>
            <a:off x="758952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6012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목표 부스 수·프리미엄 비율</a:t>
            </a:r>
          </a:p>
        </p:txBody>
      </p:sp>
      <p:sp>
        <p:nvSpPr>
          <p:cNvPr id="30" name="Oval 29"/>
          <p:cNvSpPr/>
          <p:nvPr/>
        </p:nvSpPr>
        <p:spPr>
          <a:xfrm>
            <a:off x="758952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6012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주출입구·무대·라운지 조건</a:t>
            </a:r>
          </a:p>
        </p:txBody>
      </p:sp>
      <p:sp>
        <p:nvSpPr>
          <p:cNvPr id="32" name="Oval 31"/>
          <p:cNvSpPr/>
          <p:nvPr/>
        </p:nvSpPr>
        <p:spPr>
          <a:xfrm>
            <a:off x="758952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6012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통로폭·비상구·트렌치 제약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33756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333756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57530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출력 (Output)</a:t>
            </a:r>
          </a:p>
        </p:txBody>
      </p:sp>
      <p:sp>
        <p:nvSpPr>
          <p:cNvPr id="37" name="Oval 36"/>
          <p:cNvSpPr/>
          <p:nvPr/>
        </p:nvSpPr>
        <p:spPr>
          <a:xfrm>
            <a:off x="3593591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79476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배치 3안(부스 폴리곤 집합)</a:t>
            </a:r>
          </a:p>
        </p:txBody>
      </p:sp>
      <p:sp>
        <p:nvSpPr>
          <p:cNvPr id="39" name="Oval 38"/>
          <p:cNvSpPr/>
          <p:nvPr/>
        </p:nvSpPr>
        <p:spPr>
          <a:xfrm>
            <a:off x="3593591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79476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안별 최적화 지표(부스수·동선·안전)</a:t>
            </a:r>
          </a:p>
        </p:txBody>
      </p:sp>
      <p:sp>
        <p:nvSpPr>
          <p:cNvPr id="41" name="Oval 40"/>
          <p:cNvSpPr/>
          <p:nvPr/>
        </p:nvSpPr>
        <p:spPr>
          <a:xfrm>
            <a:off x="3593591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379476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안별 규정검증 결과</a:t>
            </a:r>
          </a:p>
        </p:txBody>
      </p:sp>
      <p:sp>
        <p:nvSpPr>
          <p:cNvPr id="43" name="Oval 42"/>
          <p:cNvSpPr/>
          <p:nvPr/>
        </p:nvSpPr>
        <p:spPr>
          <a:xfrm>
            <a:off x="3593591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379476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S7 조감 시각화 입력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44768" y="1207008"/>
            <a:ext cx="5541264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144768" y="1316736"/>
            <a:ext cx="82296" cy="2569463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382512" y="1325880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처리 로직</a:t>
            </a:r>
          </a:p>
        </p:txBody>
      </p:sp>
      <p:sp>
        <p:nvSpPr>
          <p:cNvPr id="48" name="Oval 47"/>
          <p:cNvSpPr/>
          <p:nvPr/>
        </p:nvSpPr>
        <p:spPr>
          <a:xfrm>
            <a:off x="6382512" y="167792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382512" y="166420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11696" y="164592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홀 좌표계·제약(바닥하중·비상구·트렌치) 로딩</a:t>
            </a:r>
          </a:p>
        </p:txBody>
      </p:sp>
      <p:sp>
        <p:nvSpPr>
          <p:cNvPr id="51" name="Oval 50"/>
          <p:cNvSpPr/>
          <p:nvPr/>
        </p:nvSpPr>
        <p:spPr>
          <a:xfrm>
            <a:off x="6382512" y="195224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382512" y="193852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11696" y="192024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목표별 파라미터 분기(1안 부스수 / 2안 동선 / 3안 안전)</a:t>
            </a:r>
          </a:p>
        </p:txBody>
      </p:sp>
      <p:sp>
        <p:nvSpPr>
          <p:cNvPr id="54" name="Oval 53"/>
          <p:cNvSpPr/>
          <p:nvPr/>
        </p:nvSpPr>
        <p:spPr>
          <a:xfrm>
            <a:off x="6382512" y="222656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382512" y="221284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11696" y="219456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솔버로 부스 폴리곤 배치·통로 확보</a:t>
            </a:r>
          </a:p>
        </p:txBody>
      </p:sp>
      <p:sp>
        <p:nvSpPr>
          <p:cNvPr id="57" name="Oval 56"/>
          <p:cNvSpPr/>
          <p:nvPr/>
        </p:nvSpPr>
        <p:spPr>
          <a:xfrm>
            <a:off x="6382512" y="250088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382512" y="248716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11696" y="246887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각 안 M02-RULE-01 규정검증 호출</a:t>
            </a:r>
          </a:p>
        </p:txBody>
      </p:sp>
      <p:sp>
        <p:nvSpPr>
          <p:cNvPr id="60" name="Oval 59"/>
          <p:cNvSpPr/>
          <p:nvPr/>
        </p:nvSpPr>
        <p:spPr>
          <a:xfrm>
            <a:off x="6382512" y="2775203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382512" y="2761487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711696" y="274319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3안 + 지표·위반 요약 저장·반환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144768" y="4105656"/>
            <a:ext cx="5541264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Rounded Rectangle 63"/>
          <p:cNvSpPr/>
          <p:nvPr/>
        </p:nvSpPr>
        <p:spPr>
          <a:xfrm>
            <a:off x="6144768" y="4215384"/>
            <a:ext cx="82296" cy="107899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382512" y="4224528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E08A00"/>
                </a:solidFill>
                <a:latin typeface="맑은 고딕"/>
                <a:ea typeface="맑은 고딕"/>
              </a:rPr>
              <a:t>예외 처리</a:t>
            </a:r>
          </a:p>
        </p:txBody>
      </p:sp>
      <p:sp>
        <p:nvSpPr>
          <p:cNvPr id="66" name="Oval 65"/>
          <p:cNvSpPr/>
          <p:nvPr/>
        </p:nvSpPr>
        <p:spPr>
          <a:xfrm>
            <a:off x="6400800" y="462686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601968" y="455371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제약 충족 해 없음 → 부분안+완화 제안</a:t>
            </a:r>
          </a:p>
        </p:txBody>
      </p:sp>
      <p:sp>
        <p:nvSpPr>
          <p:cNvPr id="68" name="Oval 67"/>
          <p:cNvSpPr/>
          <p:nvPr/>
        </p:nvSpPr>
        <p:spPr>
          <a:xfrm>
            <a:off x="6400800" y="490118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6601968" y="482803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트렌치 좌표 미확보 → 근사도면 경고 라벨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502920" y="5532120"/>
            <a:ext cx="5486400" cy="786384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85800" y="5614416"/>
            <a:ext cx="52120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관련 테이블 / 데이터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800" y="5870448"/>
            <a:ext cx="52120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hall_master  ·  booth(PostGIS polygon)  ·  design_plan(버전·출처)  ·  trench_grid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144768" y="5532120"/>
            <a:ext cx="5541264" cy="786384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6327648" y="5614416"/>
            <a:ext cx="53035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연동 / 비고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27648" y="5870448"/>
            <a:ext cx="530352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연동 M02-RULE-01·M03·M5·M6(제출 서류). 소방 최종 유권해석은 관할기관.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384048"/>
            <a:ext cx="2148840" cy="56692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384048"/>
            <a:ext cx="214884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M02-RULE-01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61488" y="365760"/>
            <a:ext cx="77724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1">
                <a:solidFill>
                  <a:srgbClr val="101828"/>
                </a:solidFill>
                <a:latin typeface="맑은 고딕"/>
                <a:ea typeface="맑은 고딕"/>
              </a:rPr>
              <a:t>배치 규정 자동검증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1488" y="713232"/>
            <a:ext cx="8869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M2 플로어플랜 스튜디오 (P0)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692640" y="384048"/>
            <a:ext cx="960120" cy="2743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92640" y="384048"/>
            <a:ext cx="9601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716768" y="384048"/>
            <a:ext cx="969264" cy="27432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716768" y="384048"/>
            <a:ext cx="969264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SCR-03·09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2640" y="713232"/>
            <a:ext cx="20116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상세사양 3/20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07899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M02-RULE-01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1207008"/>
            <a:ext cx="5486400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" y="1316736"/>
            <a:ext cx="82296" cy="107899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40664" y="1325880"/>
            <a:ext cx="5120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기능 설명</a:t>
            </a:r>
          </a:p>
        </p:txBody>
      </p:sp>
      <p:sp>
        <p:nvSpPr>
          <p:cNvPr id="19" name="Oval 18"/>
          <p:cNvSpPr/>
          <p:nvPr/>
        </p:nvSpPr>
        <p:spPr>
          <a:xfrm>
            <a:off x="758952" y="1728216"/>
            <a:ext cx="73152" cy="7315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60120" y="165506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배치안을 수치 규정에 대조해 위반을 차단(hard)·경고(soft)로 플래깅</a:t>
            </a:r>
          </a:p>
        </p:txBody>
      </p:sp>
      <p:sp>
        <p:nvSpPr>
          <p:cNvPr id="21" name="Oval 20"/>
          <p:cNvSpPr/>
          <p:nvPr/>
        </p:nvSpPr>
        <p:spPr>
          <a:xfrm>
            <a:off x="758952" y="2002536"/>
            <a:ext cx="73152" cy="7315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0120" y="192938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병합/편집 결과는 재검증 필수(제약 파손 가능)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4066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입력 (Input)</a:t>
            </a:r>
          </a:p>
        </p:txBody>
      </p:sp>
      <p:sp>
        <p:nvSpPr>
          <p:cNvPr id="26" name="Oval 25"/>
          <p:cNvSpPr/>
          <p:nvPr/>
        </p:nvSpPr>
        <p:spPr>
          <a:xfrm>
            <a:off x="758952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6012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대상 배치안(부스 폴리곤)</a:t>
            </a:r>
          </a:p>
        </p:txBody>
      </p:sp>
      <p:sp>
        <p:nvSpPr>
          <p:cNvPr id="28" name="Oval 27"/>
          <p:cNvSpPr/>
          <p:nvPr/>
        </p:nvSpPr>
        <p:spPr>
          <a:xfrm>
            <a:off x="758952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6012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홀 규정 룰셋(버전)</a:t>
            </a:r>
          </a:p>
        </p:txBody>
      </p:sp>
      <p:sp>
        <p:nvSpPr>
          <p:cNvPr id="30" name="Oval 29"/>
          <p:cNvSpPr/>
          <p:nvPr/>
        </p:nvSpPr>
        <p:spPr>
          <a:xfrm>
            <a:off x="758952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6012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바닥하중·비상구·통로 기준</a:t>
            </a:r>
          </a:p>
        </p:txBody>
      </p:sp>
      <p:sp>
        <p:nvSpPr>
          <p:cNvPr id="32" name="Oval 31"/>
          <p:cNvSpPr/>
          <p:nvPr/>
        </p:nvSpPr>
        <p:spPr>
          <a:xfrm>
            <a:off x="758952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6012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복층 가능 홀 매트릭스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33756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333756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57530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출력 (Output)</a:t>
            </a:r>
          </a:p>
        </p:txBody>
      </p:sp>
      <p:sp>
        <p:nvSpPr>
          <p:cNvPr id="37" name="Oval 36"/>
          <p:cNvSpPr/>
          <p:nvPr/>
        </p:nvSpPr>
        <p:spPr>
          <a:xfrm>
            <a:off x="3593591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79476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위반 목록(항목·좌표·등급)</a:t>
            </a:r>
          </a:p>
        </p:txBody>
      </p:sp>
      <p:sp>
        <p:nvSpPr>
          <p:cNvPr id="39" name="Oval 38"/>
          <p:cNvSpPr/>
          <p:nvPr/>
        </p:nvSpPr>
        <p:spPr>
          <a:xfrm>
            <a:off x="3593591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79476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차단/경고 분류</a:t>
            </a:r>
          </a:p>
        </p:txBody>
      </p:sp>
      <p:sp>
        <p:nvSpPr>
          <p:cNvPr id="41" name="Oval 40"/>
          <p:cNvSpPr/>
          <p:nvPr/>
        </p:nvSpPr>
        <p:spPr>
          <a:xfrm>
            <a:off x="3593591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379476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검증 통과 여부(boolean)</a:t>
            </a:r>
          </a:p>
        </p:txBody>
      </p:sp>
      <p:sp>
        <p:nvSpPr>
          <p:cNvPr id="43" name="Oval 42"/>
          <p:cNvSpPr/>
          <p:nvPr/>
        </p:nvSpPr>
        <p:spPr>
          <a:xfrm>
            <a:off x="3593591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379476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검수 리포트(SCR-09)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44768" y="1207008"/>
            <a:ext cx="5541264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144768" y="1316736"/>
            <a:ext cx="82296" cy="2569463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382512" y="1325880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처리 로직</a:t>
            </a:r>
          </a:p>
        </p:txBody>
      </p:sp>
      <p:sp>
        <p:nvSpPr>
          <p:cNvPr id="48" name="Oval 47"/>
          <p:cNvSpPr/>
          <p:nvPr/>
        </p:nvSpPr>
        <p:spPr>
          <a:xfrm>
            <a:off x="6382512" y="167792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382512" y="166420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11696" y="164592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룰셋 로딩(tenant_id·버전 고정)</a:t>
            </a:r>
          </a:p>
        </p:txBody>
      </p:sp>
      <p:sp>
        <p:nvSpPr>
          <p:cNvPr id="51" name="Oval 50"/>
          <p:cNvSpPr/>
          <p:nvPr/>
        </p:nvSpPr>
        <p:spPr>
          <a:xfrm>
            <a:off x="6382512" y="195224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382512" y="193852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11696" y="192024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피난 통로폭·비상구 접근 거리 판정</a:t>
            </a:r>
          </a:p>
        </p:txBody>
      </p:sp>
      <p:sp>
        <p:nvSpPr>
          <p:cNvPr id="54" name="Oval 53"/>
          <p:cNvSpPr/>
          <p:nvPr/>
        </p:nvSpPr>
        <p:spPr>
          <a:xfrm>
            <a:off x="6382512" y="222656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382512" y="221284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11696" y="219456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홀별 바닥하중(2~5t/㎡)·복층 1/2 판정</a:t>
            </a:r>
          </a:p>
        </p:txBody>
      </p:sp>
      <p:sp>
        <p:nvSpPr>
          <p:cNvPr id="57" name="Oval 56"/>
          <p:cNvSpPr/>
          <p:nvPr/>
        </p:nvSpPr>
        <p:spPr>
          <a:xfrm>
            <a:off x="6382512" y="250088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382512" y="248716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11696" y="246887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이격(벽30cm·천장60cm)·소방 체크리스트 대조</a:t>
            </a:r>
          </a:p>
        </p:txBody>
      </p:sp>
      <p:sp>
        <p:nvSpPr>
          <p:cNvPr id="60" name="Oval 59"/>
          <p:cNvSpPr/>
          <p:nvPr/>
        </p:nvSpPr>
        <p:spPr>
          <a:xfrm>
            <a:off x="6382512" y="2775203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382512" y="2761487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711696" y="274319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위반 등급화 → hard=확정 차단, soft=경고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144768" y="4105656"/>
            <a:ext cx="5541264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Rounded Rectangle 63"/>
          <p:cNvSpPr/>
          <p:nvPr/>
        </p:nvSpPr>
        <p:spPr>
          <a:xfrm>
            <a:off x="6144768" y="4215384"/>
            <a:ext cx="82296" cy="107899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382512" y="4224528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E08A00"/>
                </a:solidFill>
                <a:latin typeface="맑은 고딕"/>
                <a:ea typeface="맑은 고딕"/>
              </a:rPr>
              <a:t>예외 처리</a:t>
            </a:r>
          </a:p>
        </p:txBody>
      </p:sp>
      <p:sp>
        <p:nvSpPr>
          <p:cNvPr id="66" name="Oval 65"/>
          <p:cNvSpPr/>
          <p:nvPr/>
        </p:nvSpPr>
        <p:spPr>
          <a:xfrm>
            <a:off x="6400800" y="462686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601968" y="455371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룰셋 버전 불일치 → 최신 버전 강제·경고</a:t>
            </a:r>
          </a:p>
        </p:txBody>
      </p:sp>
      <p:sp>
        <p:nvSpPr>
          <p:cNvPr id="68" name="Oval 67"/>
          <p:cNvSpPr/>
          <p:nvPr/>
        </p:nvSpPr>
        <p:spPr>
          <a:xfrm>
            <a:off x="6400800" y="490118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6601968" y="482803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좌표 결손 폴리곤 → 검증 제외·플래그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502920" y="5532120"/>
            <a:ext cx="5486400" cy="786384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85800" y="5614416"/>
            <a:ext cx="52120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관련 테이블 / 데이터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800" y="5870448"/>
            <a:ext cx="52120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ruleset_version  ·  booth  ·  hall_master  ·  compliance_result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144768" y="5532120"/>
            <a:ext cx="5541264" cy="786384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6327648" y="5614416"/>
            <a:ext cx="53035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연동 / 비고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27648" y="5870448"/>
            <a:ext cx="530352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연동 M2·M3(SCR-09)·M10 승인. 최종 판정은 사람(홀매니저·구조기술사).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384048"/>
            <a:ext cx="2148840" cy="56692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384048"/>
            <a:ext cx="214884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M03-DSN-01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61488" y="365760"/>
            <a:ext cx="77724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1">
                <a:solidFill>
                  <a:srgbClr val="101828"/>
                </a:solidFill>
                <a:latin typeface="맑은 고딕"/>
                <a:ea typeface="맑은 고딕"/>
              </a:rPr>
              <a:t>부스 설계 3안 생성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1488" y="713232"/>
            <a:ext cx="8869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M3 부스 설계 스튜디오 (P0)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692640" y="384048"/>
            <a:ext cx="960120" cy="2743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92640" y="384048"/>
            <a:ext cx="9601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716768" y="384048"/>
            <a:ext cx="969264" cy="27432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716768" y="384048"/>
            <a:ext cx="969264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SCR-06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2640" y="713232"/>
            <a:ext cx="20116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상세사양 4/20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07899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M03-DSN-01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1207008"/>
            <a:ext cx="5486400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" y="1316736"/>
            <a:ext cx="82296" cy="107899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40664" y="1325880"/>
            <a:ext cx="5120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기능 설명</a:t>
            </a:r>
          </a:p>
        </p:txBody>
      </p:sp>
      <p:sp>
        <p:nvSpPr>
          <p:cNvPr id="19" name="Oval 18"/>
          <p:cNvSpPr/>
          <p:nvPr/>
        </p:nvSpPr>
        <p:spPr>
          <a:xfrm>
            <a:off x="758952" y="1728216"/>
            <a:ext cx="73152" cy="7315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60120" y="165506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부스 크기·업종·예산 입력으로 레이아웃·파라메트릭 구조 초안 3안 생성</a:t>
            </a:r>
          </a:p>
        </p:txBody>
      </p:sp>
      <p:sp>
        <p:nvSpPr>
          <p:cNvPr id="21" name="Oval 20"/>
          <p:cNvSpPr/>
          <p:nvPr/>
        </p:nvSpPr>
        <p:spPr>
          <a:xfrm>
            <a:off x="758952" y="2002536"/>
            <a:ext cx="73152" cy="7315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0120" y="192938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조립부스는 옵션 선택형, 독립부스는 AI 초안+장치업체 편집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4066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입력 (Input)</a:t>
            </a:r>
          </a:p>
        </p:txBody>
      </p:sp>
      <p:sp>
        <p:nvSpPr>
          <p:cNvPr id="26" name="Oval 25"/>
          <p:cNvSpPr/>
          <p:nvPr/>
        </p:nvSpPr>
        <p:spPr>
          <a:xfrm>
            <a:off x="758952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6012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부스 좌표·크기(M2)</a:t>
            </a:r>
          </a:p>
        </p:txBody>
      </p:sp>
      <p:sp>
        <p:nvSpPr>
          <p:cNvPr id="28" name="Oval 27"/>
          <p:cNvSpPr/>
          <p:nvPr/>
        </p:nvSpPr>
        <p:spPr>
          <a:xfrm>
            <a:off x="758952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6012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업종·전시품·예산</a:t>
            </a:r>
          </a:p>
        </p:txBody>
      </p:sp>
      <p:sp>
        <p:nvSpPr>
          <p:cNvPr id="30" name="Oval 29"/>
          <p:cNvSpPr/>
          <p:nvPr/>
        </p:nvSpPr>
        <p:spPr>
          <a:xfrm>
            <a:off x="758952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6012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용도존(시연/상담/창고)</a:t>
            </a:r>
          </a:p>
        </p:txBody>
      </p:sp>
      <p:sp>
        <p:nvSpPr>
          <p:cNvPr id="32" name="Oval 31"/>
          <p:cNvSpPr/>
          <p:nvPr/>
        </p:nvSpPr>
        <p:spPr>
          <a:xfrm>
            <a:off x="758952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6012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조립/독립 유형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33756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333756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57530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출력 (Output)</a:t>
            </a:r>
          </a:p>
        </p:txBody>
      </p:sp>
      <p:sp>
        <p:nvSpPr>
          <p:cNvPr id="37" name="Oval 36"/>
          <p:cNvSpPr/>
          <p:nvPr/>
        </p:nvSpPr>
        <p:spPr>
          <a:xfrm>
            <a:off x="3593591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79476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설계 3안(벽체·트러스·사인)</a:t>
            </a:r>
          </a:p>
        </p:txBody>
      </p:sp>
      <p:sp>
        <p:nvSpPr>
          <p:cNvPr id="39" name="Oval 38"/>
          <p:cNvSpPr/>
          <p:nvPr/>
        </p:nvSpPr>
        <p:spPr>
          <a:xfrm>
            <a:off x="3593591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79476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존 배치·집기 블록</a:t>
            </a:r>
          </a:p>
        </p:txBody>
      </p:sp>
      <p:sp>
        <p:nvSpPr>
          <p:cNvPr id="41" name="Oval 40"/>
          <p:cNvSpPr/>
          <p:nvPr/>
        </p:nvSpPr>
        <p:spPr>
          <a:xfrm>
            <a:off x="3593591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379476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M5 예상 사진 프롬프트 입력</a:t>
            </a:r>
          </a:p>
        </p:txBody>
      </p:sp>
      <p:sp>
        <p:nvSpPr>
          <p:cNvPr id="43" name="Oval 42"/>
          <p:cNvSpPr/>
          <p:nvPr/>
        </p:nvSpPr>
        <p:spPr>
          <a:xfrm>
            <a:off x="3593591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379476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규정 사전검증 플래그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44768" y="1207008"/>
            <a:ext cx="5541264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144768" y="1316736"/>
            <a:ext cx="82296" cy="2569463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382512" y="1325880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처리 로직</a:t>
            </a:r>
          </a:p>
        </p:txBody>
      </p:sp>
      <p:sp>
        <p:nvSpPr>
          <p:cNvPr id="48" name="Oval 47"/>
          <p:cNvSpPr/>
          <p:nvPr/>
        </p:nvSpPr>
        <p:spPr>
          <a:xfrm>
            <a:off x="6382512" y="167792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382512" y="166420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11696" y="164592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부스 골격·표준 자재 카탈로그 로딩</a:t>
            </a:r>
          </a:p>
        </p:txBody>
      </p:sp>
      <p:sp>
        <p:nvSpPr>
          <p:cNvPr id="51" name="Oval 50"/>
          <p:cNvSpPr/>
          <p:nvPr/>
        </p:nvSpPr>
        <p:spPr>
          <a:xfrm>
            <a:off x="6382512" y="195224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382512" y="193852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11696" y="192024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목표별 3안 분기(시연/상담/예산절감)</a:t>
            </a:r>
          </a:p>
        </p:txBody>
      </p:sp>
      <p:sp>
        <p:nvSpPr>
          <p:cNvPr id="54" name="Oval 53"/>
          <p:cNvSpPr/>
          <p:nvPr/>
        </p:nvSpPr>
        <p:spPr>
          <a:xfrm>
            <a:off x="6382512" y="222656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382512" y="221284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11696" y="219456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파라메트릭 구조·존 레이아웃 생성</a:t>
            </a:r>
          </a:p>
        </p:txBody>
      </p:sp>
      <p:sp>
        <p:nvSpPr>
          <p:cNvPr id="57" name="Oval 56"/>
          <p:cNvSpPr/>
          <p:nvPr/>
        </p:nvSpPr>
        <p:spPr>
          <a:xfrm>
            <a:off x="6382512" y="250088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382512" y="248716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11696" y="246887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M03-RULE-01 사전검증 호출(높이·방염)</a:t>
            </a:r>
          </a:p>
        </p:txBody>
      </p:sp>
      <p:sp>
        <p:nvSpPr>
          <p:cNvPr id="60" name="Oval 59"/>
          <p:cNvSpPr/>
          <p:nvPr/>
        </p:nvSpPr>
        <p:spPr>
          <a:xfrm>
            <a:off x="6382512" y="2775203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382512" y="2761487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711696" y="274319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3안 저장 → 선택/병합 대기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144768" y="4105656"/>
            <a:ext cx="5541264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Rounded Rectangle 63"/>
          <p:cNvSpPr/>
          <p:nvPr/>
        </p:nvSpPr>
        <p:spPr>
          <a:xfrm>
            <a:off x="6144768" y="4215384"/>
            <a:ext cx="82296" cy="107899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382512" y="4224528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E08A00"/>
                </a:solidFill>
                <a:latin typeface="맑은 고딕"/>
                <a:ea typeface="맑은 고딕"/>
              </a:rPr>
              <a:t>예외 처리</a:t>
            </a:r>
          </a:p>
        </p:txBody>
      </p:sp>
      <p:sp>
        <p:nvSpPr>
          <p:cNvPr id="66" name="Oval 65"/>
          <p:cNvSpPr/>
          <p:nvPr/>
        </p:nvSpPr>
        <p:spPr>
          <a:xfrm>
            <a:off x="6400800" y="462686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601968" y="455371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예산/크기 비현실 → 경고·근사안</a:t>
            </a:r>
          </a:p>
        </p:txBody>
      </p:sp>
      <p:sp>
        <p:nvSpPr>
          <p:cNvPr id="68" name="Oval 67"/>
          <p:cNvSpPr/>
          <p:nvPr/>
        </p:nvSpPr>
        <p:spPr>
          <a:xfrm>
            <a:off x="6400800" y="490118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6601968" y="482803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업로드 도면 인식 저정확 → 참고용 라벨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502920" y="5532120"/>
            <a:ext cx="5486400" cy="786384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85800" y="5614416"/>
            <a:ext cx="52120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관련 테이블 / 데이터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800" y="5870448"/>
            <a:ext cx="52120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booth  ·  design_plan  ·  material_catalog  ·  design_zone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144768" y="5532120"/>
            <a:ext cx="5541264" cy="786384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6327648" y="5614416"/>
            <a:ext cx="53035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연동 / 비고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27648" y="5870448"/>
            <a:ext cx="530352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연동 M7 매칭·M5 시각화·kxwp 제출. 시공 상세도·구조판정은 장치업체 책임.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384048"/>
            <a:ext cx="2148840" cy="56692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384048"/>
            <a:ext cx="214884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M04-WIRE-01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61488" y="365760"/>
            <a:ext cx="77724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1">
                <a:solidFill>
                  <a:srgbClr val="101828"/>
                </a:solidFill>
                <a:latin typeface="맑은 고딕"/>
                <a:ea typeface="맑은 고딕"/>
              </a:rPr>
              <a:t>배선 최단경로 산출 엔진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1488" y="713232"/>
            <a:ext cx="8869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M4 유틸리티 설계 (P0)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692640" y="384048"/>
            <a:ext cx="960120" cy="2743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92640" y="384048"/>
            <a:ext cx="9601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716768" y="384048"/>
            <a:ext cx="969264" cy="27432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716768" y="384048"/>
            <a:ext cx="969264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SCR-07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2640" y="713232"/>
            <a:ext cx="20116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상세사양 5/20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07899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M04-WIRE-01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1207008"/>
            <a:ext cx="5486400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" y="1316736"/>
            <a:ext cx="82296" cy="107899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40664" y="1325880"/>
            <a:ext cx="5120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기능 설명</a:t>
            </a:r>
          </a:p>
        </p:txBody>
      </p:sp>
      <p:sp>
        <p:nvSpPr>
          <p:cNvPr id="19" name="Oval 18"/>
          <p:cNvSpPr/>
          <p:nvPr/>
        </p:nvSpPr>
        <p:spPr>
          <a:xfrm>
            <a:off x="758952" y="1728216"/>
            <a:ext cx="73152" cy="7315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60120" y="165506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단말 위치에서 최근접 트렌치까지 통로 횡단 최소 배선 경로를 PostGIS로 산출</a:t>
            </a:r>
          </a:p>
        </p:txBody>
      </p:sp>
      <p:sp>
        <p:nvSpPr>
          <p:cNvPr id="21" name="Oval 20"/>
          <p:cNvSpPr/>
          <p:nvPr/>
        </p:nvSpPr>
        <p:spPr>
          <a:xfrm>
            <a:off x="758952" y="2002536"/>
            <a:ext cx="73152" cy="7315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0120" y="192938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위치표시도 수기 작도를 자동 생성으로 대체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4066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입력 (Input)</a:t>
            </a:r>
          </a:p>
        </p:txBody>
      </p:sp>
      <p:sp>
        <p:nvSpPr>
          <p:cNvPr id="26" name="Oval 25"/>
          <p:cNvSpPr/>
          <p:nvPr/>
        </p:nvSpPr>
        <p:spPr>
          <a:xfrm>
            <a:off x="758952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6012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부스 내 단말 좌표(전기·LAN·급배수)</a:t>
            </a:r>
          </a:p>
        </p:txBody>
      </p:sp>
      <p:sp>
        <p:nvSpPr>
          <p:cNvPr id="28" name="Oval 27"/>
          <p:cNvSpPr/>
          <p:nvPr/>
        </p:nvSpPr>
        <p:spPr>
          <a:xfrm>
            <a:off x="758952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6012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홀 트렌치 그리드 좌표</a:t>
            </a:r>
          </a:p>
        </p:txBody>
      </p:sp>
      <p:sp>
        <p:nvSpPr>
          <p:cNvPr id="30" name="Oval 29"/>
          <p:cNvSpPr/>
          <p:nvPr/>
        </p:nvSpPr>
        <p:spPr>
          <a:xfrm>
            <a:off x="758952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6012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기기 목록·kW/회선</a:t>
            </a:r>
          </a:p>
        </p:txBody>
      </p:sp>
      <p:sp>
        <p:nvSpPr>
          <p:cNvPr id="32" name="Oval 31"/>
          <p:cNvSpPr/>
          <p:nvPr/>
        </p:nvSpPr>
        <p:spPr>
          <a:xfrm>
            <a:off x="758952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6012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유틸리티 요금 마스터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33756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333756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57530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출력 (Output)</a:t>
            </a:r>
          </a:p>
        </p:txBody>
      </p:sp>
      <p:sp>
        <p:nvSpPr>
          <p:cNvPr id="37" name="Oval 36"/>
          <p:cNvSpPr/>
          <p:nvPr/>
        </p:nvSpPr>
        <p:spPr>
          <a:xfrm>
            <a:off x="3593591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79476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배선 LineString(전기적/망청/급배수녹)</a:t>
            </a:r>
          </a:p>
        </p:txBody>
      </p:sp>
      <p:sp>
        <p:nvSpPr>
          <p:cNvPr id="39" name="Oval 38"/>
          <p:cNvSpPr/>
          <p:nvPr/>
        </p:nvSpPr>
        <p:spPr>
          <a:xfrm>
            <a:off x="3593591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79476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분전반 용량·수량</a:t>
            </a:r>
          </a:p>
        </p:txBody>
      </p:sp>
      <p:sp>
        <p:nvSpPr>
          <p:cNvPr id="41" name="Oval 40"/>
          <p:cNvSpPr/>
          <p:nvPr/>
        </p:nvSpPr>
        <p:spPr>
          <a:xfrm>
            <a:off x="3593591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379476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위치표시도·자동 견적</a:t>
            </a:r>
          </a:p>
        </p:txBody>
      </p:sp>
      <p:sp>
        <p:nvSpPr>
          <p:cNvPr id="43" name="Oval 42"/>
          <p:cNvSpPr/>
          <p:nvPr/>
        </p:nvSpPr>
        <p:spPr>
          <a:xfrm>
            <a:off x="3593591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379476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S6 오버레이 입력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44768" y="1207008"/>
            <a:ext cx="5541264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144768" y="1316736"/>
            <a:ext cx="82296" cy="2569463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382512" y="1325880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처리 로직</a:t>
            </a:r>
          </a:p>
        </p:txBody>
      </p:sp>
      <p:sp>
        <p:nvSpPr>
          <p:cNvPr id="48" name="Oval 47"/>
          <p:cNvSpPr/>
          <p:nvPr/>
        </p:nvSpPr>
        <p:spPr>
          <a:xfrm>
            <a:off x="6382512" y="167792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382512" y="166420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11696" y="164592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트렌치 그리드·공급 매트릭스 로딩</a:t>
            </a:r>
          </a:p>
        </p:txBody>
      </p:sp>
      <p:sp>
        <p:nvSpPr>
          <p:cNvPr id="51" name="Oval 50"/>
          <p:cNvSpPr/>
          <p:nvPr/>
        </p:nvSpPr>
        <p:spPr>
          <a:xfrm>
            <a:off x="6382512" y="195224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382512" y="193852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11696" y="192024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단말→최근접 트렌치 매칭(ST_ClosestPoint)</a:t>
            </a:r>
          </a:p>
        </p:txBody>
      </p:sp>
      <p:sp>
        <p:nvSpPr>
          <p:cNvPr id="54" name="Oval 53"/>
          <p:cNvSpPr/>
          <p:nvPr/>
        </p:nvSpPr>
        <p:spPr>
          <a:xfrm>
            <a:off x="6382512" y="222656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382512" y="221284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11696" y="219456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통로 횡단 최소 경로 산출(ST_ShortestLine)</a:t>
            </a:r>
          </a:p>
        </p:txBody>
      </p:sp>
      <p:sp>
        <p:nvSpPr>
          <p:cNvPr id="57" name="Oval 56"/>
          <p:cNvSpPr/>
          <p:nvPr/>
        </p:nvSpPr>
        <p:spPr>
          <a:xfrm>
            <a:off x="6382512" y="250088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382512" y="248716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11696" y="246887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kW 합산→분전반 용량·수량 산정</a:t>
            </a:r>
          </a:p>
        </p:txBody>
      </p:sp>
      <p:sp>
        <p:nvSpPr>
          <p:cNvPr id="60" name="Oval 59"/>
          <p:cNvSpPr/>
          <p:nvPr/>
        </p:nvSpPr>
        <p:spPr>
          <a:xfrm>
            <a:off x="6382512" y="2775203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382512" y="2761487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711696" y="274319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요금 견적·위치표시도 조립·반환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144768" y="4105656"/>
            <a:ext cx="5541264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Rounded Rectangle 63"/>
          <p:cNvSpPr/>
          <p:nvPr/>
        </p:nvSpPr>
        <p:spPr>
          <a:xfrm>
            <a:off x="6144768" y="4215384"/>
            <a:ext cx="82296" cy="107899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382512" y="4224528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E08A00"/>
                </a:solidFill>
                <a:latin typeface="맑은 고딕"/>
                <a:ea typeface="맑은 고딕"/>
              </a:rPr>
              <a:t>예외 처리</a:t>
            </a:r>
          </a:p>
        </p:txBody>
      </p:sp>
      <p:sp>
        <p:nvSpPr>
          <p:cNvPr id="66" name="Oval 65"/>
          <p:cNvSpPr/>
          <p:nvPr/>
        </p:nvSpPr>
        <p:spPr>
          <a:xfrm>
            <a:off x="6400800" y="462686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601968" y="455371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트렌치 좌표 미확보 → 산출 보류·근사 경고</a:t>
            </a:r>
          </a:p>
        </p:txBody>
      </p:sp>
      <p:sp>
        <p:nvSpPr>
          <p:cNvPr id="68" name="Oval 67"/>
          <p:cNvSpPr/>
          <p:nvPr/>
        </p:nvSpPr>
        <p:spPr>
          <a:xfrm>
            <a:off x="6400800" y="490118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6601968" y="482803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인터넷 마감(D-25) 초과 → 신청 차단 안내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502920" y="5532120"/>
            <a:ext cx="5486400" cy="786384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85800" y="5614416"/>
            <a:ext cx="52120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관련 테이블 / 데이터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800" y="5870448"/>
            <a:ext cx="52120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trench_grid  ·  utility_order(LineString)  ·  rate_utility  ·  booth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144768" y="5532120"/>
            <a:ext cx="5541264" cy="786384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6327648" y="5614416"/>
            <a:ext cx="53035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연동 / 비고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27648" y="5870448"/>
            <a:ext cx="530352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연동 M9 결제·M5(S6 오버레이는 백엔드 래스터 우선)·kxwp/사무국 릴레이.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384048"/>
            <a:ext cx="2148840" cy="56692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384048"/>
            <a:ext cx="214884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M05-WKR-01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61488" y="365760"/>
            <a:ext cx="77724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1">
                <a:solidFill>
                  <a:srgbClr val="101828"/>
                </a:solidFill>
                <a:latin typeface="맑은 고딕"/>
                <a:ea typeface="맑은 고딕"/>
              </a:rPr>
              <a:t>나노바나나 렌더 워커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1488" y="713232"/>
            <a:ext cx="8869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M5 나노바나나 시각화 (P0·핵심 차별화)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692640" y="384048"/>
            <a:ext cx="960120" cy="2743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92640" y="384048"/>
            <a:ext cx="9601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워커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716768" y="384048"/>
            <a:ext cx="969264" cy="27432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716768" y="384048"/>
            <a:ext cx="969264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SCR-12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2640" y="713232"/>
            <a:ext cx="20116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상세사양 6/20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07899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M05-WKR-01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1207008"/>
            <a:ext cx="5486400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" y="1316736"/>
            <a:ext cx="82296" cy="107899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40664" y="1325880"/>
            <a:ext cx="5120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기능 설명</a:t>
            </a:r>
          </a:p>
        </p:txBody>
      </p:sp>
      <p:sp>
        <p:nvSpPr>
          <p:cNvPr id="19" name="Oval 18"/>
          <p:cNvSpPr/>
          <p:nvPr/>
        </p:nvSpPr>
        <p:spPr>
          <a:xfrm>
            <a:off x="758952" y="1728216"/>
            <a:ext cx="73152" cy="7315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60120" y="165506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Redis 큐의 RenderJob을 소비해 Gemini image-to-image로 시공 후 예상 사진 생성</a:t>
            </a:r>
          </a:p>
        </p:txBody>
      </p:sp>
      <p:sp>
        <p:nvSpPr>
          <p:cNvPr id="21" name="Oval 20"/>
          <p:cNvSpPr/>
          <p:nvPr/>
        </p:nvSpPr>
        <p:spPr>
          <a:xfrm>
            <a:off x="758952" y="2002536"/>
            <a:ext cx="73152" cy="7315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0120" y="192938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ReRoomAI 방어 로직 이식 + 워터마크·고지 강제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4066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입력 (Input)</a:t>
            </a:r>
          </a:p>
        </p:txBody>
      </p:sp>
      <p:sp>
        <p:nvSpPr>
          <p:cNvPr id="26" name="Oval 25"/>
          <p:cNvSpPr/>
          <p:nvPr/>
        </p:nvSpPr>
        <p:spPr>
          <a:xfrm>
            <a:off x="758952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6012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RenderJob(씬 스키마·샷 프리셋)</a:t>
            </a:r>
          </a:p>
        </p:txBody>
      </p:sp>
      <p:sp>
        <p:nvSpPr>
          <p:cNvPr id="28" name="Oval 27"/>
          <p:cNvSpPr/>
          <p:nvPr/>
        </p:nvSpPr>
        <p:spPr>
          <a:xfrm>
            <a:off x="758952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6012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참조 이미지(간이 렌더·홀 사진)</a:t>
            </a:r>
          </a:p>
        </p:txBody>
      </p:sp>
      <p:sp>
        <p:nvSpPr>
          <p:cNvPr id="30" name="Oval 29"/>
          <p:cNvSpPr/>
          <p:nvPr/>
        </p:nvSpPr>
        <p:spPr>
          <a:xfrm>
            <a:off x="758952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6012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프롬프트 조각(유형·스타일·레이어)</a:t>
            </a:r>
          </a:p>
        </p:txBody>
      </p:sp>
      <p:sp>
        <p:nvSpPr>
          <p:cNvPr id="32" name="Oval 31"/>
          <p:cNvSpPr/>
          <p:nvPr/>
        </p:nvSpPr>
        <p:spPr>
          <a:xfrm>
            <a:off x="758952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6012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행사별 렌더 쿼터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33756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333756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57530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출력 (Output)</a:t>
            </a:r>
          </a:p>
        </p:txBody>
      </p:sp>
      <p:sp>
        <p:nvSpPr>
          <p:cNvPr id="37" name="Oval 36"/>
          <p:cNvSpPr/>
          <p:nvPr/>
        </p:nvSpPr>
        <p:spPr>
          <a:xfrm>
            <a:off x="3593591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79476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생성 이미지(오브젝트 스토리지)</a:t>
            </a:r>
          </a:p>
        </p:txBody>
      </p:sp>
      <p:sp>
        <p:nvSpPr>
          <p:cNvPr id="39" name="Oval 38"/>
          <p:cNvSpPr/>
          <p:nvPr/>
        </p:nvSpPr>
        <p:spPr>
          <a:xfrm>
            <a:off x="3593591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79476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워터마크·메타데이터 임베드</a:t>
            </a:r>
          </a:p>
        </p:txBody>
      </p:sp>
      <p:sp>
        <p:nvSpPr>
          <p:cNvPr id="41" name="Oval 40"/>
          <p:cNvSpPr/>
          <p:nvPr/>
        </p:nvSpPr>
        <p:spPr>
          <a:xfrm>
            <a:off x="3593591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379476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WebSocket 완료 푸시</a:t>
            </a:r>
          </a:p>
        </p:txBody>
      </p:sp>
      <p:sp>
        <p:nvSpPr>
          <p:cNvPr id="43" name="Oval 42"/>
          <p:cNvSpPr/>
          <p:nvPr/>
        </p:nvSpPr>
        <p:spPr>
          <a:xfrm>
            <a:off x="3593591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379476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스키마 해시 캐시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44768" y="1207008"/>
            <a:ext cx="5541264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144768" y="1316736"/>
            <a:ext cx="82296" cy="2569463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382512" y="1325880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처리 로직</a:t>
            </a:r>
          </a:p>
        </p:txBody>
      </p:sp>
      <p:sp>
        <p:nvSpPr>
          <p:cNvPr id="48" name="Oval 47"/>
          <p:cNvSpPr/>
          <p:nvPr/>
        </p:nvSpPr>
        <p:spPr>
          <a:xfrm>
            <a:off x="6382512" y="167792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382512" y="166420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11696" y="164592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큐 소비 → 크기 가드(8MB·base64 재검증)</a:t>
            </a:r>
          </a:p>
        </p:txBody>
      </p:sp>
      <p:sp>
        <p:nvSpPr>
          <p:cNvPr id="51" name="Oval 50"/>
          <p:cNvSpPr/>
          <p:nvPr/>
        </p:nvSpPr>
        <p:spPr>
          <a:xfrm>
            <a:off x="6382512" y="195224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382512" y="193852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11696" y="192024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참조 이미지 1024px 정규화·mimeType 감지</a:t>
            </a:r>
          </a:p>
        </p:txBody>
      </p:sp>
      <p:sp>
        <p:nvSpPr>
          <p:cNvPr id="54" name="Oval 53"/>
          <p:cNvSpPr/>
          <p:nvPr/>
        </p:nvSpPr>
        <p:spPr>
          <a:xfrm>
            <a:off x="6382512" y="222656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382512" y="221284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11696" y="219456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Gemini generateContent 호출(inlineData+text)</a:t>
            </a:r>
          </a:p>
        </p:txBody>
      </p:sp>
      <p:sp>
        <p:nvSpPr>
          <p:cNvPr id="57" name="Oval 56"/>
          <p:cNvSpPr/>
          <p:nvPr/>
        </p:nvSpPr>
        <p:spPr>
          <a:xfrm>
            <a:off x="6382512" y="250088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382512" y="248716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11696" y="246887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SAFETY/quota 에러 분기→친화 메시지</a:t>
            </a:r>
          </a:p>
        </p:txBody>
      </p:sp>
      <p:sp>
        <p:nvSpPr>
          <p:cNvPr id="60" name="Oval 59"/>
          <p:cNvSpPr/>
          <p:nvPr/>
        </p:nvSpPr>
        <p:spPr>
          <a:xfrm>
            <a:off x="6382512" y="2775203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382512" y="2761487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711696" y="274319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성공 시에만 쿼터 차감·워터마크→푸시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144768" y="4105656"/>
            <a:ext cx="5541264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Rounded Rectangle 63"/>
          <p:cNvSpPr/>
          <p:nvPr/>
        </p:nvSpPr>
        <p:spPr>
          <a:xfrm>
            <a:off x="6144768" y="4215384"/>
            <a:ext cx="82296" cy="107899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382512" y="4224528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E08A00"/>
                </a:solidFill>
                <a:latin typeface="맑은 고딕"/>
                <a:ea typeface="맑은 고딕"/>
              </a:rPr>
              <a:t>예외 처리</a:t>
            </a:r>
          </a:p>
        </p:txBody>
      </p:sp>
      <p:sp>
        <p:nvSpPr>
          <p:cNvPr id="66" name="Oval 65"/>
          <p:cNvSpPr/>
          <p:nvPr/>
        </p:nvSpPr>
        <p:spPr>
          <a:xfrm>
            <a:off x="6400800" y="462686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601968" y="455371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finishReason=SAFETY → 차단 에러</a:t>
            </a:r>
          </a:p>
        </p:txBody>
      </p:sp>
      <p:sp>
        <p:nvSpPr>
          <p:cNvPr id="68" name="Oval 67"/>
          <p:cNvSpPr/>
          <p:nvPr/>
        </p:nvSpPr>
        <p:spPr>
          <a:xfrm>
            <a:off x="6400800" y="490118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6601968" y="482803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RESOURCE_EXHAUSTED/429 → 재시도·상한</a:t>
            </a:r>
          </a:p>
        </p:txBody>
      </p:sp>
      <p:sp>
        <p:nvSpPr>
          <p:cNvPr id="70" name="Oval 69"/>
          <p:cNvSpPr/>
          <p:nvPr/>
        </p:nvSpPr>
        <p:spPr>
          <a:xfrm>
            <a:off x="6400800" y="517550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601968" y="510235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한글 간판 렌더 불안정 → 후처리 합성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502920" y="5532120"/>
            <a:ext cx="5486400" cy="786384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3" name="TextBox 72"/>
          <p:cNvSpPr txBox="1"/>
          <p:nvPr/>
        </p:nvSpPr>
        <p:spPr>
          <a:xfrm>
            <a:off x="685800" y="5614416"/>
            <a:ext cx="52120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관련 테이블 / 데이터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85800" y="5870448"/>
            <a:ext cx="52120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render_job(상태·이미지)  ·  render_quota  ·  object_storage(메타)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6144768" y="5532120"/>
            <a:ext cx="5541264" cy="786384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6" name="TextBox 75"/>
          <p:cNvSpPr txBox="1"/>
          <p:nvPr/>
        </p:nvSpPr>
        <p:spPr>
          <a:xfrm>
            <a:off x="6327648" y="5614416"/>
            <a:ext cx="53035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연동 / 비고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327648" y="5870448"/>
            <a:ext cx="530352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연동 M2~M4(자료)·WebSocket 푸시·M15 응찰 근거. API키는 서버 env(GEMINI_API_KEY).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  <a:latin typeface="맑은 고딕"/>
                <a:ea typeface="맑은 고딕"/>
              </a:rPr>
              <a:t>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CONTENTS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100" b="1">
                <a:solidFill>
                  <a:srgbClr val="101828"/>
                </a:solidFill>
                <a:latin typeface="맑은 고딕"/>
                <a:ea typeface="맑은 고딕"/>
              </a:rPr>
              <a:t>목차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40080" y="1600200"/>
            <a:ext cx="10881360" cy="78638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640080" y="1600200"/>
            <a:ext cx="82296" cy="786384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14400" y="1600200"/>
            <a:ext cx="868680" cy="7863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0066B3"/>
                </a:solidFill>
                <a:latin typeface="맑은 고딕"/>
                <a:ea typeface="맑은 고딕"/>
              </a:rPr>
              <a:t>01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20240" y="1737360"/>
            <a:ext cx="896112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개요 · 식별체계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20240" y="2075688"/>
            <a:ext cx="89611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667085"/>
                </a:solidFill>
                <a:latin typeface="맑은 고딕"/>
                <a:ea typeface="맑은 고딕"/>
              </a:rPr>
              <a:t>문서 목적 / PGM-ID 부여 체계 / 프로그램 유형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40080" y="2514600"/>
            <a:ext cx="10881360" cy="78638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640080" y="2514600"/>
            <a:ext cx="82296" cy="786384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14400" y="2514600"/>
            <a:ext cx="868680" cy="7863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6D4AFF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920240" y="2651760"/>
            <a:ext cx="896112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프로그램 목록 총괄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920240" y="2990088"/>
            <a:ext cx="89611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667085"/>
                </a:solidFill>
                <a:latin typeface="맑은 고딕"/>
                <a:ea typeface="맑은 고딕"/>
              </a:rPr>
              <a:t>모듈(M1~M18+공통)별 프로그램 ID·명·유형·화면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40080" y="3429000"/>
            <a:ext cx="10881360" cy="78638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640080" y="3429000"/>
            <a:ext cx="82296" cy="786384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14400" y="3429000"/>
            <a:ext cx="868680" cy="7863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0066B3"/>
                </a:solidFill>
                <a:latin typeface="맑은 고딕"/>
                <a:ea typeface="맑은 고딕"/>
              </a:rPr>
              <a:t>03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920240" y="3566160"/>
            <a:ext cx="896112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핵심 프로그램 상세 사양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920240" y="3904487"/>
            <a:ext cx="89611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667085"/>
                </a:solidFill>
                <a:latin typeface="맑은 고딕"/>
                <a:ea typeface="맑은 고딕"/>
              </a:rPr>
              <a:t>20개 대표 프로그램 — 입출력·처리로직·테이블·예외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40080" y="4343400"/>
            <a:ext cx="10881360" cy="78638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640080" y="4343400"/>
            <a:ext cx="82296" cy="786384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914400" y="4343400"/>
            <a:ext cx="868680" cy="7863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6D4AFF"/>
                </a:solidFill>
                <a:latin typeface="맑은 고딕"/>
                <a:ea typeface="맑은 고딕"/>
              </a:rPr>
              <a:t>04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920240" y="4480560"/>
            <a:ext cx="896112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핵심 업무 순서도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920240" y="4818888"/>
            <a:ext cx="89611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667085"/>
                </a:solidFill>
                <a:latin typeface="맑은 고딕"/>
                <a:ea typeface="맑은 고딕"/>
              </a:rPr>
              <a:t>8종 — 배치/검증/배선/렌더/옥션/등록/승인/배포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40080" y="5257800"/>
            <a:ext cx="10881360" cy="78638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2" name="Rounded Rectangle 31"/>
          <p:cNvSpPr/>
          <p:nvPr/>
        </p:nvSpPr>
        <p:spPr>
          <a:xfrm>
            <a:off x="640080" y="5257800"/>
            <a:ext cx="82296" cy="786384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14400" y="5257800"/>
            <a:ext cx="868680" cy="7863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0066B3"/>
                </a:solidFill>
                <a:latin typeface="맑은 고딕"/>
                <a:ea typeface="맑은 고딕"/>
              </a:rPr>
              <a:t>05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920240" y="5394960"/>
            <a:ext cx="896112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공통 규약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920240" y="5733288"/>
            <a:ext cx="89611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667085"/>
                </a:solidFill>
                <a:latin typeface="맑은 고딕"/>
                <a:ea typeface="맑은 고딕"/>
              </a:rPr>
              <a:t>API 응답 봉투 · 에러 처리 · 감사 로그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384048"/>
            <a:ext cx="2148840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384048"/>
            <a:ext cx="214884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M06-DOC-01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61488" y="365760"/>
            <a:ext cx="77724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1">
                <a:solidFill>
                  <a:srgbClr val="101828"/>
                </a:solidFill>
                <a:latin typeface="맑은 고딕"/>
                <a:ea typeface="맑은 고딕"/>
              </a:rPr>
              <a:t>신고서류 웹폼→HWP/PDF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1488" y="713232"/>
            <a:ext cx="8869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M6 서류·마일스톤 워크플로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692640" y="384048"/>
            <a:ext cx="960120" cy="2743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92640" y="384048"/>
            <a:ext cx="9601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716768" y="384048"/>
            <a:ext cx="969264" cy="27432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716768" y="384048"/>
            <a:ext cx="969264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SCR-23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2640" y="713232"/>
            <a:ext cx="20116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상세사양 7/20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07899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M06-DOC-01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1207008"/>
            <a:ext cx="5486400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" y="1316736"/>
            <a:ext cx="82296" cy="107899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40664" y="1325880"/>
            <a:ext cx="5120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66B3"/>
                </a:solidFill>
                <a:latin typeface="맑은 고딕"/>
                <a:ea typeface="맑은 고딕"/>
              </a:rPr>
              <a:t>기능 설명</a:t>
            </a:r>
          </a:p>
        </p:txBody>
      </p:sp>
      <p:sp>
        <p:nvSpPr>
          <p:cNvPr id="19" name="Oval 18"/>
          <p:cNvSpPr/>
          <p:nvPr/>
        </p:nvSpPr>
        <p:spPr>
          <a:xfrm>
            <a:off x="758952" y="1728216"/>
            <a:ext cx="73152" cy="73152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60120" y="165506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7종 신고서류를 웹폼 입력으로 킨텍스 제출 형식(HWP/PDF) 자동 생성</a:t>
            </a:r>
          </a:p>
        </p:txBody>
      </p:sp>
      <p:sp>
        <p:nvSpPr>
          <p:cNvPr id="21" name="Oval 20"/>
          <p:cNvSpPr/>
          <p:nvPr/>
        </p:nvSpPr>
        <p:spPr>
          <a:xfrm>
            <a:off x="758952" y="2002536"/>
            <a:ext cx="73152" cy="73152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0120" y="192938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LLM이 누락 항목·배치도-운영계획서 불일치 검수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4066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입력 (Input)</a:t>
            </a:r>
          </a:p>
        </p:txBody>
      </p:sp>
      <p:sp>
        <p:nvSpPr>
          <p:cNvPr id="26" name="Oval 25"/>
          <p:cNvSpPr/>
          <p:nvPr/>
        </p:nvSpPr>
        <p:spPr>
          <a:xfrm>
            <a:off x="758952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6012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서식 유형·행사·부스 데이터</a:t>
            </a:r>
          </a:p>
        </p:txBody>
      </p:sp>
      <p:sp>
        <p:nvSpPr>
          <p:cNvPr id="28" name="Oval 27"/>
          <p:cNvSpPr/>
          <p:nvPr/>
        </p:nvSpPr>
        <p:spPr>
          <a:xfrm>
            <a:off x="758952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6012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배치도(M2)·정산(M9) 참조</a:t>
            </a:r>
          </a:p>
        </p:txBody>
      </p:sp>
      <p:sp>
        <p:nvSpPr>
          <p:cNvPr id="30" name="Oval 29"/>
          <p:cNvSpPr/>
          <p:nvPr/>
        </p:nvSpPr>
        <p:spPr>
          <a:xfrm>
            <a:off x="758952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6012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작성자 입력 필드</a:t>
            </a:r>
          </a:p>
        </p:txBody>
      </p:sp>
      <p:sp>
        <p:nvSpPr>
          <p:cNvPr id="32" name="Oval 31"/>
          <p:cNvSpPr/>
          <p:nvPr/>
        </p:nvSpPr>
        <p:spPr>
          <a:xfrm>
            <a:off x="758952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6012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서식 템플릿(마스터)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33756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333756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57530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출력 (Output)</a:t>
            </a:r>
          </a:p>
        </p:txBody>
      </p:sp>
      <p:sp>
        <p:nvSpPr>
          <p:cNvPr id="37" name="Oval 36"/>
          <p:cNvSpPr/>
          <p:nvPr/>
        </p:nvSpPr>
        <p:spPr>
          <a:xfrm>
            <a:off x="3593591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79476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HWP/PDF 제출 파일</a:t>
            </a:r>
          </a:p>
        </p:txBody>
      </p:sp>
      <p:sp>
        <p:nvSpPr>
          <p:cNvPr id="39" name="Oval 38"/>
          <p:cNvSpPr/>
          <p:nvPr/>
        </p:nvSpPr>
        <p:spPr>
          <a:xfrm>
            <a:off x="3593591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79476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검수 요약 리포트(누락·불일치)</a:t>
            </a:r>
          </a:p>
        </p:txBody>
      </p:sp>
      <p:sp>
        <p:nvSpPr>
          <p:cNvPr id="41" name="Oval 40"/>
          <p:cNvSpPr/>
          <p:nvPr/>
        </p:nvSpPr>
        <p:spPr>
          <a:xfrm>
            <a:off x="3593591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379476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마일스톤 제출 상태</a:t>
            </a:r>
          </a:p>
        </p:txBody>
      </p:sp>
      <p:sp>
        <p:nvSpPr>
          <p:cNvPr id="43" name="Oval 42"/>
          <p:cNvSpPr/>
          <p:nvPr/>
        </p:nvSpPr>
        <p:spPr>
          <a:xfrm>
            <a:off x="3593591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379476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업로드 안내 릴레이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44768" y="1207008"/>
            <a:ext cx="5541264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144768" y="1316736"/>
            <a:ext cx="82296" cy="2569463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382512" y="1325880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처리 로직</a:t>
            </a:r>
          </a:p>
        </p:txBody>
      </p:sp>
      <p:sp>
        <p:nvSpPr>
          <p:cNvPr id="48" name="Oval 47"/>
          <p:cNvSpPr/>
          <p:nvPr/>
        </p:nvSpPr>
        <p:spPr>
          <a:xfrm>
            <a:off x="6382512" y="167792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382512" y="166420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11696" y="164592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서식 템플릿·행사 데이터 병합</a:t>
            </a:r>
          </a:p>
        </p:txBody>
      </p:sp>
      <p:sp>
        <p:nvSpPr>
          <p:cNvPr id="51" name="Oval 50"/>
          <p:cNvSpPr/>
          <p:nvPr/>
        </p:nvSpPr>
        <p:spPr>
          <a:xfrm>
            <a:off x="6382512" y="195224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382512" y="193852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11696" y="192024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필수 항목 누락 검출</a:t>
            </a:r>
          </a:p>
        </p:txBody>
      </p:sp>
      <p:sp>
        <p:nvSpPr>
          <p:cNvPr id="54" name="Oval 53"/>
          <p:cNvSpPr/>
          <p:nvPr/>
        </p:nvSpPr>
        <p:spPr>
          <a:xfrm>
            <a:off x="6382512" y="222656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382512" y="221284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11696" y="219456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배치도-운영계획서 부스수 등 교차 검증</a:t>
            </a:r>
          </a:p>
        </p:txBody>
      </p:sp>
      <p:sp>
        <p:nvSpPr>
          <p:cNvPr id="57" name="Oval 56"/>
          <p:cNvSpPr/>
          <p:nvPr/>
        </p:nvSpPr>
        <p:spPr>
          <a:xfrm>
            <a:off x="6382512" y="250088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382512" y="248716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11696" y="246887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HWP/PDF 렌더링·서명 필드 생성</a:t>
            </a:r>
          </a:p>
        </p:txBody>
      </p:sp>
      <p:sp>
        <p:nvSpPr>
          <p:cNvPr id="60" name="Oval 59"/>
          <p:cNvSpPr/>
          <p:nvPr/>
        </p:nvSpPr>
        <p:spPr>
          <a:xfrm>
            <a:off x="6382512" y="2775203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382512" y="2761487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711696" y="274319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검수 리포트→홀매니저 전달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144768" y="4105656"/>
            <a:ext cx="5541264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Rounded Rectangle 63"/>
          <p:cNvSpPr/>
          <p:nvPr/>
        </p:nvSpPr>
        <p:spPr>
          <a:xfrm>
            <a:off x="6144768" y="4215384"/>
            <a:ext cx="82296" cy="107899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382512" y="4224528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E08A00"/>
                </a:solidFill>
                <a:latin typeface="맑은 고딕"/>
                <a:ea typeface="맑은 고딕"/>
              </a:rPr>
              <a:t>예외 처리</a:t>
            </a:r>
          </a:p>
        </p:txBody>
      </p:sp>
      <p:sp>
        <p:nvSpPr>
          <p:cNvPr id="66" name="Oval 65"/>
          <p:cNvSpPr/>
          <p:nvPr/>
        </p:nvSpPr>
        <p:spPr>
          <a:xfrm>
            <a:off x="6400800" y="462686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601968" y="455371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필수 필드 누락 → 생성 차단·목록 반환</a:t>
            </a:r>
          </a:p>
        </p:txBody>
      </p:sp>
      <p:sp>
        <p:nvSpPr>
          <p:cNvPr id="68" name="Oval 67"/>
          <p:cNvSpPr/>
          <p:nvPr/>
        </p:nvSpPr>
        <p:spPr>
          <a:xfrm>
            <a:off x="6400800" y="490118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6601968" y="482803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AI 생성 이미지 포함 시 → 서류에서 자동 배제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502920" y="5532120"/>
            <a:ext cx="5486400" cy="786384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85800" y="5614416"/>
            <a:ext cx="52120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관련 테이블 / 데이터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800" y="5870448"/>
            <a:ext cx="52120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document  ·  doc_template  ·  milestone  ·  event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144768" y="5532120"/>
            <a:ext cx="5541264" cy="786384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6327648" y="5614416"/>
            <a:ext cx="53035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연동 / 비고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27648" y="5870448"/>
            <a:ext cx="530352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연동 kxwp(제출 릴레이·API 미공개)·M10 승인. 계약·심사 서류엔 도면만 유효.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384048"/>
            <a:ext cx="2148840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384048"/>
            <a:ext cx="214884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M07-ONL-01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61488" y="365760"/>
            <a:ext cx="77724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1">
                <a:solidFill>
                  <a:srgbClr val="101828"/>
                </a:solidFill>
                <a:latin typeface="맑은 고딕"/>
                <a:ea typeface="맑은 고딕"/>
              </a:rPr>
              <a:t>등록업체 매칭·RFQ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1488" y="713232"/>
            <a:ext cx="8869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M7 등록업체 매칭·견적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692640" y="384048"/>
            <a:ext cx="960120" cy="2743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92640" y="384048"/>
            <a:ext cx="9601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716768" y="384048"/>
            <a:ext cx="969264" cy="27432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716768" y="384048"/>
            <a:ext cx="969264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SCR-24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2640" y="713232"/>
            <a:ext cx="20116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상세사양 8/20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07899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M07-ONL-01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1207008"/>
            <a:ext cx="5486400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" y="1316736"/>
            <a:ext cx="82296" cy="107899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40664" y="1325880"/>
            <a:ext cx="5120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66B3"/>
                </a:solidFill>
                <a:latin typeface="맑은 고딕"/>
                <a:ea typeface="맑은 고딕"/>
              </a:rPr>
              <a:t>기능 설명</a:t>
            </a:r>
          </a:p>
        </p:txBody>
      </p:sp>
      <p:sp>
        <p:nvSpPr>
          <p:cNvPr id="19" name="Oval 18"/>
          <p:cNvSpPr/>
          <p:nvPr/>
        </p:nvSpPr>
        <p:spPr>
          <a:xfrm>
            <a:off x="758952" y="1728216"/>
            <a:ext cx="73152" cy="73152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60120" y="165506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14분류×739개 등록업체를 조건 기반 추천, 설계안 첨부 RFQ 발송·비교</a:t>
            </a:r>
          </a:p>
        </p:txBody>
      </p:sp>
      <p:sp>
        <p:nvSpPr>
          <p:cNvPr id="21" name="Oval 20"/>
          <p:cNvSpPr/>
          <p:nvPr/>
        </p:nvSpPr>
        <p:spPr>
          <a:xfrm>
            <a:off x="758952" y="2002536"/>
            <a:ext cx="73152" cy="73152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0120" y="192938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미등록 업체 시공 엄금 규정을 시스템이 강제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4066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입력 (Input)</a:t>
            </a:r>
          </a:p>
        </p:txBody>
      </p:sp>
      <p:sp>
        <p:nvSpPr>
          <p:cNvPr id="26" name="Oval 25"/>
          <p:cNvSpPr/>
          <p:nvPr/>
        </p:nvSpPr>
        <p:spPr>
          <a:xfrm>
            <a:off x="758952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6012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부스 규모·업종·예산·지역</a:t>
            </a:r>
          </a:p>
        </p:txBody>
      </p:sp>
      <p:sp>
        <p:nvSpPr>
          <p:cNvPr id="28" name="Oval 27"/>
          <p:cNvSpPr/>
          <p:nvPr/>
        </p:nvSpPr>
        <p:spPr>
          <a:xfrm>
            <a:off x="758952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6012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M3 설계안 첨부</a:t>
            </a:r>
          </a:p>
        </p:txBody>
      </p:sp>
      <p:sp>
        <p:nvSpPr>
          <p:cNvPr id="30" name="Oval 29"/>
          <p:cNvSpPr/>
          <p:nvPr/>
        </p:nvSpPr>
        <p:spPr>
          <a:xfrm>
            <a:off x="758952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6012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공종 분류 필터</a:t>
            </a:r>
          </a:p>
        </p:txBody>
      </p:sp>
      <p:sp>
        <p:nvSpPr>
          <p:cNvPr id="32" name="Oval 31"/>
          <p:cNvSpPr/>
          <p:nvPr/>
        </p:nvSpPr>
        <p:spPr>
          <a:xfrm>
            <a:off x="758952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6012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등록업체 DB(검증)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33756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333756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57530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출력 (Output)</a:t>
            </a:r>
          </a:p>
        </p:txBody>
      </p:sp>
      <p:sp>
        <p:nvSpPr>
          <p:cNvPr id="37" name="Oval 36"/>
          <p:cNvSpPr/>
          <p:nvPr/>
        </p:nvSpPr>
        <p:spPr>
          <a:xfrm>
            <a:off x="3593591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79476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추천 업체 목록·점수</a:t>
            </a:r>
          </a:p>
        </p:txBody>
      </p:sp>
      <p:sp>
        <p:nvSpPr>
          <p:cNvPr id="39" name="Oval 38"/>
          <p:cNvSpPr/>
          <p:nvPr/>
        </p:nvSpPr>
        <p:spPr>
          <a:xfrm>
            <a:off x="3593591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79476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RFQ 발송·수신 현황</a:t>
            </a:r>
          </a:p>
        </p:txBody>
      </p:sp>
      <p:sp>
        <p:nvSpPr>
          <p:cNvPr id="41" name="Oval 40"/>
          <p:cNvSpPr/>
          <p:nvPr/>
        </p:nvSpPr>
        <p:spPr>
          <a:xfrm>
            <a:off x="3593591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379476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견적 비교표</a:t>
            </a:r>
          </a:p>
        </p:txBody>
      </p:sp>
      <p:sp>
        <p:nvSpPr>
          <p:cNvPr id="43" name="Oval 42"/>
          <p:cNvSpPr/>
          <p:nvPr/>
        </p:nvSpPr>
        <p:spPr>
          <a:xfrm>
            <a:off x="3593591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379476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옥션 초대 자격(적격)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44768" y="1207008"/>
            <a:ext cx="5541264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144768" y="1316736"/>
            <a:ext cx="82296" cy="2569463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382512" y="1325880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처리 로직</a:t>
            </a:r>
          </a:p>
        </p:txBody>
      </p:sp>
      <p:sp>
        <p:nvSpPr>
          <p:cNvPr id="48" name="Oval 47"/>
          <p:cNvSpPr/>
          <p:nvPr/>
        </p:nvSpPr>
        <p:spPr>
          <a:xfrm>
            <a:off x="6382512" y="167792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382512" y="166420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11696" y="164592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등록업체 DB 조회·자격 검증</a:t>
            </a:r>
          </a:p>
        </p:txBody>
      </p:sp>
      <p:sp>
        <p:nvSpPr>
          <p:cNvPr id="51" name="Oval 50"/>
          <p:cNvSpPr/>
          <p:nvPr/>
        </p:nvSpPr>
        <p:spPr>
          <a:xfrm>
            <a:off x="6382512" y="195224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382512" y="193852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11696" y="192024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조건 매칭 점수화·정렬</a:t>
            </a:r>
          </a:p>
        </p:txBody>
      </p:sp>
      <p:sp>
        <p:nvSpPr>
          <p:cNvPr id="54" name="Oval 53"/>
          <p:cNvSpPr/>
          <p:nvPr/>
        </p:nvSpPr>
        <p:spPr>
          <a:xfrm>
            <a:off x="6382512" y="222656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382512" y="221284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11696" y="219456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RFQ에 설계안·물량 첨부 발송</a:t>
            </a:r>
          </a:p>
        </p:txBody>
      </p:sp>
      <p:sp>
        <p:nvSpPr>
          <p:cNvPr id="57" name="Oval 56"/>
          <p:cNvSpPr/>
          <p:nvPr/>
        </p:nvSpPr>
        <p:spPr>
          <a:xfrm>
            <a:off x="6382512" y="250088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382512" y="248716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11696" y="246887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회신 견적 취합·비교표 구성</a:t>
            </a:r>
          </a:p>
        </p:txBody>
      </p:sp>
      <p:sp>
        <p:nvSpPr>
          <p:cNvPr id="60" name="Oval 59"/>
          <p:cNvSpPr/>
          <p:nvPr/>
        </p:nvSpPr>
        <p:spPr>
          <a:xfrm>
            <a:off x="6382512" y="2775203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382512" y="2761487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711696" y="274319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적격 업체만 M15 옥션 초대 허용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144768" y="4105656"/>
            <a:ext cx="5541264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Rounded Rectangle 63"/>
          <p:cNvSpPr/>
          <p:nvPr/>
        </p:nvSpPr>
        <p:spPr>
          <a:xfrm>
            <a:off x="6144768" y="4215384"/>
            <a:ext cx="82296" cy="107899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382512" y="4224528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E08A00"/>
                </a:solidFill>
                <a:latin typeface="맑은 고딕"/>
                <a:ea typeface="맑은 고딕"/>
              </a:rPr>
              <a:t>예외 처리</a:t>
            </a:r>
          </a:p>
        </p:txBody>
      </p:sp>
      <p:sp>
        <p:nvSpPr>
          <p:cNvPr id="66" name="Oval 65"/>
          <p:cNvSpPr/>
          <p:nvPr/>
        </p:nvSpPr>
        <p:spPr>
          <a:xfrm>
            <a:off x="6400800" y="462686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601968" y="455371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미등록 업체 초대 시도 → 원천 차단</a:t>
            </a:r>
          </a:p>
        </p:txBody>
      </p:sp>
      <p:sp>
        <p:nvSpPr>
          <p:cNvPr id="68" name="Oval 67"/>
          <p:cNvSpPr/>
          <p:nvPr/>
        </p:nvSpPr>
        <p:spPr>
          <a:xfrm>
            <a:off x="6400800" y="490118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6601968" y="482803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응답 없음 → 리마인더·대체 추천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502920" y="5532120"/>
            <a:ext cx="5486400" cy="786384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85800" y="5614416"/>
            <a:ext cx="52120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관련 테이블 / 데이터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800" y="5870448"/>
            <a:ext cx="52120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company(등록업체)  ·  rfq  ·  rfq_quote  ·  booth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144768" y="5532120"/>
            <a:ext cx="5541264" cy="786384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6327648" y="5614416"/>
            <a:ext cx="53035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연동 / 비고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27648" y="5870448"/>
            <a:ext cx="530352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연동 M3(설계)·M15(옥션 자격 게이트)·CCPY 공개 DB 수집(M07-BAT-01).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384048"/>
            <a:ext cx="2148840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384048"/>
            <a:ext cx="214884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M09-BAT-01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61488" y="365760"/>
            <a:ext cx="77724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1">
                <a:solidFill>
                  <a:srgbClr val="101828"/>
                </a:solidFill>
                <a:latin typeface="맑은 고딕"/>
                <a:ea typeface="맑은 고딕"/>
              </a:rPr>
              <a:t>납부 스케줄 자동 생성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1488" y="713232"/>
            <a:ext cx="8869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M9 정산·결제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692640" y="384048"/>
            <a:ext cx="960120" cy="2743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92640" y="384048"/>
            <a:ext cx="9601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배치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716768" y="384048"/>
            <a:ext cx="969264" cy="27432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716768" y="384048"/>
            <a:ext cx="969264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SCR-21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2640" y="713232"/>
            <a:ext cx="20116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상세사양 9/20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07899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M09-BAT-01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1207008"/>
            <a:ext cx="5486400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" y="1316736"/>
            <a:ext cx="82296" cy="107899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40664" y="1325880"/>
            <a:ext cx="5120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66B3"/>
                </a:solidFill>
                <a:latin typeface="맑은 고딕"/>
                <a:ea typeface="맑은 고딕"/>
              </a:rPr>
              <a:t>기능 설명</a:t>
            </a:r>
          </a:p>
        </p:txBody>
      </p:sp>
      <p:sp>
        <p:nvSpPr>
          <p:cNvPr id="19" name="Oval 18"/>
          <p:cNvSpPr/>
          <p:nvPr/>
        </p:nvSpPr>
        <p:spPr>
          <a:xfrm>
            <a:off x="758952" y="1728216"/>
            <a:ext cx="73152" cy="73152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60120" y="165506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계약 확정 시 단계별 납부 스케줄을 자동 생성하고 역산 알림을 발행</a:t>
            </a:r>
          </a:p>
        </p:txBody>
      </p:sp>
      <p:sp>
        <p:nvSpPr>
          <p:cNvPr id="21" name="Oval 20"/>
          <p:cNvSpPr/>
          <p:nvPr/>
        </p:nvSpPr>
        <p:spPr>
          <a:xfrm>
            <a:off x="758952" y="2002536"/>
            <a:ext cx="73152" cy="73152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0120" y="192938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예치금 대비 실사용 정산 내역 투명화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4066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입력 (Input)</a:t>
            </a:r>
          </a:p>
        </p:txBody>
      </p:sp>
      <p:sp>
        <p:nvSpPr>
          <p:cNvPr id="26" name="Oval 25"/>
          <p:cNvSpPr/>
          <p:nvPr/>
        </p:nvSpPr>
        <p:spPr>
          <a:xfrm>
            <a:off x="758952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6012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계약 총액·확정일</a:t>
            </a:r>
          </a:p>
        </p:txBody>
      </p:sp>
      <p:sp>
        <p:nvSpPr>
          <p:cNvPr id="28" name="Oval 27"/>
          <p:cNvSpPr/>
          <p:nvPr/>
        </p:nvSpPr>
        <p:spPr>
          <a:xfrm>
            <a:off x="758952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6012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납부 규칙(20/30+20/30)</a:t>
            </a:r>
          </a:p>
        </p:txBody>
      </p:sp>
      <p:sp>
        <p:nvSpPr>
          <p:cNvPr id="30" name="Oval 29"/>
          <p:cNvSpPr/>
          <p:nvPr/>
        </p:nvSpPr>
        <p:spPr>
          <a:xfrm>
            <a:off x="758952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6012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예치금 비율(15~20%)</a:t>
            </a:r>
          </a:p>
        </p:txBody>
      </p:sp>
      <p:sp>
        <p:nvSpPr>
          <p:cNvPr id="32" name="Oval 31"/>
          <p:cNvSpPr/>
          <p:nvPr/>
        </p:nvSpPr>
        <p:spPr>
          <a:xfrm>
            <a:off x="758952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6012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행사 일정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33756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333756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57530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출력 (Output)</a:t>
            </a:r>
          </a:p>
        </p:txBody>
      </p:sp>
      <p:sp>
        <p:nvSpPr>
          <p:cNvPr id="37" name="Oval 36"/>
          <p:cNvSpPr/>
          <p:nvPr/>
        </p:nvSpPr>
        <p:spPr>
          <a:xfrm>
            <a:off x="3593591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79476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납부 스케줄(회차·금액·기일)</a:t>
            </a:r>
          </a:p>
        </p:txBody>
      </p:sp>
      <p:sp>
        <p:nvSpPr>
          <p:cNvPr id="39" name="Oval 38"/>
          <p:cNvSpPr/>
          <p:nvPr/>
        </p:nvSpPr>
        <p:spPr>
          <a:xfrm>
            <a:off x="3593591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79476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알림센터 리마인더 이벤트</a:t>
            </a:r>
          </a:p>
        </p:txBody>
      </p:sp>
      <p:sp>
        <p:nvSpPr>
          <p:cNvPr id="41" name="Oval 40"/>
          <p:cNvSpPr/>
          <p:nvPr/>
        </p:nvSpPr>
        <p:spPr>
          <a:xfrm>
            <a:off x="3593591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379476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예치금 정산 기준</a:t>
            </a:r>
          </a:p>
        </p:txBody>
      </p:sp>
      <p:sp>
        <p:nvSpPr>
          <p:cNvPr id="43" name="Oval 42"/>
          <p:cNvSpPr/>
          <p:nvPr/>
        </p:nvSpPr>
        <p:spPr>
          <a:xfrm>
            <a:off x="3593591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379476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결제 대기 항목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44768" y="1207008"/>
            <a:ext cx="5541264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144768" y="1316736"/>
            <a:ext cx="82296" cy="2569463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382512" y="1325880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처리 로직</a:t>
            </a:r>
          </a:p>
        </p:txBody>
      </p:sp>
      <p:sp>
        <p:nvSpPr>
          <p:cNvPr id="48" name="Oval 47"/>
          <p:cNvSpPr/>
          <p:nvPr/>
        </p:nvSpPr>
        <p:spPr>
          <a:xfrm>
            <a:off x="6382512" y="167792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382512" y="166420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11696" y="164592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계약 총액·규칙 로딩</a:t>
            </a:r>
          </a:p>
        </p:txBody>
      </p:sp>
      <p:sp>
        <p:nvSpPr>
          <p:cNvPr id="51" name="Oval 50"/>
          <p:cNvSpPr/>
          <p:nvPr/>
        </p:nvSpPr>
        <p:spPr>
          <a:xfrm>
            <a:off x="6382512" y="195224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382512" y="193852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11696" y="192024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계약금20→중도금30+20→잔금30 분할</a:t>
            </a:r>
          </a:p>
        </p:txBody>
      </p:sp>
      <p:sp>
        <p:nvSpPr>
          <p:cNvPr id="54" name="Oval 53"/>
          <p:cNvSpPr/>
          <p:nvPr/>
        </p:nvSpPr>
        <p:spPr>
          <a:xfrm>
            <a:off x="6382512" y="222656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382512" y="221284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11696" y="219456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예치금 15~20% 별도 스케줄</a:t>
            </a:r>
          </a:p>
        </p:txBody>
      </p:sp>
      <p:sp>
        <p:nvSpPr>
          <p:cNvPr id="57" name="Oval 56"/>
          <p:cNvSpPr/>
          <p:nvPr/>
        </p:nvSpPr>
        <p:spPr>
          <a:xfrm>
            <a:off x="6382512" y="250088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382512" y="248716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11696" y="246887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기일 역산 알림 이벤트 발행</a:t>
            </a:r>
          </a:p>
        </p:txBody>
      </p:sp>
      <p:sp>
        <p:nvSpPr>
          <p:cNvPr id="60" name="Oval 59"/>
          <p:cNvSpPr/>
          <p:nvPr/>
        </p:nvSpPr>
        <p:spPr>
          <a:xfrm>
            <a:off x="6382512" y="2775203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382512" y="2761487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711696" y="274319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PG 결제 대기 항목 생성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144768" y="4105656"/>
            <a:ext cx="5541264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Rounded Rectangle 63"/>
          <p:cNvSpPr/>
          <p:nvPr/>
        </p:nvSpPr>
        <p:spPr>
          <a:xfrm>
            <a:off x="6144768" y="4215384"/>
            <a:ext cx="82296" cy="107899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382512" y="4224528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E08A00"/>
                </a:solidFill>
                <a:latin typeface="맑은 고딕"/>
                <a:ea typeface="맑은 고딕"/>
              </a:rPr>
              <a:t>예외 처리</a:t>
            </a:r>
          </a:p>
        </p:txBody>
      </p:sp>
      <p:sp>
        <p:nvSpPr>
          <p:cNvPr id="66" name="Oval 65"/>
          <p:cNvSpPr/>
          <p:nvPr/>
        </p:nvSpPr>
        <p:spPr>
          <a:xfrm>
            <a:off x="6400800" y="462686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601968" y="455371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계약 미확정 → 스케줄 생성 보류</a:t>
            </a:r>
          </a:p>
        </p:txBody>
      </p:sp>
      <p:sp>
        <p:nvSpPr>
          <p:cNvPr id="68" name="Oval 67"/>
          <p:cNvSpPr/>
          <p:nvPr/>
        </p:nvSpPr>
        <p:spPr>
          <a:xfrm>
            <a:off x="6400800" y="490118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6601968" y="482803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PG 실패 → 재시도·수동 처리 플래그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502920" y="5532120"/>
            <a:ext cx="5486400" cy="786384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85800" y="5614416"/>
            <a:ext cx="52120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관련 테이블 / 데이터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800" y="5870448"/>
            <a:ext cx="52120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payment  ·  payment_schedule  ·  event  ·  rate_master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144768" y="5532120"/>
            <a:ext cx="5541264" cy="786384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6327648" y="5614416"/>
            <a:ext cx="53035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연동 / 비고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27648" y="5870448"/>
            <a:ext cx="530352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연동 M1 견적·PG 결제·CMN-ALRM 알림. 세금계산서 등 재무연동 협의.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384048"/>
            <a:ext cx="2148840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384048"/>
            <a:ext cx="214884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M15-ONL-02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61488" y="365760"/>
            <a:ext cx="77724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1">
                <a:solidFill>
                  <a:srgbClr val="101828"/>
                </a:solidFill>
                <a:latin typeface="맑은 고딕"/>
                <a:ea typeface="맑은 고딕"/>
              </a:rPr>
              <a:t>옥션 상세·실시간 순위·응찰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1488" y="713232"/>
            <a:ext cx="8869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M15 공사/장치 옥션 (핵심 플로우)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692640" y="384048"/>
            <a:ext cx="960120" cy="2743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92640" y="384048"/>
            <a:ext cx="9601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온라인/WS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716768" y="384048"/>
            <a:ext cx="969264" cy="27432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716768" y="384048"/>
            <a:ext cx="969264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SCR-27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2640" y="713232"/>
            <a:ext cx="20116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상세사양 10/20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07899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M15-ONL-02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1207008"/>
            <a:ext cx="5486400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" y="1316736"/>
            <a:ext cx="82296" cy="107899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40664" y="1325880"/>
            <a:ext cx="5120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66B3"/>
                </a:solidFill>
                <a:latin typeface="맑은 고딕"/>
                <a:ea typeface="맑은 고딕"/>
              </a:rPr>
              <a:t>기능 설명</a:t>
            </a:r>
          </a:p>
        </p:txBody>
      </p:sp>
      <p:sp>
        <p:nvSpPr>
          <p:cNvPr id="19" name="Oval 18"/>
          <p:cNvSpPr/>
          <p:nvPr/>
        </p:nvSpPr>
        <p:spPr>
          <a:xfrm>
            <a:off x="758952" y="1728216"/>
            <a:ext cx="73152" cy="73152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60120" y="165506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적격 등록업체가 AI 자료 열람 후 견적서로 응찰, 실시간 순위를 WebSocket으로 노출</a:t>
            </a:r>
          </a:p>
        </p:txBody>
      </p:sp>
      <p:sp>
        <p:nvSpPr>
          <p:cNvPr id="21" name="Oval 20"/>
          <p:cNvSpPr/>
          <p:nvPr/>
        </p:nvSpPr>
        <p:spPr>
          <a:xfrm>
            <a:off x="758952" y="2002536"/>
            <a:ext cx="73152" cy="73152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0120" y="192938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역경매(라운드 내 인하)·마감 자동 처리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4066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입력 (Input)</a:t>
            </a:r>
          </a:p>
        </p:txBody>
      </p:sp>
      <p:sp>
        <p:nvSpPr>
          <p:cNvPr id="26" name="Oval 25"/>
          <p:cNvSpPr/>
          <p:nvPr/>
        </p:nvSpPr>
        <p:spPr>
          <a:xfrm>
            <a:off x="758952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6012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옥션(유형·라운드·마감·기준)</a:t>
            </a:r>
          </a:p>
        </p:txBody>
      </p:sp>
      <p:sp>
        <p:nvSpPr>
          <p:cNvPr id="28" name="Oval 27"/>
          <p:cNvSpPr/>
          <p:nvPr/>
        </p:nvSpPr>
        <p:spPr>
          <a:xfrm>
            <a:off x="758952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6012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M2~M5 자료·물량서</a:t>
            </a:r>
          </a:p>
        </p:txBody>
      </p:sp>
      <p:sp>
        <p:nvSpPr>
          <p:cNvPr id="30" name="Oval 29"/>
          <p:cNvSpPr/>
          <p:nvPr/>
        </p:nvSpPr>
        <p:spPr>
          <a:xfrm>
            <a:off x="758952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6012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응찰 견적서(총액·납기)</a:t>
            </a:r>
          </a:p>
        </p:txBody>
      </p:sp>
      <p:sp>
        <p:nvSpPr>
          <p:cNvPr id="32" name="Oval 31"/>
          <p:cNvSpPr/>
          <p:nvPr/>
        </p:nvSpPr>
        <p:spPr>
          <a:xfrm>
            <a:off x="758952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6012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업체 자격(M7 검증)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33756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333756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57530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출력 (Output)</a:t>
            </a:r>
          </a:p>
        </p:txBody>
      </p:sp>
      <p:sp>
        <p:nvSpPr>
          <p:cNvPr id="37" name="Oval 36"/>
          <p:cNvSpPr/>
          <p:nvPr/>
        </p:nvSpPr>
        <p:spPr>
          <a:xfrm>
            <a:off x="3593591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79476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실시간 순위(현재/최저/내 위치)</a:t>
            </a:r>
          </a:p>
        </p:txBody>
      </p:sp>
      <p:sp>
        <p:nvSpPr>
          <p:cNvPr id="39" name="Oval 38"/>
          <p:cNvSpPr/>
          <p:nvPr/>
        </p:nvSpPr>
        <p:spPr>
          <a:xfrm>
            <a:off x="3593591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79476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응찰 이력(버전)</a:t>
            </a:r>
          </a:p>
        </p:txBody>
      </p:sp>
      <p:sp>
        <p:nvSpPr>
          <p:cNvPr id="41" name="Oval 40"/>
          <p:cNvSpPr/>
          <p:nvPr/>
        </p:nvSpPr>
        <p:spPr>
          <a:xfrm>
            <a:off x="3593591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379476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라운드 마감 상태</a:t>
            </a:r>
          </a:p>
        </p:txBody>
      </p:sp>
      <p:sp>
        <p:nvSpPr>
          <p:cNvPr id="43" name="Oval 42"/>
          <p:cNvSpPr/>
          <p:nvPr/>
        </p:nvSpPr>
        <p:spPr>
          <a:xfrm>
            <a:off x="3593591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379476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비교표 입력(Award)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44768" y="1207008"/>
            <a:ext cx="5541264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144768" y="1316736"/>
            <a:ext cx="82296" cy="2569463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382512" y="1325880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처리 로직</a:t>
            </a:r>
          </a:p>
        </p:txBody>
      </p:sp>
      <p:sp>
        <p:nvSpPr>
          <p:cNvPr id="48" name="Oval 47"/>
          <p:cNvSpPr/>
          <p:nvPr/>
        </p:nvSpPr>
        <p:spPr>
          <a:xfrm>
            <a:off x="6382512" y="167792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382512" y="166420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11696" y="164592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응찰 자격 검증(등록업체만)</a:t>
            </a:r>
          </a:p>
        </p:txBody>
      </p:sp>
      <p:sp>
        <p:nvSpPr>
          <p:cNvPr id="51" name="Oval 50"/>
          <p:cNvSpPr/>
          <p:nvPr/>
        </p:nvSpPr>
        <p:spPr>
          <a:xfrm>
            <a:off x="6382512" y="195224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382512" y="193852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11696" y="192024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AI 자료 열람 권한 부여</a:t>
            </a:r>
          </a:p>
        </p:txBody>
      </p:sp>
      <p:sp>
        <p:nvSpPr>
          <p:cNvPr id="54" name="Oval 53"/>
          <p:cNvSpPr/>
          <p:nvPr/>
        </p:nvSpPr>
        <p:spPr>
          <a:xfrm>
            <a:off x="6382512" y="222656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382512" y="221284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11696" y="219456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견적서 제출→종합점수 산정</a:t>
            </a:r>
          </a:p>
        </p:txBody>
      </p:sp>
      <p:sp>
        <p:nvSpPr>
          <p:cNvPr id="57" name="Oval 56"/>
          <p:cNvSpPr/>
          <p:nvPr/>
        </p:nvSpPr>
        <p:spPr>
          <a:xfrm>
            <a:off x="6382512" y="250088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382512" y="248716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11696" y="246887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실시간 순위 WebSocket 브로드캐스트</a:t>
            </a:r>
          </a:p>
        </p:txBody>
      </p:sp>
      <p:sp>
        <p:nvSpPr>
          <p:cNvPr id="60" name="Oval 59"/>
          <p:cNvSpPr/>
          <p:nvPr/>
        </p:nvSpPr>
        <p:spPr>
          <a:xfrm>
            <a:off x="6382512" y="2775203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382512" y="2761487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711696" y="274319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마감 도달→자동 마감·집계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144768" y="4105656"/>
            <a:ext cx="5541264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Rounded Rectangle 63"/>
          <p:cNvSpPr/>
          <p:nvPr/>
        </p:nvSpPr>
        <p:spPr>
          <a:xfrm>
            <a:off x="6144768" y="4215384"/>
            <a:ext cx="82296" cy="107899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382512" y="4224528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E08A00"/>
                </a:solidFill>
                <a:latin typeface="맑은 고딕"/>
                <a:ea typeface="맑은 고딕"/>
              </a:rPr>
              <a:t>예외 처리</a:t>
            </a:r>
          </a:p>
        </p:txBody>
      </p:sp>
      <p:sp>
        <p:nvSpPr>
          <p:cNvPr id="66" name="Oval 65"/>
          <p:cNvSpPr/>
          <p:nvPr/>
        </p:nvSpPr>
        <p:spPr>
          <a:xfrm>
            <a:off x="6400800" y="462686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601968" y="455371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미등록 응찰 → 차단</a:t>
            </a:r>
          </a:p>
        </p:txBody>
      </p:sp>
      <p:sp>
        <p:nvSpPr>
          <p:cNvPr id="68" name="Oval 67"/>
          <p:cNvSpPr/>
          <p:nvPr/>
        </p:nvSpPr>
        <p:spPr>
          <a:xfrm>
            <a:off x="6400800" y="490118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6601968" y="482803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마감 후 제출 → 거부</a:t>
            </a:r>
          </a:p>
        </p:txBody>
      </p:sp>
      <p:sp>
        <p:nvSpPr>
          <p:cNvPr id="70" name="Oval 69"/>
          <p:cNvSpPr/>
          <p:nvPr/>
        </p:nvSpPr>
        <p:spPr>
          <a:xfrm>
            <a:off x="6400800" y="517550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601968" y="510235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동점 → 납기·평판 tie-break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502920" y="5532120"/>
            <a:ext cx="5486400" cy="786384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3" name="TextBox 72"/>
          <p:cNvSpPr txBox="1"/>
          <p:nvPr/>
        </p:nvSpPr>
        <p:spPr>
          <a:xfrm>
            <a:off x="685800" y="5614416"/>
            <a:ext cx="52120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관련 테이블 / 데이터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85800" y="5870448"/>
            <a:ext cx="52120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auction  ·  quotation(=bid·버전)  ·  company  ·  render_job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6144768" y="5532120"/>
            <a:ext cx="5541264" cy="786384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6" name="TextBox 75"/>
          <p:cNvSpPr txBox="1"/>
          <p:nvPr/>
        </p:nvSpPr>
        <p:spPr>
          <a:xfrm>
            <a:off x="6327648" y="5614416"/>
            <a:ext cx="53035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연동 / 비고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327648" y="5870448"/>
            <a:ext cx="530352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연동 M2~M5·M7·M15-AWD(낙찰)·M6/M9. 익명 순위 옵션 지원.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384048"/>
            <a:ext cx="2148840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384048"/>
            <a:ext cx="214884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M15-AWD-01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61488" y="365760"/>
            <a:ext cx="77724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1">
                <a:solidFill>
                  <a:srgbClr val="101828"/>
                </a:solidFill>
                <a:latin typeface="맑은 고딕"/>
                <a:ea typeface="맑은 고딕"/>
              </a:rPr>
              <a:t>낙찰 비교·선정(Award)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1488" y="713232"/>
            <a:ext cx="8869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M15 공사/장치 옥션 (핵심 플로우)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692640" y="384048"/>
            <a:ext cx="960120" cy="2743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92640" y="384048"/>
            <a:ext cx="9601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716768" y="384048"/>
            <a:ext cx="969264" cy="27432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716768" y="384048"/>
            <a:ext cx="969264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SCR-29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2640" y="713232"/>
            <a:ext cx="20116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상세사양 11/20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07899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M15-AWD-01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1207008"/>
            <a:ext cx="5486400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" y="1316736"/>
            <a:ext cx="82296" cy="107899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40664" y="1325880"/>
            <a:ext cx="5120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66B3"/>
                </a:solidFill>
                <a:latin typeface="맑은 고딕"/>
                <a:ea typeface="맑은 고딕"/>
              </a:rPr>
              <a:t>기능 설명</a:t>
            </a:r>
          </a:p>
        </p:txBody>
      </p:sp>
      <p:sp>
        <p:nvSpPr>
          <p:cNvPr id="19" name="Oval 18"/>
          <p:cNvSpPr/>
          <p:nvPr/>
        </p:nvSpPr>
        <p:spPr>
          <a:xfrm>
            <a:off x="758952" y="1728216"/>
            <a:ext cx="73152" cy="73152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60120" y="165506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최저가 또는 종합평가(가격+평판+납기) 가중 스코어로 견적서를 비교·낙찰</a:t>
            </a:r>
          </a:p>
        </p:txBody>
      </p:sp>
      <p:sp>
        <p:nvSpPr>
          <p:cNvPr id="21" name="Oval 20"/>
          <p:cNvSpPr/>
          <p:nvPr/>
        </p:nvSpPr>
        <p:spPr>
          <a:xfrm>
            <a:off x="758952" y="2002536"/>
            <a:ext cx="73152" cy="73152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0120" y="192938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낙찰 견적서를 계약/발주 문서로 전환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4066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입력 (Input)</a:t>
            </a:r>
          </a:p>
        </p:txBody>
      </p:sp>
      <p:sp>
        <p:nvSpPr>
          <p:cNvPr id="26" name="Oval 25"/>
          <p:cNvSpPr/>
          <p:nvPr/>
        </p:nvSpPr>
        <p:spPr>
          <a:xfrm>
            <a:off x="758952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6012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옥션 응찰 견적서 집합</a:t>
            </a:r>
          </a:p>
        </p:txBody>
      </p:sp>
      <p:sp>
        <p:nvSpPr>
          <p:cNvPr id="28" name="Oval 27"/>
          <p:cNvSpPr/>
          <p:nvPr/>
        </p:nvSpPr>
        <p:spPr>
          <a:xfrm>
            <a:off x="758952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6012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낙찰기준·가중치</a:t>
            </a:r>
          </a:p>
        </p:txBody>
      </p:sp>
      <p:sp>
        <p:nvSpPr>
          <p:cNvPr id="30" name="Oval 29"/>
          <p:cNvSpPr/>
          <p:nvPr/>
        </p:nvSpPr>
        <p:spPr>
          <a:xfrm>
            <a:off x="758952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6012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평판 데이터(규정준수·평점)</a:t>
            </a:r>
          </a:p>
        </p:txBody>
      </p:sp>
      <p:sp>
        <p:nvSpPr>
          <p:cNvPr id="32" name="Oval 31"/>
          <p:cNvSpPr/>
          <p:nvPr/>
        </p:nvSpPr>
        <p:spPr>
          <a:xfrm>
            <a:off x="758952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6012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납기 조건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33756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333756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57530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출력 (Output)</a:t>
            </a:r>
          </a:p>
        </p:txBody>
      </p:sp>
      <p:sp>
        <p:nvSpPr>
          <p:cNvPr id="37" name="Oval 36"/>
          <p:cNvSpPr/>
          <p:nvPr/>
        </p:nvSpPr>
        <p:spPr>
          <a:xfrm>
            <a:off x="3593591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79476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항목별 비교표·순위</a:t>
            </a:r>
          </a:p>
        </p:txBody>
      </p:sp>
      <p:sp>
        <p:nvSpPr>
          <p:cNvPr id="39" name="Oval 38"/>
          <p:cNvSpPr/>
          <p:nvPr/>
        </p:nvSpPr>
        <p:spPr>
          <a:xfrm>
            <a:off x="3593591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79476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낙찰(Award) 결과·사유</a:t>
            </a:r>
          </a:p>
        </p:txBody>
      </p:sp>
      <p:sp>
        <p:nvSpPr>
          <p:cNvPr id="41" name="Oval 40"/>
          <p:cNvSpPr/>
          <p:nvPr/>
        </p:nvSpPr>
        <p:spPr>
          <a:xfrm>
            <a:off x="3593591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379476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계약/발주 링크(M6/M9)</a:t>
            </a:r>
          </a:p>
        </p:txBody>
      </p:sp>
      <p:sp>
        <p:nvSpPr>
          <p:cNvPr id="43" name="Oval 42"/>
          <p:cNvSpPr/>
          <p:nvPr/>
        </p:nvSpPr>
        <p:spPr>
          <a:xfrm>
            <a:off x="3593591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379476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시공 일정 연계(M8)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44768" y="1207008"/>
            <a:ext cx="5541264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144768" y="1316736"/>
            <a:ext cx="82296" cy="2569463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382512" y="1325880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처리 로직</a:t>
            </a:r>
          </a:p>
        </p:txBody>
      </p:sp>
      <p:sp>
        <p:nvSpPr>
          <p:cNvPr id="48" name="Oval 47"/>
          <p:cNvSpPr/>
          <p:nvPr/>
        </p:nvSpPr>
        <p:spPr>
          <a:xfrm>
            <a:off x="6382512" y="167792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382512" y="166420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11696" y="164592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응찰 견적서 정규화(사양 정렬)</a:t>
            </a:r>
          </a:p>
        </p:txBody>
      </p:sp>
      <p:sp>
        <p:nvSpPr>
          <p:cNvPr id="51" name="Oval 50"/>
          <p:cNvSpPr/>
          <p:nvPr/>
        </p:nvSpPr>
        <p:spPr>
          <a:xfrm>
            <a:off x="6382512" y="195224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382512" y="193852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11696" y="192024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가격/평판/납기 점수화·가중합</a:t>
            </a:r>
          </a:p>
        </p:txBody>
      </p:sp>
      <p:sp>
        <p:nvSpPr>
          <p:cNvPr id="54" name="Oval 53"/>
          <p:cNvSpPr/>
          <p:nvPr/>
        </p:nvSpPr>
        <p:spPr>
          <a:xfrm>
            <a:off x="6382512" y="222656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382512" y="221284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11696" y="219456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최저가 or 종합점수 순위 산정</a:t>
            </a:r>
          </a:p>
        </p:txBody>
      </p:sp>
      <p:sp>
        <p:nvSpPr>
          <p:cNvPr id="57" name="Oval 56"/>
          <p:cNvSpPr/>
          <p:nvPr/>
        </p:nvSpPr>
        <p:spPr>
          <a:xfrm>
            <a:off x="6382512" y="250088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382512" y="248716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11696" y="246887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전시업체 낙찰 선정(사유 기록)</a:t>
            </a:r>
          </a:p>
        </p:txBody>
      </p:sp>
      <p:sp>
        <p:nvSpPr>
          <p:cNvPr id="60" name="Oval 59"/>
          <p:cNvSpPr/>
          <p:nvPr/>
        </p:nvSpPr>
        <p:spPr>
          <a:xfrm>
            <a:off x="6382512" y="2775203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382512" y="2761487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711696" y="274319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낙찰서→계약/발주 전환·감사기록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144768" y="4105656"/>
            <a:ext cx="5541264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Rounded Rectangle 63"/>
          <p:cNvSpPr/>
          <p:nvPr/>
        </p:nvSpPr>
        <p:spPr>
          <a:xfrm>
            <a:off x="6144768" y="4215384"/>
            <a:ext cx="82296" cy="107899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382512" y="4224528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E08A00"/>
                </a:solidFill>
                <a:latin typeface="맑은 고딕"/>
                <a:ea typeface="맑은 고딕"/>
              </a:rPr>
              <a:t>예외 처리</a:t>
            </a:r>
          </a:p>
        </p:txBody>
      </p:sp>
      <p:sp>
        <p:nvSpPr>
          <p:cNvPr id="66" name="Oval 65"/>
          <p:cNvSpPr/>
          <p:nvPr/>
        </p:nvSpPr>
        <p:spPr>
          <a:xfrm>
            <a:off x="6400800" y="462686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601968" y="455371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유효 응찰 0건 → 유찰·재개설</a:t>
            </a:r>
          </a:p>
        </p:txBody>
      </p:sp>
      <p:sp>
        <p:nvSpPr>
          <p:cNvPr id="68" name="Oval 67"/>
          <p:cNvSpPr/>
          <p:nvPr/>
        </p:nvSpPr>
        <p:spPr>
          <a:xfrm>
            <a:off x="6400800" y="490118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6601968" y="482803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가중치 합≠100% → 검증 오류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502920" y="5532120"/>
            <a:ext cx="5486400" cy="786384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85800" y="5614416"/>
            <a:ext cx="52120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관련 테이블 / 데이터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800" y="5870448"/>
            <a:ext cx="52120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auction  ·  quotation  ·  award  ·  company_reputation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144768" y="5532120"/>
            <a:ext cx="5541264" cy="786384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6327648" y="5614416"/>
            <a:ext cx="53035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연동 / 비고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27648" y="5870448"/>
            <a:ext cx="530352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연동 M6 계약·M9 발주정산·M8 시공일정·SYS-AUDIT(낙찰 전수기록).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384048"/>
            <a:ext cx="2148840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384048"/>
            <a:ext cx="214884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M10-BADGE-01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61488" y="365760"/>
            <a:ext cx="77724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1">
                <a:solidFill>
                  <a:srgbClr val="101828"/>
                </a:solidFill>
                <a:latin typeface="맑은 고딕"/>
                <a:ea typeface="맑은 고딕"/>
              </a:rPr>
              <a:t>배지/QR 발급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1488" y="713232"/>
            <a:ext cx="8869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M10 관람객 등록·배지·체크인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692640" y="384048"/>
            <a:ext cx="960120" cy="2743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92640" y="384048"/>
            <a:ext cx="9601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716768" y="384048"/>
            <a:ext cx="969264" cy="27432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716768" y="384048"/>
            <a:ext cx="969264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SCR-P4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2640" y="713232"/>
            <a:ext cx="20116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상세사양 12/20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07899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M10-BADGE-01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1207008"/>
            <a:ext cx="5486400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" y="1316736"/>
            <a:ext cx="82296" cy="107899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40664" y="1325880"/>
            <a:ext cx="5120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66B3"/>
                </a:solidFill>
                <a:latin typeface="맑은 고딕"/>
                <a:ea typeface="맑은 고딕"/>
              </a:rPr>
              <a:t>기능 설명</a:t>
            </a:r>
          </a:p>
        </p:txBody>
      </p:sp>
      <p:sp>
        <p:nvSpPr>
          <p:cNvPr id="19" name="Oval 18"/>
          <p:cNvSpPr/>
          <p:nvPr/>
        </p:nvSpPr>
        <p:spPr>
          <a:xfrm>
            <a:off x="758952" y="1728216"/>
            <a:ext cx="73152" cy="73152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60120" y="165506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사전등록 관람객에게 모바일 배지/QR을 발급, 현장 즉석 배지 인쇄 대비</a:t>
            </a:r>
          </a:p>
        </p:txBody>
      </p:sp>
      <p:sp>
        <p:nvSpPr>
          <p:cNvPr id="21" name="Oval 20"/>
          <p:cNvSpPr/>
          <p:nvPr/>
        </p:nvSpPr>
        <p:spPr>
          <a:xfrm>
            <a:off x="758952" y="2002536"/>
            <a:ext cx="73152" cy="73152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0120" y="192938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배지 템플릿은 M17 CMS 관리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4066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입력 (Input)</a:t>
            </a:r>
          </a:p>
        </p:txBody>
      </p:sp>
      <p:sp>
        <p:nvSpPr>
          <p:cNvPr id="26" name="Oval 25"/>
          <p:cNvSpPr/>
          <p:nvPr/>
        </p:nvSpPr>
        <p:spPr>
          <a:xfrm>
            <a:off x="758952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6012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관람객 등록 정보(유형)</a:t>
            </a:r>
          </a:p>
        </p:txBody>
      </p:sp>
      <p:sp>
        <p:nvSpPr>
          <p:cNvPr id="28" name="Oval 27"/>
          <p:cNvSpPr/>
          <p:nvPr/>
        </p:nvSpPr>
        <p:spPr>
          <a:xfrm>
            <a:off x="758952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6012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배지 템플릿(M17)</a:t>
            </a:r>
          </a:p>
        </p:txBody>
      </p:sp>
      <p:sp>
        <p:nvSpPr>
          <p:cNvPr id="30" name="Oval 29"/>
          <p:cNvSpPr/>
          <p:nvPr/>
        </p:nvSpPr>
        <p:spPr>
          <a:xfrm>
            <a:off x="758952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6012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행사·부스 매핑</a:t>
            </a:r>
          </a:p>
        </p:txBody>
      </p:sp>
      <p:sp>
        <p:nvSpPr>
          <p:cNvPr id="32" name="Oval 31"/>
          <p:cNvSpPr/>
          <p:nvPr/>
        </p:nvSpPr>
        <p:spPr>
          <a:xfrm>
            <a:off x="758952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6012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개인정보 동의 상태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33756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333756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57530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출력 (Output)</a:t>
            </a:r>
          </a:p>
        </p:txBody>
      </p:sp>
      <p:sp>
        <p:nvSpPr>
          <p:cNvPr id="37" name="Oval 36"/>
          <p:cNvSpPr/>
          <p:nvPr/>
        </p:nvSpPr>
        <p:spPr>
          <a:xfrm>
            <a:off x="3593591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79476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모바일 배지/QR(서명)</a:t>
            </a:r>
          </a:p>
        </p:txBody>
      </p:sp>
      <p:sp>
        <p:nvSpPr>
          <p:cNvPr id="39" name="Oval 38"/>
          <p:cNvSpPr/>
          <p:nvPr/>
        </p:nvSpPr>
        <p:spPr>
          <a:xfrm>
            <a:off x="3593591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79476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배지 인쇄 데이터</a:t>
            </a:r>
          </a:p>
        </p:txBody>
      </p:sp>
      <p:sp>
        <p:nvSpPr>
          <p:cNvPr id="41" name="Oval 40"/>
          <p:cNvSpPr/>
          <p:nvPr/>
        </p:nvSpPr>
        <p:spPr>
          <a:xfrm>
            <a:off x="3593591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379476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체크인 검증 토큰</a:t>
            </a:r>
          </a:p>
        </p:txBody>
      </p:sp>
      <p:sp>
        <p:nvSpPr>
          <p:cNvPr id="43" name="Oval 42"/>
          <p:cNvSpPr/>
          <p:nvPr/>
        </p:nvSpPr>
        <p:spPr>
          <a:xfrm>
            <a:off x="3593591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379476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리드 스캔 대상 매핑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44768" y="1207008"/>
            <a:ext cx="5541264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144768" y="1316736"/>
            <a:ext cx="82296" cy="2569463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382512" y="1325880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처리 로직</a:t>
            </a:r>
          </a:p>
        </p:txBody>
      </p:sp>
      <p:sp>
        <p:nvSpPr>
          <p:cNvPr id="48" name="Oval 47"/>
          <p:cNvSpPr/>
          <p:nvPr/>
        </p:nvSpPr>
        <p:spPr>
          <a:xfrm>
            <a:off x="6382512" y="167792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382512" y="166420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11696" y="164592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등록·동의 상태 검증</a:t>
            </a:r>
          </a:p>
        </p:txBody>
      </p:sp>
      <p:sp>
        <p:nvSpPr>
          <p:cNvPr id="51" name="Oval 50"/>
          <p:cNvSpPr/>
          <p:nvPr/>
        </p:nvSpPr>
        <p:spPr>
          <a:xfrm>
            <a:off x="6382512" y="195224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382512" y="193852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11696" y="192024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배지 템플릿 병합·QR 토큰 생성</a:t>
            </a:r>
          </a:p>
        </p:txBody>
      </p:sp>
      <p:sp>
        <p:nvSpPr>
          <p:cNvPr id="54" name="Oval 53"/>
          <p:cNvSpPr/>
          <p:nvPr/>
        </p:nvSpPr>
        <p:spPr>
          <a:xfrm>
            <a:off x="6382512" y="222656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382512" y="221284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11696" y="219456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서명·만료 정책 적용</a:t>
            </a:r>
          </a:p>
        </p:txBody>
      </p:sp>
      <p:sp>
        <p:nvSpPr>
          <p:cNvPr id="57" name="Oval 56"/>
          <p:cNvSpPr/>
          <p:nvPr/>
        </p:nvSpPr>
        <p:spPr>
          <a:xfrm>
            <a:off x="6382512" y="250088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382512" y="248716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11696" y="246887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모바일 발급·인쇄 데이터 산출</a:t>
            </a:r>
          </a:p>
        </p:txBody>
      </p:sp>
      <p:sp>
        <p:nvSpPr>
          <p:cNvPr id="60" name="Oval 59"/>
          <p:cNvSpPr/>
          <p:nvPr/>
        </p:nvSpPr>
        <p:spPr>
          <a:xfrm>
            <a:off x="6382512" y="2775203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382512" y="2761487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711696" y="274319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체크인/리드 스캔 매핑 등록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144768" y="4105656"/>
            <a:ext cx="5541264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Rounded Rectangle 63"/>
          <p:cNvSpPr/>
          <p:nvPr/>
        </p:nvSpPr>
        <p:spPr>
          <a:xfrm>
            <a:off x="6144768" y="4215384"/>
            <a:ext cx="82296" cy="107899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382512" y="4224528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E08A00"/>
                </a:solidFill>
                <a:latin typeface="맑은 고딕"/>
                <a:ea typeface="맑은 고딕"/>
              </a:rPr>
              <a:t>예외 처리</a:t>
            </a:r>
          </a:p>
        </p:txBody>
      </p:sp>
      <p:sp>
        <p:nvSpPr>
          <p:cNvPr id="66" name="Oval 65"/>
          <p:cNvSpPr/>
          <p:nvPr/>
        </p:nvSpPr>
        <p:spPr>
          <a:xfrm>
            <a:off x="6400800" y="462686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601968" y="455371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개인정보 미동의 → 발급 보류</a:t>
            </a:r>
          </a:p>
        </p:txBody>
      </p:sp>
      <p:sp>
        <p:nvSpPr>
          <p:cNvPr id="68" name="Oval 67"/>
          <p:cNvSpPr/>
          <p:nvPr/>
        </p:nvSpPr>
        <p:spPr>
          <a:xfrm>
            <a:off x="6400800" y="490118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6601968" y="482803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중복 등록 → 기존 배지 재사용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502920" y="5532120"/>
            <a:ext cx="5486400" cy="786384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85800" y="5614416"/>
            <a:ext cx="52120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관련 테이블 / 데이터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800" y="5870448"/>
            <a:ext cx="52120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visitor  ·  registration  ·  badge  ·  badge_template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144768" y="5532120"/>
            <a:ext cx="5541264" cy="786384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6327648" y="5614416"/>
            <a:ext cx="53035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연동 / 비고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27648" y="5870448"/>
            <a:ext cx="530352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연동 M10 체크인·M10-LEAD·M13 wayfinding. PII 동의·보존정책 필수(R10).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384048"/>
            <a:ext cx="2148840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384048"/>
            <a:ext cx="214884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M10-LEAD-01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61488" y="365760"/>
            <a:ext cx="77724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1">
                <a:solidFill>
                  <a:srgbClr val="101828"/>
                </a:solidFill>
                <a:latin typeface="맑은 고딕"/>
                <a:ea typeface="맑은 고딕"/>
              </a:rPr>
              <a:t>리드캡처·AI 스코어링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1488" y="713232"/>
            <a:ext cx="8869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M10 관람객 (참가업체 리드)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692640" y="384048"/>
            <a:ext cx="960120" cy="2743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92640" y="384048"/>
            <a:ext cx="9601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716768" y="384048"/>
            <a:ext cx="969264" cy="27432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716768" y="384048"/>
            <a:ext cx="969264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SCR-32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2640" y="713232"/>
            <a:ext cx="20116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상세사양 13/20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07899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M10-LEAD-01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1207008"/>
            <a:ext cx="5486400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" y="1316736"/>
            <a:ext cx="82296" cy="107899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40664" y="1325880"/>
            <a:ext cx="5120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66B3"/>
                </a:solidFill>
                <a:latin typeface="맑은 고딕"/>
                <a:ea typeface="맑은 고딕"/>
              </a:rPr>
              <a:t>기능 설명</a:t>
            </a:r>
          </a:p>
        </p:txBody>
      </p:sp>
      <p:sp>
        <p:nvSpPr>
          <p:cNvPr id="19" name="Oval 18"/>
          <p:cNvSpPr/>
          <p:nvPr/>
        </p:nvSpPr>
        <p:spPr>
          <a:xfrm>
            <a:off x="758952" y="1728216"/>
            <a:ext cx="73152" cy="73152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60120" y="165506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참가업체가 배지 QR을 스캔해 연락처·관심도·메모를 저장하고 AI로 스코어링</a:t>
            </a:r>
          </a:p>
        </p:txBody>
      </p:sp>
      <p:sp>
        <p:nvSpPr>
          <p:cNvPr id="21" name="Oval 20"/>
          <p:cNvSpPr/>
          <p:nvPr/>
        </p:nvSpPr>
        <p:spPr>
          <a:xfrm>
            <a:off x="758952" y="2002536"/>
            <a:ext cx="73152" cy="73152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0120" y="192938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팔로업 EDM(M12)·ROI 측정(M16)으로 연계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4066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입력 (Input)</a:t>
            </a:r>
          </a:p>
        </p:txBody>
      </p:sp>
      <p:sp>
        <p:nvSpPr>
          <p:cNvPr id="26" name="Oval 25"/>
          <p:cNvSpPr/>
          <p:nvPr/>
        </p:nvSpPr>
        <p:spPr>
          <a:xfrm>
            <a:off x="758952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6012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스캔 배지 QR 토큰</a:t>
            </a:r>
          </a:p>
        </p:txBody>
      </p:sp>
      <p:sp>
        <p:nvSpPr>
          <p:cNvPr id="28" name="Oval 27"/>
          <p:cNvSpPr/>
          <p:nvPr/>
        </p:nvSpPr>
        <p:spPr>
          <a:xfrm>
            <a:off x="758952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6012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관심도 평점·메모</a:t>
            </a:r>
          </a:p>
        </p:txBody>
      </p:sp>
      <p:sp>
        <p:nvSpPr>
          <p:cNvPr id="30" name="Oval 29"/>
          <p:cNvSpPr/>
          <p:nvPr/>
        </p:nvSpPr>
        <p:spPr>
          <a:xfrm>
            <a:off x="758952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6012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부스·참가업체 컨텍스트</a:t>
            </a:r>
          </a:p>
        </p:txBody>
      </p:sp>
      <p:sp>
        <p:nvSpPr>
          <p:cNvPr id="32" name="Oval 31"/>
          <p:cNvSpPr/>
          <p:nvPr/>
        </p:nvSpPr>
        <p:spPr>
          <a:xfrm>
            <a:off x="758952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6012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동의 범위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33756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333756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57530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출력 (Output)</a:t>
            </a:r>
          </a:p>
        </p:txBody>
      </p:sp>
      <p:sp>
        <p:nvSpPr>
          <p:cNvPr id="37" name="Oval 36"/>
          <p:cNvSpPr/>
          <p:nvPr/>
        </p:nvSpPr>
        <p:spPr>
          <a:xfrm>
            <a:off x="3593591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79476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리드 레코드(연락처·점수)</a:t>
            </a:r>
          </a:p>
        </p:txBody>
      </p:sp>
      <p:sp>
        <p:nvSpPr>
          <p:cNvPr id="39" name="Oval 38"/>
          <p:cNvSpPr/>
          <p:nvPr/>
        </p:nvSpPr>
        <p:spPr>
          <a:xfrm>
            <a:off x="3593591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79476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AI 리드 스코어</a:t>
            </a:r>
          </a:p>
        </p:txBody>
      </p:sp>
      <p:sp>
        <p:nvSpPr>
          <p:cNvPr id="41" name="Oval 40"/>
          <p:cNvSpPr/>
          <p:nvPr/>
        </p:nvSpPr>
        <p:spPr>
          <a:xfrm>
            <a:off x="3593591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379476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팔로업 세그먼트</a:t>
            </a:r>
          </a:p>
        </p:txBody>
      </p:sp>
      <p:sp>
        <p:nvSpPr>
          <p:cNvPr id="43" name="Oval 42"/>
          <p:cNvSpPr/>
          <p:nvPr/>
        </p:nvSpPr>
        <p:spPr>
          <a:xfrm>
            <a:off x="3593591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379476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리드 접근 감사로그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44768" y="1207008"/>
            <a:ext cx="5541264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144768" y="1316736"/>
            <a:ext cx="82296" cy="2569463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382512" y="1325880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처리 로직</a:t>
            </a:r>
          </a:p>
        </p:txBody>
      </p:sp>
      <p:sp>
        <p:nvSpPr>
          <p:cNvPr id="48" name="Oval 47"/>
          <p:cNvSpPr/>
          <p:nvPr/>
        </p:nvSpPr>
        <p:spPr>
          <a:xfrm>
            <a:off x="6382512" y="167792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382512" y="166420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11696" y="164592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QR 토큰 검증·관람객 해소</a:t>
            </a:r>
          </a:p>
        </p:txBody>
      </p:sp>
      <p:sp>
        <p:nvSpPr>
          <p:cNvPr id="51" name="Oval 50"/>
          <p:cNvSpPr/>
          <p:nvPr/>
        </p:nvSpPr>
        <p:spPr>
          <a:xfrm>
            <a:off x="6382512" y="195224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382512" y="193852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11696" y="192024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동의 범위 내 연락처 취득</a:t>
            </a:r>
          </a:p>
        </p:txBody>
      </p:sp>
      <p:sp>
        <p:nvSpPr>
          <p:cNvPr id="54" name="Oval 53"/>
          <p:cNvSpPr/>
          <p:nvPr/>
        </p:nvSpPr>
        <p:spPr>
          <a:xfrm>
            <a:off x="6382512" y="222656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382512" y="221284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11696" y="219456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관심도·행동신호 AI 스코어링</a:t>
            </a:r>
          </a:p>
        </p:txBody>
      </p:sp>
      <p:sp>
        <p:nvSpPr>
          <p:cNvPr id="57" name="Oval 56"/>
          <p:cNvSpPr/>
          <p:nvPr/>
        </p:nvSpPr>
        <p:spPr>
          <a:xfrm>
            <a:off x="6382512" y="250088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382512" y="248716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11696" y="246887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리드 저장·세그먼트 분류</a:t>
            </a:r>
          </a:p>
        </p:txBody>
      </p:sp>
      <p:sp>
        <p:nvSpPr>
          <p:cNvPr id="60" name="Oval 59"/>
          <p:cNvSpPr/>
          <p:nvPr/>
        </p:nvSpPr>
        <p:spPr>
          <a:xfrm>
            <a:off x="6382512" y="2775203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382512" y="2761487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711696" y="274319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리드 접근 감사로그 기록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144768" y="4105656"/>
            <a:ext cx="5541264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Rounded Rectangle 63"/>
          <p:cNvSpPr/>
          <p:nvPr/>
        </p:nvSpPr>
        <p:spPr>
          <a:xfrm>
            <a:off x="6144768" y="4215384"/>
            <a:ext cx="82296" cy="107899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382512" y="4224528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E08A00"/>
                </a:solidFill>
                <a:latin typeface="맑은 고딕"/>
                <a:ea typeface="맑은 고딕"/>
              </a:rPr>
              <a:t>예외 처리</a:t>
            </a:r>
          </a:p>
        </p:txBody>
      </p:sp>
      <p:sp>
        <p:nvSpPr>
          <p:cNvPr id="66" name="Oval 65"/>
          <p:cNvSpPr/>
          <p:nvPr/>
        </p:nvSpPr>
        <p:spPr>
          <a:xfrm>
            <a:off x="6400800" y="462686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601968" y="455371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동의 범위 밖 필드 → 마스킹</a:t>
            </a:r>
          </a:p>
        </p:txBody>
      </p:sp>
      <p:sp>
        <p:nvSpPr>
          <p:cNvPr id="68" name="Oval 67"/>
          <p:cNvSpPr/>
          <p:nvPr/>
        </p:nvSpPr>
        <p:spPr>
          <a:xfrm>
            <a:off x="6400800" y="490118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6601968" y="482803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오프라인 스캔 → 큐 저장 후 동기화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502920" y="5532120"/>
            <a:ext cx="5486400" cy="786384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85800" y="5614416"/>
            <a:ext cx="52120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관련 테이블 / 데이터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800" y="5870448"/>
            <a:ext cx="52120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lead  ·  visitor  ·  booth  ·  audit_log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144768" y="5532120"/>
            <a:ext cx="5541264" cy="786384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6327648" y="5614416"/>
            <a:ext cx="53035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연동 / 비고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27648" y="5870448"/>
            <a:ext cx="530352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연동 M12 EDM·M16 BI. 리드 접근은 개인정보 전수 감사(§5B-1).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384048"/>
            <a:ext cx="2148840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384048"/>
            <a:ext cx="214884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M11-MATCH-01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61488" y="365760"/>
            <a:ext cx="77724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1">
                <a:solidFill>
                  <a:srgbClr val="101828"/>
                </a:solidFill>
                <a:latin typeface="맑은 고딕"/>
                <a:ea typeface="맑은 고딕"/>
              </a:rPr>
              <a:t>AI 미팅 추천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1488" y="713232"/>
            <a:ext cx="8869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M11 비즈니스 매칭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692640" y="384048"/>
            <a:ext cx="960120" cy="2743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92640" y="384048"/>
            <a:ext cx="9601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716768" y="384048"/>
            <a:ext cx="969264" cy="27432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716768" y="384048"/>
            <a:ext cx="969264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SCR-M8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2640" y="713232"/>
            <a:ext cx="20116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상세사양 14/20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07899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M11-MATCH-01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1207008"/>
            <a:ext cx="5486400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" y="1316736"/>
            <a:ext cx="82296" cy="107899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40664" y="1325880"/>
            <a:ext cx="5120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66B3"/>
                </a:solidFill>
                <a:latin typeface="맑은 고딕"/>
                <a:ea typeface="맑은 고딕"/>
              </a:rPr>
              <a:t>기능 설명</a:t>
            </a:r>
          </a:p>
        </p:txBody>
      </p:sp>
      <p:sp>
        <p:nvSpPr>
          <p:cNvPr id="19" name="Oval 18"/>
          <p:cNvSpPr/>
          <p:nvPr/>
        </p:nvSpPr>
        <p:spPr>
          <a:xfrm>
            <a:off x="758952" y="1728216"/>
            <a:ext cx="73152" cy="73152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60120" y="165506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프로필·관심업종·의향(intent) 기반으로 미팅을 추천하고 슬롯 예약</a:t>
            </a:r>
          </a:p>
        </p:txBody>
      </p:sp>
      <p:sp>
        <p:nvSpPr>
          <p:cNvPr id="21" name="Oval 20"/>
          <p:cNvSpPr/>
          <p:nvPr/>
        </p:nvSpPr>
        <p:spPr>
          <a:xfrm>
            <a:off x="758952" y="2002536"/>
            <a:ext cx="73152" cy="73152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0120" y="192938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부스 위치(M2)·wayfinding(M13) 길안내 연계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4066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입력 (Input)</a:t>
            </a:r>
          </a:p>
        </p:txBody>
      </p:sp>
      <p:sp>
        <p:nvSpPr>
          <p:cNvPr id="26" name="Oval 25"/>
          <p:cNvSpPr/>
          <p:nvPr/>
        </p:nvSpPr>
        <p:spPr>
          <a:xfrm>
            <a:off x="758952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6012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관람/참가 프로필</a:t>
            </a:r>
          </a:p>
        </p:txBody>
      </p:sp>
      <p:sp>
        <p:nvSpPr>
          <p:cNvPr id="28" name="Oval 27"/>
          <p:cNvSpPr/>
          <p:nvPr/>
        </p:nvSpPr>
        <p:spPr>
          <a:xfrm>
            <a:off x="758952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6012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관심 업종·intent 신호</a:t>
            </a:r>
          </a:p>
        </p:txBody>
      </p:sp>
      <p:sp>
        <p:nvSpPr>
          <p:cNvPr id="30" name="Oval 29"/>
          <p:cNvSpPr/>
          <p:nvPr/>
        </p:nvSpPr>
        <p:spPr>
          <a:xfrm>
            <a:off x="758952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6012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부스 업종 태그(M3)</a:t>
            </a:r>
          </a:p>
        </p:txBody>
      </p:sp>
      <p:sp>
        <p:nvSpPr>
          <p:cNvPr id="32" name="Oval 31"/>
          <p:cNvSpPr/>
          <p:nvPr/>
        </p:nvSpPr>
        <p:spPr>
          <a:xfrm>
            <a:off x="758952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6012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가용 미팅 슬롯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33756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333756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57530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출력 (Output)</a:t>
            </a:r>
          </a:p>
        </p:txBody>
      </p:sp>
      <p:sp>
        <p:nvSpPr>
          <p:cNvPr id="37" name="Oval 36"/>
          <p:cNvSpPr/>
          <p:nvPr/>
        </p:nvSpPr>
        <p:spPr>
          <a:xfrm>
            <a:off x="3593591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79476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매칭 추천 목록·점수</a:t>
            </a:r>
          </a:p>
        </p:txBody>
      </p:sp>
      <p:sp>
        <p:nvSpPr>
          <p:cNvPr id="39" name="Oval 38"/>
          <p:cNvSpPr/>
          <p:nvPr/>
        </p:nvSpPr>
        <p:spPr>
          <a:xfrm>
            <a:off x="3593591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79476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미팅 슬롯 예약</a:t>
            </a:r>
          </a:p>
        </p:txBody>
      </p:sp>
      <p:sp>
        <p:nvSpPr>
          <p:cNvPr id="41" name="Oval 40"/>
          <p:cNvSpPr/>
          <p:nvPr/>
        </p:nvSpPr>
        <p:spPr>
          <a:xfrm>
            <a:off x="3593591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379476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길안내 경로(M13)</a:t>
            </a:r>
          </a:p>
        </p:txBody>
      </p:sp>
      <p:sp>
        <p:nvSpPr>
          <p:cNvPr id="43" name="Oval 42"/>
          <p:cNvSpPr/>
          <p:nvPr/>
        </p:nvSpPr>
        <p:spPr>
          <a:xfrm>
            <a:off x="3593591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379476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매칭 성과(M16)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44768" y="1207008"/>
            <a:ext cx="5541264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144768" y="1316736"/>
            <a:ext cx="82296" cy="2569463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382512" y="1325880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처리 로직</a:t>
            </a:r>
          </a:p>
        </p:txBody>
      </p:sp>
      <p:sp>
        <p:nvSpPr>
          <p:cNvPr id="48" name="Oval 47"/>
          <p:cNvSpPr/>
          <p:nvPr/>
        </p:nvSpPr>
        <p:spPr>
          <a:xfrm>
            <a:off x="6382512" y="167792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382512" y="166420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11696" y="164592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프로필·행동신호 수집</a:t>
            </a:r>
          </a:p>
        </p:txBody>
      </p:sp>
      <p:sp>
        <p:nvSpPr>
          <p:cNvPr id="51" name="Oval 50"/>
          <p:cNvSpPr/>
          <p:nvPr/>
        </p:nvSpPr>
        <p:spPr>
          <a:xfrm>
            <a:off x="6382512" y="195224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382512" y="193852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11696" y="192024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관심·의향 임베딩 유사도 산정</a:t>
            </a:r>
          </a:p>
        </p:txBody>
      </p:sp>
      <p:sp>
        <p:nvSpPr>
          <p:cNvPr id="54" name="Oval 53"/>
          <p:cNvSpPr/>
          <p:nvPr/>
        </p:nvSpPr>
        <p:spPr>
          <a:xfrm>
            <a:off x="6382512" y="222656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382512" y="221284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11696" y="219456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상호 의향 매칭 랭킹</a:t>
            </a:r>
          </a:p>
        </p:txBody>
      </p:sp>
      <p:sp>
        <p:nvSpPr>
          <p:cNvPr id="57" name="Oval 56"/>
          <p:cNvSpPr/>
          <p:nvPr/>
        </p:nvSpPr>
        <p:spPr>
          <a:xfrm>
            <a:off x="6382512" y="250088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382512" y="248716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11696" y="246887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미팅 슬롯 예약·충돌 해소</a:t>
            </a:r>
          </a:p>
        </p:txBody>
      </p:sp>
      <p:sp>
        <p:nvSpPr>
          <p:cNvPr id="60" name="Oval 59"/>
          <p:cNvSpPr/>
          <p:nvPr/>
        </p:nvSpPr>
        <p:spPr>
          <a:xfrm>
            <a:off x="6382512" y="2775203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382512" y="2761487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711696" y="274319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부스 위치·경로 연계 반환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144768" y="4105656"/>
            <a:ext cx="5541264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Rounded Rectangle 63"/>
          <p:cNvSpPr/>
          <p:nvPr/>
        </p:nvSpPr>
        <p:spPr>
          <a:xfrm>
            <a:off x="6144768" y="4215384"/>
            <a:ext cx="82296" cy="107899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382512" y="4224528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E08A00"/>
                </a:solidFill>
                <a:latin typeface="맑은 고딕"/>
                <a:ea typeface="맑은 고딕"/>
              </a:rPr>
              <a:t>예외 처리</a:t>
            </a:r>
          </a:p>
        </p:txBody>
      </p:sp>
      <p:sp>
        <p:nvSpPr>
          <p:cNvPr id="66" name="Oval 65"/>
          <p:cNvSpPr/>
          <p:nvPr/>
        </p:nvSpPr>
        <p:spPr>
          <a:xfrm>
            <a:off x="6400800" y="462686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601968" y="455371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프로필 결손 → 저신뢰 라벨</a:t>
            </a:r>
          </a:p>
        </p:txBody>
      </p:sp>
      <p:sp>
        <p:nvSpPr>
          <p:cNvPr id="68" name="Oval 67"/>
          <p:cNvSpPr/>
          <p:nvPr/>
        </p:nvSpPr>
        <p:spPr>
          <a:xfrm>
            <a:off x="6400800" y="490118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6601968" y="482803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외부 모델 게이트 위반 → 승인 모델만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502920" y="5532120"/>
            <a:ext cx="5486400" cy="786384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85800" y="5614416"/>
            <a:ext cx="52120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관련 테이블 / 데이터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800" y="5870448"/>
            <a:ext cx="52120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visitor  ·  match_recommendation  ·  meeting_slot  ·  booth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144768" y="5532120"/>
            <a:ext cx="5541264" cy="786384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6327648" y="5614416"/>
            <a:ext cx="53035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연동 / 비고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27648" y="5870448"/>
            <a:ext cx="530352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연동 M10·M13·M16. AI 추천은 온프레미스/승인 모델 범위(R12).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384048"/>
            <a:ext cx="2148840" cy="56692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384048"/>
            <a:ext cx="214884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M16-ETL-01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61488" y="365760"/>
            <a:ext cx="77724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1">
                <a:solidFill>
                  <a:srgbClr val="101828"/>
                </a:solidFill>
                <a:latin typeface="맑은 고딕"/>
                <a:ea typeface="맑은 고딕"/>
              </a:rPr>
              <a:t>BI 데이터마트 적재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1488" y="713232"/>
            <a:ext cx="8869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M16 경영분석 BI (P1 승격)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692640" y="384048"/>
            <a:ext cx="960120" cy="2743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92640" y="384048"/>
            <a:ext cx="9601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배치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716768" y="384048"/>
            <a:ext cx="969264" cy="27432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716768" y="384048"/>
            <a:ext cx="969264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SCR-13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2640" y="713232"/>
            <a:ext cx="20116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상세사양 15/20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07899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M16-ETL-01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1207008"/>
            <a:ext cx="5486400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" y="1316736"/>
            <a:ext cx="82296" cy="107899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40664" y="1325880"/>
            <a:ext cx="5120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기능 설명</a:t>
            </a:r>
          </a:p>
        </p:txBody>
      </p:sp>
      <p:sp>
        <p:nvSpPr>
          <p:cNvPr id="19" name="Oval 18"/>
          <p:cNvSpPr/>
          <p:nvPr/>
        </p:nvSpPr>
        <p:spPr>
          <a:xfrm>
            <a:off x="758952" y="1728216"/>
            <a:ext cx="73152" cy="7315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60120" y="165506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운영 DB를 스타 스키마 데이터마트로 야간 집계해 운영 부하 없이 지표 제공</a:t>
            </a:r>
          </a:p>
        </p:txBody>
      </p:sp>
      <p:sp>
        <p:nvSpPr>
          <p:cNvPr id="21" name="Oval 20"/>
          <p:cNvSpPr/>
          <p:nvPr/>
        </p:nvSpPr>
        <p:spPr>
          <a:xfrm>
            <a:off x="758952" y="2002536"/>
            <a:ext cx="73152" cy="7315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0120" y="192938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운영사 관점·참가사 관점 지표 분리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4066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입력 (Input)</a:t>
            </a:r>
          </a:p>
        </p:txBody>
      </p:sp>
      <p:sp>
        <p:nvSpPr>
          <p:cNvPr id="26" name="Oval 25"/>
          <p:cNvSpPr/>
          <p:nvPr/>
        </p:nvSpPr>
        <p:spPr>
          <a:xfrm>
            <a:off x="758952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6012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M1 배정·M9 정산 이력</a:t>
            </a:r>
          </a:p>
        </p:txBody>
      </p:sp>
      <p:sp>
        <p:nvSpPr>
          <p:cNvPr id="28" name="Oval 27"/>
          <p:cNvSpPr/>
          <p:nvPr/>
        </p:nvSpPr>
        <p:spPr>
          <a:xfrm>
            <a:off x="758952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6012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M10 관람·M15 옥션</a:t>
            </a:r>
          </a:p>
        </p:txBody>
      </p:sp>
      <p:sp>
        <p:nvSpPr>
          <p:cNvPr id="30" name="Oval 29"/>
          <p:cNvSpPr/>
          <p:nvPr/>
        </p:nvSpPr>
        <p:spPr>
          <a:xfrm>
            <a:off x="758952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6012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행사일정·비용 마스터</a:t>
            </a:r>
          </a:p>
        </p:txBody>
      </p:sp>
      <p:sp>
        <p:nvSpPr>
          <p:cNvPr id="32" name="Oval 31"/>
          <p:cNvSpPr/>
          <p:nvPr/>
        </p:nvSpPr>
        <p:spPr>
          <a:xfrm>
            <a:off x="758952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6012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전 적재 스냅샷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33756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333756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57530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출력 (Output)</a:t>
            </a:r>
          </a:p>
        </p:txBody>
      </p:sp>
      <p:sp>
        <p:nvSpPr>
          <p:cNvPr id="37" name="Oval 36"/>
          <p:cNvSpPr/>
          <p:nvPr/>
        </p:nvSpPr>
        <p:spPr>
          <a:xfrm>
            <a:off x="3593591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79476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Fact/Dim 테이블 적재</a:t>
            </a:r>
          </a:p>
        </p:txBody>
      </p:sp>
      <p:sp>
        <p:nvSpPr>
          <p:cNvPr id="39" name="Oval 38"/>
          <p:cNvSpPr/>
          <p:nvPr/>
        </p:nvSpPr>
        <p:spPr>
          <a:xfrm>
            <a:off x="3593591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79476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KpiSnapshot(가동률·매출·P&amp;L)</a:t>
            </a:r>
          </a:p>
        </p:txBody>
      </p:sp>
      <p:sp>
        <p:nvSpPr>
          <p:cNvPr id="41" name="Oval 40"/>
          <p:cNvSpPr/>
          <p:nvPr/>
        </p:nvSpPr>
        <p:spPr>
          <a:xfrm>
            <a:off x="3593591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379476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수요예측·수율 입력</a:t>
            </a:r>
          </a:p>
        </p:txBody>
      </p:sp>
      <p:sp>
        <p:nvSpPr>
          <p:cNvPr id="43" name="Oval 42"/>
          <p:cNvSpPr/>
          <p:nvPr/>
        </p:nvSpPr>
        <p:spPr>
          <a:xfrm>
            <a:off x="3593591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379476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이상탐지 대상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44768" y="1207008"/>
            <a:ext cx="5541264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144768" y="1316736"/>
            <a:ext cx="82296" cy="2569463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382512" y="1325880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처리 로직</a:t>
            </a:r>
          </a:p>
        </p:txBody>
      </p:sp>
      <p:sp>
        <p:nvSpPr>
          <p:cNvPr id="48" name="Oval 47"/>
          <p:cNvSpPr/>
          <p:nvPr/>
        </p:nvSpPr>
        <p:spPr>
          <a:xfrm>
            <a:off x="6382512" y="167792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382512" y="166420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11696" y="164592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증분 소스 추출(읽기 복제)</a:t>
            </a:r>
          </a:p>
        </p:txBody>
      </p:sp>
      <p:sp>
        <p:nvSpPr>
          <p:cNvPr id="51" name="Oval 50"/>
          <p:cNvSpPr/>
          <p:nvPr/>
        </p:nvSpPr>
        <p:spPr>
          <a:xfrm>
            <a:off x="6382512" y="195224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382512" y="193852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11696" y="192024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DimHall/Event/Date/Exhibitor 갱신</a:t>
            </a:r>
          </a:p>
        </p:txBody>
      </p:sp>
      <p:sp>
        <p:nvSpPr>
          <p:cNvPr id="54" name="Oval 53"/>
          <p:cNvSpPr/>
          <p:nvPr/>
        </p:nvSpPr>
        <p:spPr>
          <a:xfrm>
            <a:off x="6382512" y="222656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382512" y="221284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11696" y="219456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FactBooking/Settlement/Utility/Auction/Visitor 적재</a:t>
            </a:r>
          </a:p>
        </p:txBody>
      </p:sp>
      <p:sp>
        <p:nvSpPr>
          <p:cNvPr id="57" name="Oval 56"/>
          <p:cNvSpPr/>
          <p:nvPr/>
        </p:nvSpPr>
        <p:spPr>
          <a:xfrm>
            <a:off x="6382512" y="250088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382512" y="248716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11696" y="246887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KPI 집계·스냅샷 생성</a:t>
            </a:r>
          </a:p>
        </p:txBody>
      </p:sp>
      <p:sp>
        <p:nvSpPr>
          <p:cNvPr id="60" name="Oval 59"/>
          <p:cNvSpPr/>
          <p:nvPr/>
        </p:nvSpPr>
        <p:spPr>
          <a:xfrm>
            <a:off x="6382512" y="2775203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382512" y="2761487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711696" y="274319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품질 검증→커밋(멱등)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144768" y="4105656"/>
            <a:ext cx="5541264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Rounded Rectangle 63"/>
          <p:cNvSpPr/>
          <p:nvPr/>
        </p:nvSpPr>
        <p:spPr>
          <a:xfrm>
            <a:off x="6144768" y="4215384"/>
            <a:ext cx="82296" cy="107899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382512" y="4224528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E08A00"/>
                </a:solidFill>
                <a:latin typeface="맑은 고딕"/>
                <a:ea typeface="맑은 고딕"/>
              </a:rPr>
              <a:t>예외 처리</a:t>
            </a:r>
          </a:p>
        </p:txBody>
      </p:sp>
      <p:sp>
        <p:nvSpPr>
          <p:cNvPr id="66" name="Oval 65"/>
          <p:cNvSpPr/>
          <p:nvPr/>
        </p:nvSpPr>
        <p:spPr>
          <a:xfrm>
            <a:off x="6400800" y="462686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601968" y="455371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소스 정합 결손 → 부분적재·경고</a:t>
            </a:r>
          </a:p>
        </p:txBody>
      </p:sp>
      <p:sp>
        <p:nvSpPr>
          <p:cNvPr id="68" name="Oval 67"/>
          <p:cNvSpPr/>
          <p:nvPr/>
        </p:nvSpPr>
        <p:spPr>
          <a:xfrm>
            <a:off x="6400800" y="490118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6601968" y="482803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적재 실패 → 재시도·이전 스냅샷 유지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502920" y="5532120"/>
            <a:ext cx="5486400" cy="786384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85800" y="5614416"/>
            <a:ext cx="52120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관련 테이블 / 데이터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800" y="5870448"/>
            <a:ext cx="52120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fact_booking  ·  fact_settlement  ·  dim_hall  ·  kpi_snapshot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144768" y="5532120"/>
            <a:ext cx="5541264" cy="786384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6327648" y="5614416"/>
            <a:ext cx="53035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연동 / 비고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27648" y="5870448"/>
            <a:ext cx="530352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연동 전 모듈(소비)·M18 권한. 크로스테넌트 집계는 플랫폼 슈퍼관리자 전용.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384048"/>
            <a:ext cx="2148840" cy="56692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384048"/>
            <a:ext cx="214884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M17-ONL-01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61488" y="365760"/>
            <a:ext cx="77724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1">
                <a:solidFill>
                  <a:srgbClr val="101828"/>
                </a:solidFill>
                <a:latin typeface="맑은 고딕"/>
                <a:ea typeface="맑은 고딕"/>
              </a:rPr>
              <a:t>CMS 콘텐츠·게시 워크플로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1488" y="713232"/>
            <a:ext cx="8869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M17 CMS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692640" y="384048"/>
            <a:ext cx="960120" cy="2743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92640" y="384048"/>
            <a:ext cx="9601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716768" y="384048"/>
            <a:ext cx="969264" cy="27432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716768" y="384048"/>
            <a:ext cx="969264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SCR-35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2640" y="713232"/>
            <a:ext cx="20116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상세사양 16/20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07899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M17-ONL-01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1207008"/>
            <a:ext cx="5486400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" y="1316736"/>
            <a:ext cx="82296" cy="107899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40664" y="1325880"/>
            <a:ext cx="5120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기능 설명</a:t>
            </a:r>
          </a:p>
        </p:txBody>
      </p:sp>
      <p:sp>
        <p:nvSpPr>
          <p:cNvPr id="19" name="Oval 18"/>
          <p:cNvSpPr/>
          <p:nvPr/>
        </p:nvSpPr>
        <p:spPr>
          <a:xfrm>
            <a:off x="758952" y="1728216"/>
            <a:ext cx="73152" cy="7315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60120" y="165506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전시 콘텐츠·공지를 초안→검수→게시 워크플로와 버전관리로 발행</a:t>
            </a:r>
          </a:p>
        </p:txBody>
      </p:sp>
      <p:sp>
        <p:nvSpPr>
          <p:cNvPr id="21" name="Oval 20"/>
          <p:cNvSpPr/>
          <p:nvPr/>
        </p:nvSpPr>
        <p:spPr>
          <a:xfrm>
            <a:off x="758952" y="2002536"/>
            <a:ext cx="73152" cy="7315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0120" y="192938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다국어(한/영/중/일)·사이니지 연계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4066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입력 (Input)</a:t>
            </a:r>
          </a:p>
        </p:txBody>
      </p:sp>
      <p:sp>
        <p:nvSpPr>
          <p:cNvPr id="26" name="Oval 25"/>
          <p:cNvSpPr/>
          <p:nvPr/>
        </p:nvSpPr>
        <p:spPr>
          <a:xfrm>
            <a:off x="758952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6012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콘텐츠 초안·미디어</a:t>
            </a:r>
          </a:p>
        </p:txBody>
      </p:sp>
      <p:sp>
        <p:nvSpPr>
          <p:cNvPr id="28" name="Oval 27"/>
          <p:cNvSpPr/>
          <p:nvPr/>
        </p:nvSpPr>
        <p:spPr>
          <a:xfrm>
            <a:off x="758952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6012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게시 대상·채널</a:t>
            </a:r>
          </a:p>
        </p:txBody>
      </p:sp>
      <p:sp>
        <p:nvSpPr>
          <p:cNvPr id="30" name="Oval 29"/>
          <p:cNvSpPr/>
          <p:nvPr/>
        </p:nvSpPr>
        <p:spPr>
          <a:xfrm>
            <a:off x="758952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6012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다국어 번역</a:t>
            </a:r>
          </a:p>
        </p:txBody>
      </p:sp>
      <p:sp>
        <p:nvSpPr>
          <p:cNvPr id="32" name="Oval 31"/>
          <p:cNvSpPr/>
          <p:nvPr/>
        </p:nvSpPr>
        <p:spPr>
          <a:xfrm>
            <a:off x="758952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6012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승인자·게시 일정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33756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333756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57530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출력 (Output)</a:t>
            </a:r>
          </a:p>
        </p:txBody>
      </p:sp>
      <p:sp>
        <p:nvSpPr>
          <p:cNvPr id="37" name="Oval 36"/>
          <p:cNvSpPr/>
          <p:nvPr/>
        </p:nvSpPr>
        <p:spPr>
          <a:xfrm>
            <a:off x="3593591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79476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게시 콘텐츠(버전)</a:t>
            </a:r>
          </a:p>
        </p:txBody>
      </p:sp>
      <p:sp>
        <p:nvSpPr>
          <p:cNvPr id="39" name="Oval 38"/>
          <p:cNvSpPr/>
          <p:nvPr/>
        </p:nvSpPr>
        <p:spPr>
          <a:xfrm>
            <a:off x="3593591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79476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예약 게시 큐</a:t>
            </a:r>
          </a:p>
        </p:txBody>
      </p:sp>
      <p:sp>
        <p:nvSpPr>
          <p:cNvPr id="41" name="Oval 40"/>
          <p:cNvSpPr/>
          <p:nvPr/>
        </p:nvSpPr>
        <p:spPr>
          <a:xfrm>
            <a:off x="3593591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379476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다국어 렌더</a:t>
            </a:r>
          </a:p>
        </p:txBody>
      </p:sp>
      <p:sp>
        <p:nvSpPr>
          <p:cNvPr id="43" name="Oval 42"/>
          <p:cNvSpPr/>
          <p:nvPr/>
        </p:nvSpPr>
        <p:spPr>
          <a:xfrm>
            <a:off x="3593591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379476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사이니지 배포 콘텐츠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44768" y="1207008"/>
            <a:ext cx="5541264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144768" y="1316736"/>
            <a:ext cx="82296" cy="2569463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382512" y="1325880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처리 로직</a:t>
            </a:r>
          </a:p>
        </p:txBody>
      </p:sp>
      <p:sp>
        <p:nvSpPr>
          <p:cNvPr id="48" name="Oval 47"/>
          <p:cNvSpPr/>
          <p:nvPr/>
        </p:nvSpPr>
        <p:spPr>
          <a:xfrm>
            <a:off x="6382512" y="167792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382512" y="166420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11696" y="164592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콘텐츠 작성·미디어 첨부</a:t>
            </a:r>
          </a:p>
        </p:txBody>
      </p:sp>
      <p:sp>
        <p:nvSpPr>
          <p:cNvPr id="51" name="Oval 50"/>
          <p:cNvSpPr/>
          <p:nvPr/>
        </p:nvSpPr>
        <p:spPr>
          <a:xfrm>
            <a:off x="6382512" y="195224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382512" y="193852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11696" y="192024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검수 요청→승인/반려</a:t>
            </a:r>
          </a:p>
        </p:txBody>
      </p:sp>
      <p:sp>
        <p:nvSpPr>
          <p:cNvPr id="54" name="Oval 53"/>
          <p:cNvSpPr/>
          <p:nvPr/>
        </p:nvSpPr>
        <p:spPr>
          <a:xfrm>
            <a:off x="6382512" y="222656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382512" y="221284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11696" y="219456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다국어 번역 검수</a:t>
            </a:r>
          </a:p>
        </p:txBody>
      </p:sp>
      <p:sp>
        <p:nvSpPr>
          <p:cNvPr id="57" name="Oval 56"/>
          <p:cNvSpPr/>
          <p:nvPr/>
        </p:nvSpPr>
        <p:spPr>
          <a:xfrm>
            <a:off x="6382512" y="250088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382512" y="248716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11696" y="246887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게시/예약 게시 처리</a:t>
            </a:r>
          </a:p>
        </p:txBody>
      </p:sp>
      <p:sp>
        <p:nvSpPr>
          <p:cNvPr id="60" name="Oval 59"/>
          <p:cNvSpPr/>
          <p:nvPr/>
        </p:nvSpPr>
        <p:spPr>
          <a:xfrm>
            <a:off x="6382512" y="2775203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382512" y="2761487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711696" y="274319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사이니지·공개사이트 배포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144768" y="4105656"/>
            <a:ext cx="5541264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Rounded Rectangle 63"/>
          <p:cNvSpPr/>
          <p:nvPr/>
        </p:nvSpPr>
        <p:spPr>
          <a:xfrm>
            <a:off x="6144768" y="4215384"/>
            <a:ext cx="82296" cy="107899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382512" y="4224528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E08A00"/>
                </a:solidFill>
                <a:latin typeface="맑은 고딕"/>
                <a:ea typeface="맑은 고딕"/>
              </a:rPr>
              <a:t>예외 처리</a:t>
            </a:r>
          </a:p>
        </p:txBody>
      </p:sp>
      <p:sp>
        <p:nvSpPr>
          <p:cNvPr id="66" name="Oval 65"/>
          <p:cNvSpPr/>
          <p:nvPr/>
        </p:nvSpPr>
        <p:spPr>
          <a:xfrm>
            <a:off x="6400800" y="462686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601968" y="455371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승인 없이 게시 → 차단</a:t>
            </a:r>
          </a:p>
        </p:txBody>
      </p:sp>
      <p:sp>
        <p:nvSpPr>
          <p:cNvPr id="68" name="Oval 67"/>
          <p:cNvSpPr/>
          <p:nvPr/>
        </p:nvSpPr>
        <p:spPr>
          <a:xfrm>
            <a:off x="6400800" y="490118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6601968" y="482803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번역 누락 → 기본 로케일 폴백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502920" y="5532120"/>
            <a:ext cx="5486400" cy="786384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85800" y="5614416"/>
            <a:ext cx="52120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관련 테이블 / 데이터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800" y="5870448"/>
            <a:ext cx="52120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content(버전)  ·  content_publish  ·  content_i18n  ·  microsite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144768" y="5532120"/>
            <a:ext cx="5541264" cy="786384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6327648" y="5614416"/>
            <a:ext cx="53035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연동 / 비고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27648" y="5870448"/>
            <a:ext cx="530352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연동 M12 마케팅·M13 wayfinding·M10 배지. 공지 채널은 CMN-NOTI와 정합.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01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개요 · 식별체계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OVERVIEW &amp; ID SCHEME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문서 목적 · 범위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PGM-ID 부여 체계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프로그램 유형 정의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384048"/>
            <a:ext cx="2148840" cy="56692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384048"/>
            <a:ext cx="214884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M18-ONL-02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61488" y="365760"/>
            <a:ext cx="77724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1">
                <a:solidFill>
                  <a:srgbClr val="101828"/>
                </a:solidFill>
                <a:latin typeface="맑은 고딕"/>
                <a:ea typeface="맑은 고딕"/>
              </a:rPr>
              <a:t>규정 룰셋 버전 관리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1488" y="713232"/>
            <a:ext cx="8869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M18 관리자 백오피스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692640" y="384048"/>
            <a:ext cx="960120" cy="2743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92640" y="384048"/>
            <a:ext cx="9601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716768" y="384048"/>
            <a:ext cx="969264" cy="27432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716768" y="384048"/>
            <a:ext cx="969264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SCR-A8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2640" y="713232"/>
            <a:ext cx="20116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상세사양 17/20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07899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M18-ONL-02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1207008"/>
            <a:ext cx="5486400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" y="1316736"/>
            <a:ext cx="82296" cy="107899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40664" y="1325880"/>
            <a:ext cx="5120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기능 설명</a:t>
            </a:r>
          </a:p>
        </p:txBody>
      </p:sp>
      <p:sp>
        <p:nvSpPr>
          <p:cNvPr id="19" name="Oval 18"/>
          <p:cNvSpPr/>
          <p:nvPr/>
        </p:nvSpPr>
        <p:spPr>
          <a:xfrm>
            <a:off x="758952" y="1728216"/>
            <a:ext cx="73152" cy="7315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60120" y="165506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요율·규정 룰셋을 버전으로 관리해 연 단위 개정을 안전하게 반영</a:t>
            </a:r>
          </a:p>
        </p:txBody>
      </p:sp>
      <p:sp>
        <p:nvSpPr>
          <p:cNvPr id="21" name="Oval 20"/>
          <p:cNvSpPr/>
          <p:nvPr/>
        </p:nvSpPr>
        <p:spPr>
          <a:xfrm>
            <a:off x="758952" y="2002536"/>
            <a:ext cx="73152" cy="7315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0120" y="192938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룰 엔진(M1·M2 검증)이 버전 고정으로 참조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4066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입력 (Input)</a:t>
            </a:r>
          </a:p>
        </p:txBody>
      </p:sp>
      <p:sp>
        <p:nvSpPr>
          <p:cNvPr id="26" name="Oval 25"/>
          <p:cNvSpPr/>
          <p:nvPr/>
        </p:nvSpPr>
        <p:spPr>
          <a:xfrm>
            <a:off x="758952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6012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룰셋 초안(요율·규정 값)</a:t>
            </a:r>
          </a:p>
        </p:txBody>
      </p:sp>
      <p:sp>
        <p:nvSpPr>
          <p:cNvPr id="28" name="Oval 27"/>
          <p:cNvSpPr/>
          <p:nvPr/>
        </p:nvSpPr>
        <p:spPr>
          <a:xfrm>
            <a:off x="758952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6012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적용 시작일·테넌트</a:t>
            </a:r>
          </a:p>
        </p:txBody>
      </p:sp>
      <p:sp>
        <p:nvSpPr>
          <p:cNvPr id="30" name="Oval 29"/>
          <p:cNvSpPr/>
          <p:nvPr/>
        </p:nvSpPr>
        <p:spPr>
          <a:xfrm>
            <a:off x="758952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6012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개정 사유·근거</a:t>
            </a:r>
          </a:p>
        </p:txBody>
      </p:sp>
      <p:sp>
        <p:nvSpPr>
          <p:cNvPr id="32" name="Oval 31"/>
          <p:cNvSpPr/>
          <p:nvPr/>
        </p:nvSpPr>
        <p:spPr>
          <a:xfrm>
            <a:off x="758952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6012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승인자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33756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333756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57530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출력 (Output)</a:t>
            </a:r>
          </a:p>
        </p:txBody>
      </p:sp>
      <p:sp>
        <p:nvSpPr>
          <p:cNvPr id="37" name="Oval 36"/>
          <p:cNvSpPr/>
          <p:nvPr/>
        </p:nvSpPr>
        <p:spPr>
          <a:xfrm>
            <a:off x="3593591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79476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룰셋 버전(불변 스냅샷)</a:t>
            </a:r>
          </a:p>
        </p:txBody>
      </p:sp>
      <p:sp>
        <p:nvSpPr>
          <p:cNvPr id="39" name="Oval 38"/>
          <p:cNvSpPr/>
          <p:nvPr/>
        </p:nvSpPr>
        <p:spPr>
          <a:xfrm>
            <a:off x="3593591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79476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활성 버전 포인터</a:t>
            </a:r>
          </a:p>
        </p:txBody>
      </p:sp>
      <p:sp>
        <p:nvSpPr>
          <p:cNvPr id="41" name="Oval 40"/>
          <p:cNvSpPr/>
          <p:nvPr/>
        </p:nvSpPr>
        <p:spPr>
          <a:xfrm>
            <a:off x="3593591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379476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개정 이력·감사로그</a:t>
            </a:r>
          </a:p>
        </p:txBody>
      </p:sp>
      <p:sp>
        <p:nvSpPr>
          <p:cNvPr id="43" name="Oval 42"/>
          <p:cNvSpPr/>
          <p:nvPr/>
        </p:nvSpPr>
        <p:spPr>
          <a:xfrm>
            <a:off x="3593591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379476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엔진 참조 캐시 무효화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44768" y="1207008"/>
            <a:ext cx="5541264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144768" y="1316736"/>
            <a:ext cx="82296" cy="2569463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382512" y="1325880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처리 로직</a:t>
            </a:r>
          </a:p>
        </p:txBody>
      </p:sp>
      <p:sp>
        <p:nvSpPr>
          <p:cNvPr id="48" name="Oval 47"/>
          <p:cNvSpPr/>
          <p:nvPr/>
        </p:nvSpPr>
        <p:spPr>
          <a:xfrm>
            <a:off x="6382512" y="167792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382512" y="166420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11696" y="164592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룰셋 초안 작성·검증</a:t>
            </a:r>
          </a:p>
        </p:txBody>
      </p:sp>
      <p:sp>
        <p:nvSpPr>
          <p:cNvPr id="51" name="Oval 50"/>
          <p:cNvSpPr/>
          <p:nvPr/>
        </p:nvSpPr>
        <p:spPr>
          <a:xfrm>
            <a:off x="6382512" y="195224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382512" y="193852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11696" y="192024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버전 스냅샷 생성(불변)</a:t>
            </a:r>
          </a:p>
        </p:txBody>
      </p:sp>
      <p:sp>
        <p:nvSpPr>
          <p:cNvPr id="54" name="Oval 53"/>
          <p:cNvSpPr/>
          <p:nvPr/>
        </p:nvSpPr>
        <p:spPr>
          <a:xfrm>
            <a:off x="6382512" y="222656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382512" y="221284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11696" y="219456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승인→활성 버전 전환(시작일)</a:t>
            </a:r>
          </a:p>
        </p:txBody>
      </p:sp>
      <p:sp>
        <p:nvSpPr>
          <p:cNvPr id="57" name="Oval 56"/>
          <p:cNvSpPr/>
          <p:nvPr/>
        </p:nvSpPr>
        <p:spPr>
          <a:xfrm>
            <a:off x="6382512" y="250088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382512" y="248716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11696" y="246887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엔진 캐시 무효화·재로딩</a:t>
            </a:r>
          </a:p>
        </p:txBody>
      </p:sp>
      <p:sp>
        <p:nvSpPr>
          <p:cNvPr id="60" name="Oval 59"/>
          <p:cNvSpPr/>
          <p:nvPr/>
        </p:nvSpPr>
        <p:spPr>
          <a:xfrm>
            <a:off x="6382512" y="2775203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382512" y="2761487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711696" y="274319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개정 감사로그 기록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144768" y="4105656"/>
            <a:ext cx="5541264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Rounded Rectangle 63"/>
          <p:cNvSpPr/>
          <p:nvPr/>
        </p:nvSpPr>
        <p:spPr>
          <a:xfrm>
            <a:off x="6144768" y="4215384"/>
            <a:ext cx="82296" cy="107899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382512" y="4224528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E08A00"/>
                </a:solidFill>
                <a:latin typeface="맑은 고딕"/>
                <a:ea typeface="맑은 고딕"/>
              </a:rPr>
              <a:t>예외 처리</a:t>
            </a:r>
          </a:p>
        </p:txBody>
      </p:sp>
      <p:sp>
        <p:nvSpPr>
          <p:cNvPr id="66" name="Oval 65"/>
          <p:cNvSpPr/>
          <p:nvPr/>
        </p:nvSpPr>
        <p:spPr>
          <a:xfrm>
            <a:off x="6400800" y="462686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601968" y="455371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활성 버전 삭제 시도 → 차단</a:t>
            </a:r>
          </a:p>
        </p:txBody>
      </p:sp>
      <p:sp>
        <p:nvSpPr>
          <p:cNvPr id="68" name="Oval 67"/>
          <p:cNvSpPr/>
          <p:nvPr/>
        </p:nvSpPr>
        <p:spPr>
          <a:xfrm>
            <a:off x="6400800" y="490118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6601968" y="482803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시작일 소급 → 경고·승인 필요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502920" y="5532120"/>
            <a:ext cx="5486400" cy="786384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85800" y="5614416"/>
            <a:ext cx="52120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관련 테이블 / 데이터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800" y="5870448"/>
            <a:ext cx="52120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ruleset_version  ·  rate_master  ·  audit_log  ·  tenant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144768" y="5532120"/>
            <a:ext cx="5541264" cy="786384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6327648" y="5614416"/>
            <a:ext cx="53035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연동 / 비고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27648" y="5870448"/>
            <a:ext cx="530352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연동 M1 견적·M2 검증·전 모듈. 테넌트 스코프 격리(§1A).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384048"/>
            <a:ext cx="2148840" cy="566928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384048"/>
            <a:ext cx="214884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SYS-AUTH-02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61488" y="365760"/>
            <a:ext cx="77724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1">
                <a:solidFill>
                  <a:srgbClr val="101828"/>
                </a:solidFill>
                <a:latin typeface="맑은 고딕"/>
                <a:ea typeface="맑은 고딕"/>
              </a:rPr>
              <a:t>2차 인증 OTP(TOTP) 검증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1488" y="713232"/>
            <a:ext cx="8869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§5B-3 인증 (UIWS 표준 이식)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692640" y="384048"/>
            <a:ext cx="960120" cy="27432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92640" y="384048"/>
            <a:ext cx="9601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716768" y="384048"/>
            <a:ext cx="969264" cy="27432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716768" y="384048"/>
            <a:ext cx="969264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SCR-51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2640" y="713232"/>
            <a:ext cx="20116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상세사양 18/20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07899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SYS-AUTH-02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1207008"/>
            <a:ext cx="5486400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" y="1316736"/>
            <a:ext cx="82296" cy="1078992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40664" y="1325880"/>
            <a:ext cx="5120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기능 설명</a:t>
            </a:r>
          </a:p>
        </p:txBody>
      </p:sp>
      <p:sp>
        <p:nvSpPr>
          <p:cNvPr id="19" name="Oval 18"/>
          <p:cNvSpPr/>
          <p:nvPr/>
        </p:nvSpPr>
        <p:spPr>
          <a:xfrm>
            <a:off x="758952" y="1728216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60120" y="165506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TOTP(RFC6238)로 로그인 2단계 인증을 수행하고 QR 등록·재설정을 제공</a:t>
            </a:r>
          </a:p>
        </p:txBody>
      </p:sp>
      <p:sp>
        <p:nvSpPr>
          <p:cNvPr id="21" name="Oval 20"/>
          <p:cNvSpPr/>
          <p:nvPr/>
        </p:nvSpPr>
        <p:spPr>
          <a:xfrm>
            <a:off x="758952" y="2002536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0120" y="192938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관리자·홀매니저·주최자·업체 필수, 관람객 선택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4066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입력 (Input)</a:t>
            </a:r>
          </a:p>
        </p:txBody>
      </p:sp>
      <p:sp>
        <p:nvSpPr>
          <p:cNvPr id="26" name="Oval 25"/>
          <p:cNvSpPr/>
          <p:nvPr/>
        </p:nvSpPr>
        <p:spPr>
          <a:xfrm>
            <a:off x="758952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6012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1차 인증 통과 컨텍스트</a:t>
            </a:r>
          </a:p>
        </p:txBody>
      </p:sp>
      <p:sp>
        <p:nvSpPr>
          <p:cNvPr id="28" name="Oval 27"/>
          <p:cNvSpPr/>
          <p:nvPr/>
        </p:nvSpPr>
        <p:spPr>
          <a:xfrm>
            <a:off x="758952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6012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OTP 6자리 코드</a:t>
            </a:r>
          </a:p>
        </p:txBody>
      </p:sp>
      <p:sp>
        <p:nvSpPr>
          <p:cNvPr id="30" name="Oval 29"/>
          <p:cNvSpPr/>
          <p:nvPr/>
        </p:nvSpPr>
        <p:spPr>
          <a:xfrm>
            <a:off x="758952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6012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OTP 시크릿(등록 시)</a:t>
            </a:r>
          </a:p>
        </p:txBody>
      </p:sp>
      <p:sp>
        <p:nvSpPr>
          <p:cNvPr id="32" name="Oval 31"/>
          <p:cNvSpPr/>
          <p:nvPr/>
        </p:nvSpPr>
        <p:spPr>
          <a:xfrm>
            <a:off x="758952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6012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서버 시간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33756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333756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57530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출력 (Output)</a:t>
            </a:r>
          </a:p>
        </p:txBody>
      </p:sp>
      <p:sp>
        <p:nvSpPr>
          <p:cNvPr id="37" name="Oval 36"/>
          <p:cNvSpPr/>
          <p:nvPr/>
        </p:nvSpPr>
        <p:spPr>
          <a:xfrm>
            <a:off x="3593591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79476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OTP 검증 결과</a:t>
            </a:r>
          </a:p>
        </p:txBody>
      </p:sp>
      <p:sp>
        <p:nvSpPr>
          <p:cNvPr id="39" name="Oval 38"/>
          <p:cNvSpPr/>
          <p:nvPr/>
        </p:nvSpPr>
        <p:spPr>
          <a:xfrm>
            <a:off x="3593591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79476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QR 등록 데이터(최초)</a:t>
            </a:r>
          </a:p>
        </p:txBody>
      </p:sp>
      <p:sp>
        <p:nvSpPr>
          <p:cNvPr id="41" name="Oval 40"/>
          <p:cNvSpPr/>
          <p:nvPr/>
        </p:nvSpPr>
        <p:spPr>
          <a:xfrm>
            <a:off x="3593591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379476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실패 카운트·잠금 상태</a:t>
            </a:r>
          </a:p>
        </p:txBody>
      </p:sp>
      <p:sp>
        <p:nvSpPr>
          <p:cNvPr id="43" name="Oval 42"/>
          <p:cNvSpPr/>
          <p:nvPr/>
        </p:nvSpPr>
        <p:spPr>
          <a:xfrm>
            <a:off x="3593591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379476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인증 완료 토큰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44768" y="1207008"/>
            <a:ext cx="5541264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144768" y="1316736"/>
            <a:ext cx="82296" cy="2569463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382512" y="1325880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처리 로직</a:t>
            </a:r>
          </a:p>
        </p:txBody>
      </p:sp>
      <p:sp>
        <p:nvSpPr>
          <p:cNvPr id="48" name="Oval 47"/>
          <p:cNvSpPr/>
          <p:nvPr/>
        </p:nvSpPr>
        <p:spPr>
          <a:xfrm>
            <a:off x="6382512" y="167792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382512" y="166420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11696" y="164592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사용자 OTP 시크릿 조회</a:t>
            </a:r>
          </a:p>
        </p:txBody>
      </p:sp>
      <p:sp>
        <p:nvSpPr>
          <p:cNvPr id="51" name="Oval 50"/>
          <p:cNvSpPr/>
          <p:nvPr/>
        </p:nvSpPr>
        <p:spPr>
          <a:xfrm>
            <a:off x="6382512" y="195224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382512" y="193852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11696" y="192024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SHA1·30s·±1 윈도우 코드 산정</a:t>
            </a:r>
          </a:p>
        </p:txBody>
      </p:sp>
      <p:sp>
        <p:nvSpPr>
          <p:cNvPr id="54" name="Oval 53"/>
          <p:cNvSpPr/>
          <p:nvPr/>
        </p:nvSpPr>
        <p:spPr>
          <a:xfrm>
            <a:off x="6382512" y="222656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382512" y="221284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11696" y="219456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입력 코드 대조</a:t>
            </a:r>
          </a:p>
        </p:txBody>
      </p:sp>
      <p:sp>
        <p:nvSpPr>
          <p:cNvPr id="57" name="Oval 56"/>
          <p:cNvSpPr/>
          <p:nvPr/>
        </p:nvSpPr>
        <p:spPr>
          <a:xfrm>
            <a:off x="6382512" y="250088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382512" y="248716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11696" y="246887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실패 시 카운트 증가·잠금 판정</a:t>
            </a:r>
          </a:p>
        </p:txBody>
      </p:sp>
      <p:sp>
        <p:nvSpPr>
          <p:cNvPr id="60" name="Oval 59"/>
          <p:cNvSpPr/>
          <p:nvPr/>
        </p:nvSpPr>
        <p:spPr>
          <a:xfrm>
            <a:off x="6382512" y="2775203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382512" y="2761487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711696" y="274319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성공→인증 완료·감사기록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144768" y="4105656"/>
            <a:ext cx="5541264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Rounded Rectangle 63"/>
          <p:cNvSpPr/>
          <p:nvPr/>
        </p:nvSpPr>
        <p:spPr>
          <a:xfrm>
            <a:off x="6144768" y="4215384"/>
            <a:ext cx="82296" cy="107899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382512" y="4224528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E08A00"/>
                </a:solidFill>
                <a:latin typeface="맑은 고딕"/>
                <a:ea typeface="맑은 고딕"/>
              </a:rPr>
              <a:t>예외 처리</a:t>
            </a:r>
          </a:p>
        </p:txBody>
      </p:sp>
      <p:sp>
        <p:nvSpPr>
          <p:cNvPr id="66" name="Oval 65"/>
          <p:cNvSpPr/>
          <p:nvPr/>
        </p:nvSpPr>
        <p:spPr>
          <a:xfrm>
            <a:off x="6400800" y="462686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601968" y="455371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코드 불일치 → 실패 카운트·잠금</a:t>
            </a:r>
          </a:p>
        </p:txBody>
      </p:sp>
      <p:sp>
        <p:nvSpPr>
          <p:cNvPr id="68" name="Oval 67"/>
          <p:cNvSpPr/>
          <p:nvPr/>
        </p:nvSpPr>
        <p:spPr>
          <a:xfrm>
            <a:off x="6400800" y="490118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6601968" y="482803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관리자 초기화 → otp_secret=NULL 재등록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502920" y="5532120"/>
            <a:ext cx="5486400" cy="786384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85800" y="5614416"/>
            <a:ext cx="52120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관련 테이블 / 데이터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800" y="5870448"/>
            <a:ext cx="52120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user(otp_secret)  ·  login_attempt  ·  audit_log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144768" y="5532120"/>
            <a:ext cx="5541264" cy="786384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6327648" y="5614416"/>
            <a:ext cx="53035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연동 / 비고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27648" y="5870448"/>
            <a:ext cx="530352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연동 SYS-AUTH-01·SYS-AUTH-03. 시크릿·비번은 응답/로그 미노출.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384048"/>
            <a:ext cx="2148840" cy="566928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384048"/>
            <a:ext cx="214884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SYS-RBAC-01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61488" y="365760"/>
            <a:ext cx="77724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1">
                <a:solidFill>
                  <a:srgbClr val="101828"/>
                </a:solidFill>
                <a:latin typeface="맑은 고딕"/>
                <a:ea typeface="맑은 고딕"/>
              </a:rPr>
              <a:t>역할·권한(RBAC) 관리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1488" y="713232"/>
            <a:ext cx="8869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§5B-1 시스템관리 / M18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692640" y="384048"/>
            <a:ext cx="960120" cy="27432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92640" y="384048"/>
            <a:ext cx="9601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716768" y="384048"/>
            <a:ext cx="969264" cy="27432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716768" y="384048"/>
            <a:ext cx="969264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SCR-A2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2640" y="713232"/>
            <a:ext cx="20116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상세사양 19/20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07899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SYS-RBAC-01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1207008"/>
            <a:ext cx="5486400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" y="1316736"/>
            <a:ext cx="82296" cy="1078992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40664" y="1325880"/>
            <a:ext cx="5120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기능 설명</a:t>
            </a:r>
          </a:p>
        </p:txBody>
      </p:sp>
      <p:sp>
        <p:nvSpPr>
          <p:cNvPr id="19" name="Oval 18"/>
          <p:cNvSpPr/>
          <p:nvPr/>
        </p:nvSpPr>
        <p:spPr>
          <a:xfrm>
            <a:off x="758952" y="1728216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60120" y="165506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플랫폼·행사 이중 평가 권한 모델을 관리(테넌트 격리 ⊃ 행사 RBAC)</a:t>
            </a:r>
          </a:p>
        </p:txBody>
      </p:sp>
      <p:sp>
        <p:nvSpPr>
          <p:cNvPr id="21" name="Oval 20"/>
          <p:cNvSpPr/>
          <p:nvPr/>
        </p:nvSpPr>
        <p:spPr>
          <a:xfrm>
            <a:off x="758952" y="2002536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0120" y="192938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역할별 포털 IA·메뉴 접근을 구동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4066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입력 (Input)</a:t>
            </a:r>
          </a:p>
        </p:txBody>
      </p:sp>
      <p:sp>
        <p:nvSpPr>
          <p:cNvPr id="26" name="Oval 25"/>
          <p:cNvSpPr/>
          <p:nvPr/>
        </p:nvSpPr>
        <p:spPr>
          <a:xfrm>
            <a:off x="758952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6012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역할 정의·계층</a:t>
            </a:r>
          </a:p>
        </p:txBody>
      </p:sp>
      <p:sp>
        <p:nvSpPr>
          <p:cNvPr id="28" name="Oval 27"/>
          <p:cNvSpPr/>
          <p:nvPr/>
        </p:nvSpPr>
        <p:spPr>
          <a:xfrm>
            <a:off x="758952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6012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권한(리소스·액션) 매핑</a:t>
            </a:r>
          </a:p>
        </p:txBody>
      </p:sp>
      <p:sp>
        <p:nvSpPr>
          <p:cNvPr id="30" name="Oval 29"/>
          <p:cNvSpPr/>
          <p:nvPr/>
        </p:nvSpPr>
        <p:spPr>
          <a:xfrm>
            <a:off x="758952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6012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테넌트·행사 스코프</a:t>
            </a:r>
          </a:p>
        </p:txBody>
      </p:sp>
      <p:sp>
        <p:nvSpPr>
          <p:cNvPr id="32" name="Oval 31"/>
          <p:cNvSpPr/>
          <p:nvPr/>
        </p:nvSpPr>
        <p:spPr>
          <a:xfrm>
            <a:off x="758952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6012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사용자-역할 배정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33756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333756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57530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출력 (Output)</a:t>
            </a:r>
          </a:p>
        </p:txBody>
      </p:sp>
      <p:sp>
        <p:nvSpPr>
          <p:cNvPr id="37" name="Oval 36"/>
          <p:cNvSpPr/>
          <p:nvPr/>
        </p:nvSpPr>
        <p:spPr>
          <a:xfrm>
            <a:off x="3593591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79476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역할-권한 매트릭스</a:t>
            </a:r>
          </a:p>
        </p:txBody>
      </p:sp>
      <p:sp>
        <p:nvSpPr>
          <p:cNvPr id="39" name="Oval 38"/>
          <p:cNvSpPr/>
          <p:nvPr/>
        </p:nvSpPr>
        <p:spPr>
          <a:xfrm>
            <a:off x="3593591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79476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메뉴·API 게이트 규칙</a:t>
            </a:r>
          </a:p>
        </p:txBody>
      </p:sp>
      <p:sp>
        <p:nvSpPr>
          <p:cNvPr id="41" name="Oval 40"/>
          <p:cNvSpPr/>
          <p:nvPr/>
        </p:nvSpPr>
        <p:spPr>
          <a:xfrm>
            <a:off x="3593591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379476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이중 평가 정책</a:t>
            </a:r>
          </a:p>
        </p:txBody>
      </p:sp>
      <p:sp>
        <p:nvSpPr>
          <p:cNvPr id="43" name="Oval 42"/>
          <p:cNvSpPr/>
          <p:nvPr/>
        </p:nvSpPr>
        <p:spPr>
          <a:xfrm>
            <a:off x="3593591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379476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권한 변경 감사로그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44768" y="1207008"/>
            <a:ext cx="5541264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144768" y="1316736"/>
            <a:ext cx="82296" cy="2569463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382512" y="1325880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처리 로직</a:t>
            </a:r>
          </a:p>
        </p:txBody>
      </p:sp>
      <p:sp>
        <p:nvSpPr>
          <p:cNvPr id="48" name="Oval 47"/>
          <p:cNvSpPr/>
          <p:nvPr/>
        </p:nvSpPr>
        <p:spPr>
          <a:xfrm>
            <a:off x="6382512" y="167792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382512" y="166420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11696" y="164592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역할 계층 로딩(플랫폼/테넌트/행사)</a:t>
            </a:r>
          </a:p>
        </p:txBody>
      </p:sp>
      <p:sp>
        <p:nvSpPr>
          <p:cNvPr id="51" name="Oval 50"/>
          <p:cNvSpPr/>
          <p:nvPr/>
        </p:nvSpPr>
        <p:spPr>
          <a:xfrm>
            <a:off x="6382512" y="195224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382512" y="193852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11696" y="192024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권한 매핑 편집·검증</a:t>
            </a:r>
          </a:p>
        </p:txBody>
      </p:sp>
      <p:sp>
        <p:nvSpPr>
          <p:cNvPr id="54" name="Oval 53"/>
          <p:cNvSpPr/>
          <p:nvPr/>
        </p:nvSpPr>
        <p:spPr>
          <a:xfrm>
            <a:off x="6382512" y="222656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382512" y="221284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11696" y="219456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테넌트 격리 제약 적용</a:t>
            </a:r>
          </a:p>
        </p:txBody>
      </p:sp>
      <p:sp>
        <p:nvSpPr>
          <p:cNvPr id="57" name="Oval 56"/>
          <p:cNvSpPr/>
          <p:nvPr/>
        </p:nvSpPr>
        <p:spPr>
          <a:xfrm>
            <a:off x="6382512" y="250088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382512" y="248716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11696" y="246887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메뉴·API 게이트 규칙 생성</a:t>
            </a:r>
          </a:p>
        </p:txBody>
      </p:sp>
      <p:sp>
        <p:nvSpPr>
          <p:cNvPr id="60" name="Oval 59"/>
          <p:cNvSpPr/>
          <p:nvPr/>
        </p:nvSpPr>
        <p:spPr>
          <a:xfrm>
            <a:off x="6382512" y="2775203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382512" y="2761487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711696" y="274319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변경 감사로그 기록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144768" y="4105656"/>
            <a:ext cx="5541264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Rounded Rectangle 63"/>
          <p:cNvSpPr/>
          <p:nvPr/>
        </p:nvSpPr>
        <p:spPr>
          <a:xfrm>
            <a:off x="6144768" y="4215384"/>
            <a:ext cx="82296" cy="107899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382512" y="4224528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E08A00"/>
                </a:solidFill>
                <a:latin typeface="맑은 고딕"/>
                <a:ea typeface="맑은 고딕"/>
              </a:rPr>
              <a:t>예외 처리</a:t>
            </a:r>
          </a:p>
        </p:txBody>
      </p:sp>
      <p:sp>
        <p:nvSpPr>
          <p:cNvPr id="66" name="Oval 65"/>
          <p:cNvSpPr/>
          <p:nvPr/>
        </p:nvSpPr>
        <p:spPr>
          <a:xfrm>
            <a:off x="6400800" y="462686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601968" y="455371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테넌트 경계 위반 배정 → 차단</a:t>
            </a:r>
          </a:p>
        </p:txBody>
      </p:sp>
      <p:sp>
        <p:nvSpPr>
          <p:cNvPr id="68" name="Oval 67"/>
          <p:cNvSpPr/>
          <p:nvPr/>
        </p:nvSpPr>
        <p:spPr>
          <a:xfrm>
            <a:off x="6400800" y="490118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6601968" y="482803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슈퍼관리자 외 크로스테넌트 → 거부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502920" y="5532120"/>
            <a:ext cx="5486400" cy="786384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85800" y="5614416"/>
            <a:ext cx="52120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관련 테이블 / 데이터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800" y="5870448"/>
            <a:ext cx="52120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role  ·  permission  ·  user_role  ·  menu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144768" y="5532120"/>
            <a:ext cx="5541264" cy="786384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6327648" y="5614416"/>
            <a:ext cx="53035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연동 / 비고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27648" y="5870448"/>
            <a:ext cx="530352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연동 SYS-MENU·전 포털. 행사 RBAC는 테넌트 내부로 스코프(§1A-4).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384048"/>
            <a:ext cx="2148840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384048"/>
            <a:ext cx="214884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CMN-ALRM-01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61488" y="365760"/>
            <a:ext cx="77724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1">
                <a:solidFill>
                  <a:srgbClr val="101828"/>
                </a:solidFill>
                <a:latin typeface="맑은 고딕"/>
                <a:ea typeface="맑은 고딕"/>
              </a:rPr>
              <a:t>알림센터(notification)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61488" y="713232"/>
            <a:ext cx="88696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§5B-2 공통 업무 기능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692640" y="384048"/>
            <a:ext cx="960120" cy="2743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92640" y="384048"/>
            <a:ext cx="96012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온라인/WS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716768" y="384048"/>
            <a:ext cx="969264" cy="27432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716768" y="384048"/>
            <a:ext cx="969264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SCR-47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92640" y="713232"/>
            <a:ext cx="20116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상세사양 20/20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07899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CMN-ALRM-01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1207008"/>
            <a:ext cx="5486400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" y="1316736"/>
            <a:ext cx="82296" cy="107899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40664" y="1325880"/>
            <a:ext cx="5120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66B3"/>
                </a:solidFill>
                <a:latin typeface="맑은 고딕"/>
                <a:ea typeface="맑은 고딕"/>
              </a:rPr>
              <a:t>기능 설명</a:t>
            </a:r>
          </a:p>
        </p:txBody>
      </p:sp>
      <p:sp>
        <p:nvSpPr>
          <p:cNvPr id="19" name="Oval 18"/>
          <p:cNvSpPr/>
          <p:nvPr/>
        </p:nvSpPr>
        <p:spPr>
          <a:xfrm>
            <a:off x="758952" y="1728216"/>
            <a:ext cx="73152" cy="73152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60120" y="165506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마감(D-데이)·낙찰·승인·결제 등 이벤트를 단일 채널로 수집·푸시</a:t>
            </a:r>
          </a:p>
        </p:txBody>
      </p:sp>
      <p:sp>
        <p:nvSpPr>
          <p:cNvPr id="21" name="Oval 20"/>
          <p:cNvSpPr/>
          <p:nvPr/>
        </p:nvSpPr>
        <p:spPr>
          <a:xfrm>
            <a:off x="758952" y="2002536"/>
            <a:ext cx="73152" cy="73152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0120" y="1929384"/>
            <a:ext cx="4882896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M10·M12·M15가 이벤트를 발행, 발송 채널은 공통 단일화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4066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입력 (Input)</a:t>
            </a:r>
          </a:p>
        </p:txBody>
      </p:sp>
      <p:sp>
        <p:nvSpPr>
          <p:cNvPr id="26" name="Oval 25"/>
          <p:cNvSpPr/>
          <p:nvPr/>
        </p:nvSpPr>
        <p:spPr>
          <a:xfrm>
            <a:off x="758952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6012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이벤트(유형·대상·페이로드)</a:t>
            </a:r>
          </a:p>
        </p:txBody>
      </p:sp>
      <p:sp>
        <p:nvSpPr>
          <p:cNvPr id="28" name="Oval 27"/>
          <p:cNvSpPr/>
          <p:nvPr/>
        </p:nvSpPr>
        <p:spPr>
          <a:xfrm>
            <a:off x="758952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6012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수신자·역할</a:t>
            </a:r>
          </a:p>
        </p:txBody>
      </p:sp>
      <p:sp>
        <p:nvSpPr>
          <p:cNvPr id="30" name="Oval 29"/>
          <p:cNvSpPr/>
          <p:nvPr/>
        </p:nvSpPr>
        <p:spPr>
          <a:xfrm>
            <a:off x="758952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6012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알림 설정·구독</a:t>
            </a:r>
          </a:p>
        </p:txBody>
      </p:sp>
      <p:sp>
        <p:nvSpPr>
          <p:cNvPr id="32" name="Oval 31"/>
          <p:cNvSpPr/>
          <p:nvPr/>
        </p:nvSpPr>
        <p:spPr>
          <a:xfrm>
            <a:off x="758952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6012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WebSocket 세션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337560" y="2615184"/>
            <a:ext cx="265176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3337560" y="2724912"/>
            <a:ext cx="82296" cy="2569463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3575304" y="2734056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출력 (Output)</a:t>
            </a:r>
          </a:p>
        </p:txBody>
      </p:sp>
      <p:sp>
        <p:nvSpPr>
          <p:cNvPr id="37" name="Oval 36"/>
          <p:cNvSpPr/>
          <p:nvPr/>
        </p:nvSpPr>
        <p:spPr>
          <a:xfrm>
            <a:off x="3593591" y="313639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794760" y="306324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알림 레코드(읽음 상태)</a:t>
            </a:r>
          </a:p>
        </p:txBody>
      </p:sp>
      <p:sp>
        <p:nvSpPr>
          <p:cNvPr id="39" name="Oval 38"/>
          <p:cNvSpPr/>
          <p:nvPr/>
        </p:nvSpPr>
        <p:spPr>
          <a:xfrm>
            <a:off x="3593591" y="341071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794760" y="333756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실시간 WebSocket 푸시</a:t>
            </a:r>
          </a:p>
        </p:txBody>
      </p:sp>
      <p:sp>
        <p:nvSpPr>
          <p:cNvPr id="41" name="Oval 40"/>
          <p:cNvSpPr/>
          <p:nvPr/>
        </p:nvSpPr>
        <p:spPr>
          <a:xfrm>
            <a:off x="3593591" y="3685031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3794760" y="3611879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배지 카운트</a:t>
            </a:r>
          </a:p>
        </p:txBody>
      </p:sp>
      <p:sp>
        <p:nvSpPr>
          <p:cNvPr id="43" name="Oval 42"/>
          <p:cNvSpPr/>
          <p:nvPr/>
        </p:nvSpPr>
        <p:spPr>
          <a:xfrm>
            <a:off x="3593591" y="3959352"/>
            <a:ext cx="73152" cy="73152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3794760" y="3886200"/>
            <a:ext cx="2048255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이메일/모바일 팬아웃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44768" y="1207008"/>
            <a:ext cx="5541264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144768" y="1316736"/>
            <a:ext cx="82296" cy="2569463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382512" y="1325880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처리 로직</a:t>
            </a:r>
          </a:p>
        </p:txBody>
      </p:sp>
      <p:sp>
        <p:nvSpPr>
          <p:cNvPr id="48" name="Oval 47"/>
          <p:cNvSpPr/>
          <p:nvPr/>
        </p:nvSpPr>
        <p:spPr>
          <a:xfrm>
            <a:off x="6382512" y="167792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382512" y="166420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11696" y="164592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이벤트 수신·정규화</a:t>
            </a:r>
          </a:p>
        </p:txBody>
      </p:sp>
      <p:sp>
        <p:nvSpPr>
          <p:cNvPr id="51" name="Oval 50"/>
          <p:cNvSpPr/>
          <p:nvPr/>
        </p:nvSpPr>
        <p:spPr>
          <a:xfrm>
            <a:off x="6382512" y="195224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382512" y="193852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11696" y="192024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수신자 해소(역할·구독)</a:t>
            </a:r>
          </a:p>
        </p:txBody>
      </p:sp>
      <p:sp>
        <p:nvSpPr>
          <p:cNvPr id="54" name="Oval 53"/>
          <p:cNvSpPr/>
          <p:nvPr/>
        </p:nvSpPr>
        <p:spPr>
          <a:xfrm>
            <a:off x="6382512" y="222656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382512" y="221284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11696" y="2194560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알림 저장·중복 억제</a:t>
            </a:r>
          </a:p>
        </p:txBody>
      </p:sp>
      <p:sp>
        <p:nvSpPr>
          <p:cNvPr id="57" name="Oval 56"/>
          <p:cNvSpPr/>
          <p:nvPr/>
        </p:nvSpPr>
        <p:spPr>
          <a:xfrm>
            <a:off x="6382512" y="2500884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382512" y="2487168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711696" y="246887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WebSocket 실시간 푸시</a:t>
            </a:r>
          </a:p>
        </p:txBody>
      </p:sp>
      <p:sp>
        <p:nvSpPr>
          <p:cNvPr id="60" name="Oval 59"/>
          <p:cNvSpPr/>
          <p:nvPr/>
        </p:nvSpPr>
        <p:spPr>
          <a:xfrm>
            <a:off x="6382512" y="2775203"/>
            <a:ext cx="237744" cy="201168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382512" y="2761487"/>
            <a:ext cx="237744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711696" y="2743199"/>
            <a:ext cx="4828031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미접속 시 이메일/푸시 팬아웃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6144768" y="4105656"/>
            <a:ext cx="5541264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Rounded Rectangle 63"/>
          <p:cNvSpPr/>
          <p:nvPr/>
        </p:nvSpPr>
        <p:spPr>
          <a:xfrm>
            <a:off x="6144768" y="4215384"/>
            <a:ext cx="82296" cy="107899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382512" y="4224528"/>
            <a:ext cx="51755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E08A00"/>
                </a:solidFill>
                <a:latin typeface="맑은 고딕"/>
                <a:ea typeface="맑은 고딕"/>
              </a:rPr>
              <a:t>예외 처리</a:t>
            </a:r>
          </a:p>
        </p:txBody>
      </p:sp>
      <p:sp>
        <p:nvSpPr>
          <p:cNvPr id="66" name="Oval 65"/>
          <p:cNvSpPr/>
          <p:nvPr/>
        </p:nvSpPr>
        <p:spPr>
          <a:xfrm>
            <a:off x="6400800" y="462686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601968" y="455371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WebSocket 미연결 → 오프라인 큐</a:t>
            </a:r>
          </a:p>
        </p:txBody>
      </p:sp>
      <p:sp>
        <p:nvSpPr>
          <p:cNvPr id="68" name="Oval 67"/>
          <p:cNvSpPr/>
          <p:nvPr/>
        </p:nvSpPr>
        <p:spPr>
          <a:xfrm>
            <a:off x="6400800" y="4901184"/>
            <a:ext cx="73152" cy="73152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6601968" y="4828032"/>
            <a:ext cx="4937759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발송 실패 → 재시도·데드레터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502920" y="5532120"/>
            <a:ext cx="5486400" cy="786384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85800" y="5614416"/>
            <a:ext cx="52120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관련 테이블 / 데이터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85800" y="5870448"/>
            <a:ext cx="52120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notification  ·  notification_pref  ·  event_outbox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144768" y="5532120"/>
            <a:ext cx="5541264" cy="786384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6327648" y="5614416"/>
            <a:ext cx="53035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연동 / 비고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27648" y="5870448"/>
            <a:ext cx="530352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연동 M6 마일스톤·M15 낙찰·M9 결제. 마케팅 발송은 M12(수신동의).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04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핵심 업무 순서도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KEY WORKFLOW FLOWCHARTS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8종 핵심 업무 흐름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python-pptx 도형 직접 작도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단자·처리·판단·커넥터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  <a:latin typeface="맑은 고딕"/>
                <a:ea typeface="맑은 고딕"/>
              </a:rPr>
              <a:t>F1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04 · 핵심 업무 순서도 (1/8)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100" b="1">
                <a:solidFill>
                  <a:srgbClr val="101828"/>
                </a:solidFill>
                <a:latin typeface="맑은 고딕"/>
                <a:ea typeface="맑은 고딕"/>
              </a:rPr>
              <a:t>부스 배치 3안 AI 생성 → 선택 / 병합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Terminator 10"/>
          <p:cNvSpPr/>
          <p:nvPr/>
        </p:nvSpPr>
        <p:spPr>
          <a:xfrm>
            <a:off x="7315200" y="1225296"/>
            <a:ext cx="237744" cy="182880"/>
          </a:xfrm>
          <a:prstGeom prst="flowChartTerminator">
            <a:avLst/>
          </a:prstGeom>
          <a:solidFill>
            <a:srgbClr val="0066B3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59866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시작/끝</a:t>
            </a:r>
          </a:p>
        </p:txBody>
      </p:sp>
      <p:sp>
        <p:nvSpPr>
          <p:cNvPr id="13" name="Process 12"/>
          <p:cNvSpPr/>
          <p:nvPr/>
        </p:nvSpPr>
        <p:spPr>
          <a:xfrm>
            <a:off x="8412480" y="1225296"/>
            <a:ext cx="237744" cy="182880"/>
          </a:xfrm>
          <a:prstGeom prst="flowChartProcess">
            <a:avLst/>
          </a:prstGeom>
          <a:solidFill>
            <a:srgbClr val="FFFFFF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9594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처리</a:t>
            </a:r>
          </a:p>
        </p:txBody>
      </p:sp>
      <p:sp>
        <p:nvSpPr>
          <p:cNvPr id="15" name="Decision 14"/>
          <p:cNvSpPr/>
          <p:nvPr/>
        </p:nvSpPr>
        <p:spPr>
          <a:xfrm>
            <a:off x="9509760" y="1225296"/>
            <a:ext cx="237744" cy="182880"/>
          </a:xfrm>
          <a:prstGeom prst="flowChartDecision">
            <a:avLst/>
          </a:prstGeom>
          <a:solidFill>
            <a:srgbClr val="ECE8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79322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판단</a:t>
            </a:r>
          </a:p>
        </p:txBody>
      </p:sp>
      <p:sp>
        <p:nvSpPr>
          <p:cNvPr id="17" name="Data 16"/>
          <p:cNvSpPr/>
          <p:nvPr/>
        </p:nvSpPr>
        <p:spPr>
          <a:xfrm>
            <a:off x="10607040" y="1225296"/>
            <a:ext cx="237744" cy="182880"/>
          </a:xfrm>
          <a:prstGeom prst="flowChartInputOutpu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89050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입출력</a:t>
            </a:r>
          </a:p>
        </p:txBody>
      </p:sp>
      <p:sp>
        <p:nvSpPr>
          <p:cNvPr id="19" name="Terminator 18"/>
          <p:cNvSpPr/>
          <p:nvPr/>
        </p:nvSpPr>
        <p:spPr>
          <a:xfrm>
            <a:off x="914400" y="1417320"/>
            <a:ext cx="3108960" cy="512064"/>
          </a:xfrm>
          <a:prstGeom prst="flowChartTerminator">
            <a:avLst/>
          </a:prstGeom>
          <a:solidFill>
            <a:srgbClr val="0066B3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14400" y="1417320"/>
            <a:ext cx="310896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1">
                <a:solidFill>
                  <a:srgbClr val="FFFFFF"/>
                </a:solidFill>
                <a:latin typeface="맑은 고딕"/>
                <a:ea typeface="맑은 고딕"/>
              </a:rPr>
              <a:t>설계 조건 입력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1">
                <a:solidFill>
                  <a:srgbClr val="FFFFFF"/>
                </a:solidFill>
                <a:latin typeface="맑은 고딕"/>
                <a:ea typeface="맑은 고딕"/>
              </a:rPr>
              <a:t>(홀·부스수·프리미엄)</a:t>
            </a:r>
          </a:p>
        </p:txBody>
      </p:sp>
      <p:sp>
        <p:nvSpPr>
          <p:cNvPr id="21" name="Process 20"/>
          <p:cNvSpPr/>
          <p:nvPr/>
        </p:nvSpPr>
        <p:spPr>
          <a:xfrm>
            <a:off x="914400" y="2130552"/>
            <a:ext cx="3108960" cy="512064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14400" y="2130552"/>
            <a:ext cx="310896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제약 로딩(통로·비상구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·트렌치·바닥하중)</a:t>
            </a:r>
          </a:p>
        </p:txBody>
      </p:sp>
      <p:sp>
        <p:nvSpPr>
          <p:cNvPr id="23" name="Process 22"/>
          <p:cNvSpPr/>
          <p:nvPr/>
        </p:nvSpPr>
        <p:spPr>
          <a:xfrm>
            <a:off x="914400" y="2843784"/>
            <a:ext cx="3108960" cy="512064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914400" y="2843784"/>
            <a:ext cx="310896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솔버+휴리스틱 3안 생성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(목표 다양화)</a:t>
            </a:r>
          </a:p>
        </p:txBody>
      </p:sp>
      <p:sp>
        <p:nvSpPr>
          <p:cNvPr id="25" name="Data 24"/>
          <p:cNvSpPr/>
          <p:nvPr/>
        </p:nvSpPr>
        <p:spPr>
          <a:xfrm>
            <a:off x="914400" y="3557016"/>
            <a:ext cx="3108960" cy="512064"/>
          </a:xfrm>
          <a:prstGeom prst="flowChartInputOutput">
            <a:avLst/>
          </a:prstGeom>
          <a:solidFill>
            <a:srgbClr val="E1EFF9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14400" y="3557016"/>
            <a:ext cx="310896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00447A"/>
                </a:solidFill>
                <a:latin typeface="맑은 고딕"/>
                <a:ea typeface="맑은 고딕"/>
              </a:rPr>
              <a:t>3안 규정검증·시각화(S7)</a:t>
            </a:r>
          </a:p>
        </p:txBody>
      </p:sp>
      <p:cxnSp>
        <p:nvCxnSpPr>
          <p:cNvPr id="27" name="Connector 26"/>
          <p:cNvCxnSpPr/>
          <p:nvPr/>
        </p:nvCxnSpPr>
        <p:spPr>
          <a:xfrm>
            <a:off x="2468880" y="1929384"/>
            <a:ext cx="0" cy="201168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/>
          <p:nvPr/>
        </p:nvCxnSpPr>
        <p:spPr>
          <a:xfrm>
            <a:off x="2468880" y="2642616"/>
            <a:ext cx="0" cy="201168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28"/>
          <p:cNvCxnSpPr/>
          <p:nvPr/>
        </p:nvCxnSpPr>
        <p:spPr>
          <a:xfrm>
            <a:off x="2468880" y="3355848"/>
            <a:ext cx="0" cy="201168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Decision 29"/>
          <p:cNvSpPr/>
          <p:nvPr/>
        </p:nvSpPr>
        <p:spPr>
          <a:xfrm>
            <a:off x="1463040" y="4306824"/>
            <a:ext cx="2011680" cy="786384"/>
          </a:xfrm>
          <a:prstGeom prst="flowChartDecision">
            <a:avLst/>
          </a:prstGeom>
          <a:solidFill>
            <a:srgbClr val="ECE8FF"/>
          </a:solidFill>
          <a:ln w="1651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1463040" y="4306824"/>
            <a:ext cx="2011680" cy="7863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D4AFF"/>
                </a:solidFill>
                <a:latin typeface="맑은 고딕"/>
                <a:ea typeface="맑은 고딕"/>
              </a:rPr>
              <a:t>선택 or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D4AFF"/>
                </a:solidFill>
                <a:latin typeface="맑은 고딕"/>
                <a:ea typeface="맑은 고딕"/>
              </a:rPr>
              <a:t>병합?</a:t>
            </a:r>
          </a:p>
        </p:txBody>
      </p:sp>
      <p:cxnSp>
        <p:nvCxnSpPr>
          <p:cNvPr id="32" name="Connector 31"/>
          <p:cNvCxnSpPr/>
          <p:nvPr/>
        </p:nvCxnSpPr>
        <p:spPr>
          <a:xfrm>
            <a:off x="2468880" y="4069080"/>
            <a:ext cx="0" cy="237744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Process 32"/>
          <p:cNvSpPr/>
          <p:nvPr/>
        </p:nvSpPr>
        <p:spPr>
          <a:xfrm>
            <a:off x="4663440" y="3090672"/>
            <a:ext cx="2743200" cy="566928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4663440" y="3090672"/>
            <a:ext cx="274320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단일 안 선택</a:t>
            </a:r>
          </a:p>
        </p:txBody>
      </p:sp>
      <p:sp>
        <p:nvSpPr>
          <p:cNvPr id="35" name="Process 34"/>
          <p:cNvSpPr/>
          <p:nvPr/>
        </p:nvSpPr>
        <p:spPr>
          <a:xfrm>
            <a:off x="4663440" y="4416552"/>
            <a:ext cx="2743200" cy="566928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4663440" y="4416552"/>
            <a:ext cx="274320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레이어 병합 편집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(안별 블록 조합)</a:t>
            </a:r>
          </a:p>
        </p:txBody>
      </p:sp>
      <p:sp>
        <p:nvSpPr>
          <p:cNvPr id="37" name="Process 36"/>
          <p:cNvSpPr/>
          <p:nvPr/>
        </p:nvSpPr>
        <p:spPr>
          <a:xfrm>
            <a:off x="8229600" y="3739896"/>
            <a:ext cx="2560320" cy="603504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8229600" y="3739896"/>
            <a:ext cx="2560320" cy="60350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병합/선택안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규정 재검증</a:t>
            </a:r>
          </a:p>
        </p:txBody>
      </p:sp>
      <p:sp>
        <p:nvSpPr>
          <p:cNvPr id="39" name="Process 38"/>
          <p:cNvSpPr/>
          <p:nvPr/>
        </p:nvSpPr>
        <p:spPr>
          <a:xfrm>
            <a:off x="3566159" y="5623560"/>
            <a:ext cx="6766560" cy="457200"/>
          </a:xfrm>
          <a:prstGeom prst="flowChartProcess">
            <a:avLst/>
          </a:prstGeom>
          <a:solidFill>
            <a:srgbClr val="ECF7F0"/>
          </a:solidFill>
          <a:ln w="1651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3566159" y="5623560"/>
            <a:ext cx="67665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0C6B43"/>
                </a:solidFill>
                <a:latin typeface="맑은 고딕"/>
                <a:ea typeface="맑은 고딕"/>
              </a:rPr>
              <a:t>최종안 확정·버전기록 → 참가업체 초대링크(M3/M4)</a:t>
            </a:r>
          </a:p>
        </p:txBody>
      </p:sp>
      <p:cxnSp>
        <p:nvCxnSpPr>
          <p:cNvPr id="41" name="Connector 40"/>
          <p:cNvCxnSpPr/>
          <p:nvPr/>
        </p:nvCxnSpPr>
        <p:spPr>
          <a:xfrm flipV="1">
            <a:off x="3474720" y="3374136"/>
            <a:ext cx="1188720" cy="132588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749040" y="3890772"/>
            <a:ext cx="82296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선택</a:t>
            </a:r>
          </a:p>
        </p:txBody>
      </p:sp>
      <p:cxnSp>
        <p:nvCxnSpPr>
          <p:cNvPr id="43" name="Connector 42"/>
          <p:cNvCxnSpPr/>
          <p:nvPr/>
        </p:nvCxnSpPr>
        <p:spPr>
          <a:xfrm>
            <a:off x="3474720" y="4700016"/>
            <a:ext cx="1188720" cy="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749040" y="4553712"/>
            <a:ext cx="82296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병합</a:t>
            </a:r>
          </a:p>
        </p:txBody>
      </p:sp>
      <p:cxnSp>
        <p:nvCxnSpPr>
          <p:cNvPr id="45" name="Connector 44"/>
          <p:cNvCxnSpPr/>
          <p:nvPr/>
        </p:nvCxnSpPr>
        <p:spPr>
          <a:xfrm>
            <a:off x="7406640" y="3374136"/>
            <a:ext cx="822960" cy="667512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Connector 45"/>
          <p:cNvCxnSpPr/>
          <p:nvPr/>
        </p:nvCxnSpPr>
        <p:spPr>
          <a:xfrm flipV="1">
            <a:off x="7406640" y="4041648"/>
            <a:ext cx="822960" cy="658368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Connector 46"/>
          <p:cNvCxnSpPr/>
          <p:nvPr/>
        </p:nvCxnSpPr>
        <p:spPr>
          <a:xfrm>
            <a:off x="9509760" y="4343400"/>
            <a:ext cx="0" cy="128016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02920" y="6089904"/>
            <a:ext cx="109728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메모  규정 재검증에서 위반 발견 시 병합 편집으로 되돌려 재수정 후 재검증(hard 위반은 확정 차단).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  <a:latin typeface="맑은 고딕"/>
                <a:ea typeface="맑은 고딕"/>
              </a:rPr>
              <a:t>F2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04 · 핵심 업무 순서도 (2/8)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100" b="1">
                <a:solidFill>
                  <a:srgbClr val="101828"/>
                </a:solidFill>
                <a:latin typeface="맑은 고딕"/>
                <a:ea typeface="맑은 고딕"/>
              </a:rPr>
              <a:t>규정 자동검증 (위반 차단 / 경고)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Terminator 10"/>
          <p:cNvSpPr/>
          <p:nvPr/>
        </p:nvSpPr>
        <p:spPr>
          <a:xfrm>
            <a:off x="7315200" y="1225296"/>
            <a:ext cx="237744" cy="182880"/>
          </a:xfrm>
          <a:prstGeom prst="flowChartTerminator">
            <a:avLst/>
          </a:prstGeom>
          <a:solidFill>
            <a:srgbClr val="0066B3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59866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시작/끝</a:t>
            </a:r>
          </a:p>
        </p:txBody>
      </p:sp>
      <p:sp>
        <p:nvSpPr>
          <p:cNvPr id="13" name="Process 12"/>
          <p:cNvSpPr/>
          <p:nvPr/>
        </p:nvSpPr>
        <p:spPr>
          <a:xfrm>
            <a:off x="8412480" y="1225296"/>
            <a:ext cx="237744" cy="182880"/>
          </a:xfrm>
          <a:prstGeom prst="flowChartProcess">
            <a:avLst/>
          </a:prstGeom>
          <a:solidFill>
            <a:srgbClr val="FFFFFF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9594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처리</a:t>
            </a:r>
          </a:p>
        </p:txBody>
      </p:sp>
      <p:sp>
        <p:nvSpPr>
          <p:cNvPr id="15" name="Decision 14"/>
          <p:cNvSpPr/>
          <p:nvPr/>
        </p:nvSpPr>
        <p:spPr>
          <a:xfrm>
            <a:off x="9509760" y="1225296"/>
            <a:ext cx="237744" cy="182880"/>
          </a:xfrm>
          <a:prstGeom prst="flowChartDecision">
            <a:avLst/>
          </a:prstGeom>
          <a:solidFill>
            <a:srgbClr val="ECE8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79322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판단</a:t>
            </a:r>
          </a:p>
        </p:txBody>
      </p:sp>
      <p:sp>
        <p:nvSpPr>
          <p:cNvPr id="17" name="Data 16"/>
          <p:cNvSpPr/>
          <p:nvPr/>
        </p:nvSpPr>
        <p:spPr>
          <a:xfrm>
            <a:off x="10607040" y="1225296"/>
            <a:ext cx="237744" cy="182880"/>
          </a:xfrm>
          <a:prstGeom prst="flowChartInputOutpu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89050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입출력</a:t>
            </a:r>
          </a:p>
        </p:txBody>
      </p:sp>
      <p:sp>
        <p:nvSpPr>
          <p:cNvPr id="19" name="Terminator 18"/>
          <p:cNvSpPr/>
          <p:nvPr/>
        </p:nvSpPr>
        <p:spPr>
          <a:xfrm>
            <a:off x="1051560" y="1463040"/>
            <a:ext cx="3200400" cy="548640"/>
          </a:xfrm>
          <a:prstGeom prst="flowChartTerminator">
            <a:avLst/>
          </a:prstGeom>
          <a:solidFill>
            <a:srgbClr val="0066B3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51560" y="1463040"/>
            <a:ext cx="320040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1">
                <a:solidFill>
                  <a:srgbClr val="FFFFFF"/>
                </a:solidFill>
                <a:latin typeface="맑은 고딕"/>
                <a:ea typeface="맑은 고딕"/>
              </a:rPr>
              <a:t>배치/설계안 제출</a:t>
            </a:r>
          </a:p>
        </p:txBody>
      </p:sp>
      <p:sp>
        <p:nvSpPr>
          <p:cNvPr id="21" name="Process 20"/>
          <p:cNvSpPr/>
          <p:nvPr/>
        </p:nvSpPr>
        <p:spPr>
          <a:xfrm>
            <a:off x="1051560" y="2286000"/>
            <a:ext cx="3200400" cy="548640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51560" y="2286000"/>
            <a:ext cx="320040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룰셋 버전 로딩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(tenant·버전 고정)</a:t>
            </a:r>
          </a:p>
        </p:txBody>
      </p:sp>
      <p:sp>
        <p:nvSpPr>
          <p:cNvPr id="23" name="Process 22"/>
          <p:cNvSpPr/>
          <p:nvPr/>
        </p:nvSpPr>
        <p:spPr>
          <a:xfrm>
            <a:off x="1051560" y="3108960"/>
            <a:ext cx="3200400" cy="548640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51560" y="3108960"/>
            <a:ext cx="320040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규정 항목 순차 판정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(통로·하중·높이·방염·이격)</a:t>
            </a:r>
          </a:p>
        </p:txBody>
      </p:sp>
      <p:cxnSp>
        <p:nvCxnSpPr>
          <p:cNvPr id="25" name="Connector 24"/>
          <p:cNvCxnSpPr/>
          <p:nvPr/>
        </p:nvCxnSpPr>
        <p:spPr>
          <a:xfrm>
            <a:off x="2651760" y="2011680"/>
            <a:ext cx="0" cy="27432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2651760" y="2834640"/>
            <a:ext cx="0" cy="27432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Decision 26"/>
          <p:cNvSpPr/>
          <p:nvPr/>
        </p:nvSpPr>
        <p:spPr>
          <a:xfrm>
            <a:off x="1554480" y="3913632"/>
            <a:ext cx="2194560" cy="859536"/>
          </a:xfrm>
          <a:prstGeom prst="flowChartDecision">
            <a:avLst/>
          </a:prstGeom>
          <a:solidFill>
            <a:srgbClr val="ECE8FF"/>
          </a:solidFill>
          <a:ln w="1651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1554480" y="3913632"/>
            <a:ext cx="2194560" cy="8595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D4AFF"/>
                </a:solidFill>
                <a:latin typeface="맑은 고딕"/>
                <a:ea typeface="맑은 고딕"/>
              </a:rPr>
              <a:t>위반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D4AFF"/>
                </a:solidFill>
                <a:latin typeface="맑은 고딕"/>
                <a:ea typeface="맑은 고딕"/>
              </a:rPr>
              <a:t>등급?</a:t>
            </a:r>
          </a:p>
        </p:txBody>
      </p:sp>
      <p:cxnSp>
        <p:nvCxnSpPr>
          <p:cNvPr id="29" name="Connector 28"/>
          <p:cNvCxnSpPr/>
          <p:nvPr/>
        </p:nvCxnSpPr>
        <p:spPr>
          <a:xfrm>
            <a:off x="2651760" y="3657600"/>
            <a:ext cx="0" cy="256032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Process 29"/>
          <p:cNvSpPr/>
          <p:nvPr/>
        </p:nvSpPr>
        <p:spPr>
          <a:xfrm>
            <a:off x="4937760" y="2852928"/>
            <a:ext cx="2834640" cy="603504"/>
          </a:xfrm>
          <a:prstGeom prst="flowChartProcess">
            <a:avLst/>
          </a:prstGeom>
          <a:solidFill>
            <a:srgbClr val="FDF1E3"/>
          </a:solidFill>
          <a:ln w="16510">
            <a:solidFill>
              <a:srgbClr val="E08A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4937760" y="2852928"/>
            <a:ext cx="2834640" cy="60350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8A5400"/>
                </a:solidFill>
                <a:latin typeface="맑은 고딕"/>
                <a:ea typeface="맑은 고딕"/>
              </a:rPr>
              <a:t>HARD 위반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8A5400"/>
                </a:solidFill>
                <a:latin typeface="맑은 고딕"/>
                <a:ea typeface="맑은 고딕"/>
              </a:rPr>
              <a:t>→ 제출 차단</a:t>
            </a:r>
          </a:p>
        </p:txBody>
      </p:sp>
      <p:sp>
        <p:nvSpPr>
          <p:cNvPr id="32" name="Process 31"/>
          <p:cNvSpPr/>
          <p:nvPr/>
        </p:nvSpPr>
        <p:spPr>
          <a:xfrm>
            <a:off x="4937760" y="4041648"/>
            <a:ext cx="2834640" cy="603504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4937760" y="4041648"/>
            <a:ext cx="2834640" cy="60350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SOFT 위반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→ 경고(진행 가능)</a:t>
            </a:r>
          </a:p>
        </p:txBody>
      </p:sp>
      <p:sp>
        <p:nvSpPr>
          <p:cNvPr id="34" name="Process 33"/>
          <p:cNvSpPr/>
          <p:nvPr/>
        </p:nvSpPr>
        <p:spPr>
          <a:xfrm>
            <a:off x="4937760" y="5257800"/>
            <a:ext cx="2834640" cy="548640"/>
          </a:xfrm>
          <a:prstGeom prst="flowChartProcess">
            <a:avLst/>
          </a:prstGeom>
          <a:solidFill>
            <a:srgbClr val="ECF7F0"/>
          </a:solidFill>
          <a:ln w="1651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4937760" y="5257800"/>
            <a:ext cx="283464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0C6B43"/>
                </a:solidFill>
                <a:latin typeface="맑은 고딕"/>
                <a:ea typeface="맑은 고딕"/>
              </a:rPr>
              <a:t>위반 없음 → 통과·확정</a:t>
            </a:r>
          </a:p>
        </p:txBody>
      </p:sp>
      <p:sp>
        <p:nvSpPr>
          <p:cNvPr id="36" name="Data 35"/>
          <p:cNvSpPr/>
          <p:nvPr/>
        </p:nvSpPr>
        <p:spPr>
          <a:xfrm>
            <a:off x="9784080" y="3429000"/>
            <a:ext cx="1371600" cy="1828800"/>
          </a:xfrm>
          <a:prstGeom prst="flowChartInputOutput">
            <a:avLst/>
          </a:prstGeom>
          <a:solidFill>
            <a:srgbClr val="E1EFF9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9784080" y="3429000"/>
            <a:ext cx="1371600" cy="18288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00447A"/>
                </a:solidFill>
                <a:latin typeface="맑은 고딕"/>
                <a:ea typeface="맑은 고딕"/>
              </a:rPr>
              <a:t>검증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00447A"/>
                </a:solidFill>
                <a:latin typeface="맑은 고딕"/>
                <a:ea typeface="맑은 고딕"/>
              </a:rPr>
              <a:t>리포트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00447A"/>
                </a:solidFill>
                <a:latin typeface="맑은 고딕"/>
                <a:ea typeface="맑은 고딕"/>
              </a:rPr>
              <a:t>(SCR-09)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00447A"/>
                </a:solidFill>
                <a:latin typeface="맑은 고딕"/>
                <a:ea typeface="맑은 고딕"/>
              </a:rPr>
              <a:t>위반좌표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00447A"/>
                </a:solidFill>
                <a:latin typeface="맑은 고딕"/>
                <a:ea typeface="맑은 고딕"/>
              </a:rPr>
              <a:t>오버레이</a:t>
            </a:r>
          </a:p>
        </p:txBody>
      </p:sp>
      <p:cxnSp>
        <p:nvCxnSpPr>
          <p:cNvPr id="38" name="Connector 37"/>
          <p:cNvCxnSpPr/>
          <p:nvPr/>
        </p:nvCxnSpPr>
        <p:spPr>
          <a:xfrm flipV="1">
            <a:off x="3749039" y="3154680"/>
            <a:ext cx="1188721" cy="118872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4023360" y="3602735"/>
            <a:ext cx="82296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차단</a:t>
            </a:r>
          </a:p>
        </p:txBody>
      </p:sp>
      <p:cxnSp>
        <p:nvCxnSpPr>
          <p:cNvPr id="40" name="Connector 39"/>
          <p:cNvCxnSpPr/>
          <p:nvPr/>
        </p:nvCxnSpPr>
        <p:spPr>
          <a:xfrm>
            <a:off x="3749039" y="4343400"/>
            <a:ext cx="1188721" cy="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023360" y="4197096"/>
            <a:ext cx="82296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경고</a:t>
            </a:r>
          </a:p>
        </p:txBody>
      </p:sp>
      <p:cxnSp>
        <p:nvCxnSpPr>
          <p:cNvPr id="42" name="Connector 41"/>
          <p:cNvCxnSpPr/>
          <p:nvPr/>
        </p:nvCxnSpPr>
        <p:spPr>
          <a:xfrm>
            <a:off x="3749039" y="4343400"/>
            <a:ext cx="1188721" cy="118872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023360" y="4791456"/>
            <a:ext cx="82296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정상</a:t>
            </a:r>
          </a:p>
        </p:txBody>
      </p:sp>
      <p:cxnSp>
        <p:nvCxnSpPr>
          <p:cNvPr id="44" name="Connector 43"/>
          <p:cNvCxnSpPr/>
          <p:nvPr/>
        </p:nvCxnSpPr>
        <p:spPr>
          <a:xfrm>
            <a:off x="7772400" y="3154680"/>
            <a:ext cx="2011680" cy="64008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Connector 44"/>
          <p:cNvCxnSpPr/>
          <p:nvPr/>
        </p:nvCxnSpPr>
        <p:spPr>
          <a:xfrm>
            <a:off x="7772400" y="4343400"/>
            <a:ext cx="2011680" cy="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Connector 45"/>
          <p:cNvCxnSpPr/>
          <p:nvPr/>
        </p:nvCxnSpPr>
        <p:spPr>
          <a:xfrm flipV="1">
            <a:off x="7772400" y="4892040"/>
            <a:ext cx="2011680" cy="64008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502920" y="6089904"/>
            <a:ext cx="109728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원칙  hard=확정 차단, soft=경고 후 진행 가능. 최종 판정은 홀매니저·구조기술사(사람).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  <a:latin typeface="맑은 고딕"/>
                <a:ea typeface="맑은 고딕"/>
              </a:rPr>
              <a:t>F3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04 · 핵심 업무 순서도 (3/8)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100" b="1">
                <a:solidFill>
                  <a:srgbClr val="101828"/>
                </a:solidFill>
                <a:latin typeface="맑은 고딕"/>
                <a:ea typeface="맑은 고딕"/>
              </a:rPr>
              <a:t>유틸리티 배선 최단경로 산출 (PostGIS)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Terminator 10"/>
          <p:cNvSpPr/>
          <p:nvPr/>
        </p:nvSpPr>
        <p:spPr>
          <a:xfrm>
            <a:off x="7315200" y="1225296"/>
            <a:ext cx="237744" cy="182880"/>
          </a:xfrm>
          <a:prstGeom prst="flowChartTerminator">
            <a:avLst/>
          </a:prstGeom>
          <a:solidFill>
            <a:srgbClr val="0066B3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59866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시작/끝</a:t>
            </a:r>
          </a:p>
        </p:txBody>
      </p:sp>
      <p:sp>
        <p:nvSpPr>
          <p:cNvPr id="13" name="Process 12"/>
          <p:cNvSpPr/>
          <p:nvPr/>
        </p:nvSpPr>
        <p:spPr>
          <a:xfrm>
            <a:off x="8412480" y="1225296"/>
            <a:ext cx="237744" cy="182880"/>
          </a:xfrm>
          <a:prstGeom prst="flowChartProcess">
            <a:avLst/>
          </a:prstGeom>
          <a:solidFill>
            <a:srgbClr val="FFFFFF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9594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처리</a:t>
            </a:r>
          </a:p>
        </p:txBody>
      </p:sp>
      <p:sp>
        <p:nvSpPr>
          <p:cNvPr id="15" name="Decision 14"/>
          <p:cNvSpPr/>
          <p:nvPr/>
        </p:nvSpPr>
        <p:spPr>
          <a:xfrm>
            <a:off x="9509760" y="1225296"/>
            <a:ext cx="237744" cy="182880"/>
          </a:xfrm>
          <a:prstGeom prst="flowChartDecision">
            <a:avLst/>
          </a:prstGeom>
          <a:solidFill>
            <a:srgbClr val="ECE8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79322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판단</a:t>
            </a:r>
          </a:p>
        </p:txBody>
      </p:sp>
      <p:sp>
        <p:nvSpPr>
          <p:cNvPr id="17" name="Data 16"/>
          <p:cNvSpPr/>
          <p:nvPr/>
        </p:nvSpPr>
        <p:spPr>
          <a:xfrm>
            <a:off x="10607040" y="1225296"/>
            <a:ext cx="237744" cy="182880"/>
          </a:xfrm>
          <a:prstGeom prst="flowChartInputOutpu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89050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입출력</a:t>
            </a:r>
          </a:p>
        </p:txBody>
      </p:sp>
      <p:sp>
        <p:nvSpPr>
          <p:cNvPr id="19" name="Terminator 18"/>
          <p:cNvSpPr/>
          <p:nvPr/>
        </p:nvSpPr>
        <p:spPr>
          <a:xfrm>
            <a:off x="2651759" y="1517904"/>
            <a:ext cx="4937760" cy="438912"/>
          </a:xfrm>
          <a:prstGeom prst="flowChartTerminator">
            <a:avLst/>
          </a:prstGeom>
          <a:solidFill>
            <a:srgbClr val="0066B3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2651759" y="1517904"/>
            <a:ext cx="4937760" cy="43891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1">
                <a:solidFill>
                  <a:srgbClr val="FFFFFF"/>
                </a:solidFill>
                <a:latin typeface="맑은 고딕"/>
                <a:ea typeface="맑은 고딕"/>
              </a:rPr>
              <a:t>단말 위치 클릭(전기·LAN·급배수)</a:t>
            </a:r>
          </a:p>
        </p:txBody>
      </p:sp>
      <p:sp>
        <p:nvSpPr>
          <p:cNvPr id="21" name="Data 20"/>
          <p:cNvSpPr/>
          <p:nvPr/>
        </p:nvSpPr>
        <p:spPr>
          <a:xfrm>
            <a:off x="2651759" y="2084831"/>
            <a:ext cx="4937760" cy="438912"/>
          </a:xfrm>
          <a:prstGeom prst="flowChartInputOutput">
            <a:avLst/>
          </a:prstGeom>
          <a:solidFill>
            <a:srgbClr val="E1EFF9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2651759" y="2084831"/>
            <a:ext cx="4937760" cy="43891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00447A"/>
                </a:solidFill>
                <a:latin typeface="맑은 고딕"/>
                <a:ea typeface="맑은 고딕"/>
              </a:rPr>
              <a:t>기기 목록·kW/회선 입력</a:t>
            </a:r>
          </a:p>
        </p:txBody>
      </p:sp>
      <p:sp>
        <p:nvSpPr>
          <p:cNvPr id="23" name="Process 22"/>
          <p:cNvSpPr/>
          <p:nvPr/>
        </p:nvSpPr>
        <p:spPr>
          <a:xfrm>
            <a:off x="2651759" y="2651759"/>
            <a:ext cx="4937760" cy="438912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2651759" y="2651759"/>
            <a:ext cx="4937760" cy="43891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트렌치 그리드·공급 매트릭스 로딩</a:t>
            </a:r>
          </a:p>
        </p:txBody>
      </p:sp>
      <p:sp>
        <p:nvSpPr>
          <p:cNvPr id="25" name="Process 24"/>
          <p:cNvSpPr/>
          <p:nvPr/>
        </p:nvSpPr>
        <p:spPr>
          <a:xfrm>
            <a:off x="2651759" y="3218687"/>
            <a:ext cx="4937760" cy="438912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2651759" y="3218687"/>
            <a:ext cx="4937760" cy="43891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최근접 트렌치 매칭(ST_ClosestPoint)</a:t>
            </a:r>
          </a:p>
        </p:txBody>
      </p:sp>
      <p:sp>
        <p:nvSpPr>
          <p:cNvPr id="27" name="Process 26"/>
          <p:cNvSpPr/>
          <p:nvPr/>
        </p:nvSpPr>
        <p:spPr>
          <a:xfrm>
            <a:off x="2651759" y="3785615"/>
            <a:ext cx="4937760" cy="438912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2651759" y="3785615"/>
            <a:ext cx="4937760" cy="43891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통로 횡단 최소 경로(ST_ShortestLine)</a:t>
            </a:r>
          </a:p>
        </p:txBody>
      </p:sp>
      <p:sp>
        <p:nvSpPr>
          <p:cNvPr id="29" name="Process 28"/>
          <p:cNvSpPr/>
          <p:nvPr/>
        </p:nvSpPr>
        <p:spPr>
          <a:xfrm>
            <a:off x="2651759" y="4352544"/>
            <a:ext cx="4937760" cy="438912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2651759" y="4352544"/>
            <a:ext cx="4937760" cy="43891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kW 합산 → 분전반 용량·수량 + 요금 견적</a:t>
            </a:r>
          </a:p>
        </p:txBody>
      </p:sp>
      <p:sp>
        <p:nvSpPr>
          <p:cNvPr id="31" name="Process 30"/>
          <p:cNvSpPr/>
          <p:nvPr/>
        </p:nvSpPr>
        <p:spPr>
          <a:xfrm>
            <a:off x="2651759" y="4919472"/>
            <a:ext cx="4937760" cy="438912"/>
          </a:xfrm>
          <a:prstGeom prst="flowChartProcess">
            <a:avLst/>
          </a:prstGeom>
          <a:solidFill>
            <a:srgbClr val="ECF7F0"/>
          </a:solidFill>
          <a:ln w="1651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2651759" y="4919472"/>
            <a:ext cx="4937760" cy="43891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0C6B43"/>
                </a:solidFill>
                <a:latin typeface="맑은 고딕"/>
                <a:ea typeface="맑은 고딕"/>
              </a:rPr>
              <a:t>배선 LineString 저장·위치표시도 자동생성</a:t>
            </a:r>
          </a:p>
        </p:txBody>
      </p:sp>
      <p:sp>
        <p:nvSpPr>
          <p:cNvPr id="33" name="Terminator 32"/>
          <p:cNvSpPr/>
          <p:nvPr/>
        </p:nvSpPr>
        <p:spPr>
          <a:xfrm>
            <a:off x="2651759" y="5486400"/>
            <a:ext cx="4937760" cy="438912"/>
          </a:xfrm>
          <a:prstGeom prst="flowChartTerminator">
            <a:avLst/>
          </a:prstGeom>
          <a:solidFill>
            <a:srgbClr val="0066B3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2651759" y="5486400"/>
            <a:ext cx="4937760" cy="43891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1">
                <a:solidFill>
                  <a:srgbClr val="FFFFFF"/>
                </a:solidFill>
                <a:latin typeface="맑은 고딕"/>
                <a:ea typeface="맑은 고딕"/>
              </a:rPr>
              <a:t>S6 오버레이(백엔드 래스터 합성)</a:t>
            </a:r>
          </a:p>
        </p:txBody>
      </p:sp>
      <p:cxnSp>
        <p:nvCxnSpPr>
          <p:cNvPr id="35" name="Connector 34"/>
          <p:cNvCxnSpPr/>
          <p:nvPr/>
        </p:nvCxnSpPr>
        <p:spPr>
          <a:xfrm>
            <a:off x="5120640" y="1956815"/>
            <a:ext cx="0" cy="128016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or 35"/>
          <p:cNvCxnSpPr/>
          <p:nvPr/>
        </p:nvCxnSpPr>
        <p:spPr>
          <a:xfrm>
            <a:off x="5120640" y="2523743"/>
            <a:ext cx="0" cy="128016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or 36"/>
          <p:cNvCxnSpPr/>
          <p:nvPr/>
        </p:nvCxnSpPr>
        <p:spPr>
          <a:xfrm>
            <a:off x="5120640" y="3090671"/>
            <a:ext cx="0" cy="128016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 37"/>
          <p:cNvCxnSpPr/>
          <p:nvPr/>
        </p:nvCxnSpPr>
        <p:spPr>
          <a:xfrm>
            <a:off x="5120640" y="3657599"/>
            <a:ext cx="0" cy="128016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38"/>
          <p:cNvCxnSpPr/>
          <p:nvPr/>
        </p:nvCxnSpPr>
        <p:spPr>
          <a:xfrm>
            <a:off x="5120640" y="4224527"/>
            <a:ext cx="0" cy="128017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or 39"/>
          <p:cNvCxnSpPr/>
          <p:nvPr/>
        </p:nvCxnSpPr>
        <p:spPr>
          <a:xfrm>
            <a:off x="5120640" y="4791456"/>
            <a:ext cx="0" cy="128016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nector 40"/>
          <p:cNvCxnSpPr/>
          <p:nvPr/>
        </p:nvCxnSpPr>
        <p:spPr>
          <a:xfrm>
            <a:off x="5120640" y="5358383"/>
            <a:ext cx="0" cy="128017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48640" y="6144768"/>
            <a:ext cx="109728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예외  트렌치 좌표 미확보 → 산출 보류·근사도면 경고.  인터넷 마감(D-25) 초과 → 신청 차단.  S6는 생성모델 아닌 결정적 래스터 합성 우선.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  <a:latin typeface="맑은 고딕"/>
                <a:ea typeface="맑은 고딕"/>
              </a:rPr>
              <a:t>F4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04 · 핵심 업무 순서도 (4/8)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100" b="1">
                <a:solidFill>
                  <a:srgbClr val="101828"/>
                </a:solidFill>
                <a:latin typeface="맑은 고딕"/>
                <a:ea typeface="맑은 고딕"/>
              </a:rPr>
              <a:t>나노바나나 RenderJob (큐→워커→워터마크→푸시)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Terminator 10"/>
          <p:cNvSpPr/>
          <p:nvPr/>
        </p:nvSpPr>
        <p:spPr>
          <a:xfrm>
            <a:off x="7315200" y="1225296"/>
            <a:ext cx="237744" cy="182880"/>
          </a:xfrm>
          <a:prstGeom prst="flowChartTerminator">
            <a:avLst/>
          </a:prstGeom>
          <a:solidFill>
            <a:srgbClr val="0066B3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59866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시작/끝</a:t>
            </a:r>
          </a:p>
        </p:txBody>
      </p:sp>
      <p:sp>
        <p:nvSpPr>
          <p:cNvPr id="13" name="Process 12"/>
          <p:cNvSpPr/>
          <p:nvPr/>
        </p:nvSpPr>
        <p:spPr>
          <a:xfrm>
            <a:off x="8412480" y="1225296"/>
            <a:ext cx="237744" cy="182880"/>
          </a:xfrm>
          <a:prstGeom prst="flowChartProcess">
            <a:avLst/>
          </a:prstGeom>
          <a:solidFill>
            <a:srgbClr val="FFFFFF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9594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처리</a:t>
            </a:r>
          </a:p>
        </p:txBody>
      </p:sp>
      <p:sp>
        <p:nvSpPr>
          <p:cNvPr id="15" name="Decision 14"/>
          <p:cNvSpPr/>
          <p:nvPr/>
        </p:nvSpPr>
        <p:spPr>
          <a:xfrm>
            <a:off x="9509760" y="1225296"/>
            <a:ext cx="237744" cy="182880"/>
          </a:xfrm>
          <a:prstGeom prst="flowChartDecision">
            <a:avLst/>
          </a:prstGeom>
          <a:solidFill>
            <a:srgbClr val="ECE8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79322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판단</a:t>
            </a:r>
          </a:p>
        </p:txBody>
      </p:sp>
      <p:sp>
        <p:nvSpPr>
          <p:cNvPr id="17" name="Data 16"/>
          <p:cNvSpPr/>
          <p:nvPr/>
        </p:nvSpPr>
        <p:spPr>
          <a:xfrm>
            <a:off x="10607040" y="1225296"/>
            <a:ext cx="237744" cy="182880"/>
          </a:xfrm>
          <a:prstGeom prst="flowChartInputOutpu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89050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입출력</a:t>
            </a:r>
          </a:p>
        </p:txBody>
      </p:sp>
      <p:sp>
        <p:nvSpPr>
          <p:cNvPr id="19" name="Terminator 18"/>
          <p:cNvSpPr/>
          <p:nvPr/>
        </p:nvSpPr>
        <p:spPr>
          <a:xfrm>
            <a:off x="1188720" y="1463040"/>
            <a:ext cx="3108960" cy="530352"/>
          </a:xfrm>
          <a:prstGeom prst="flowChartTerminator">
            <a:avLst/>
          </a:prstGeom>
          <a:solidFill>
            <a:srgbClr val="0066B3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188720" y="1463040"/>
            <a:ext cx="3108960" cy="53035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1">
                <a:solidFill>
                  <a:srgbClr val="FFFFFF"/>
                </a:solidFill>
                <a:latin typeface="맑은 고딕"/>
                <a:ea typeface="맑은 고딕"/>
              </a:rPr>
              <a:t>시각화 요청(M2~M4)</a:t>
            </a:r>
          </a:p>
        </p:txBody>
      </p:sp>
      <p:sp>
        <p:nvSpPr>
          <p:cNvPr id="21" name="Process 20"/>
          <p:cNvSpPr/>
          <p:nvPr/>
        </p:nvSpPr>
        <p:spPr>
          <a:xfrm>
            <a:off x="1188720" y="2231136"/>
            <a:ext cx="3108960" cy="530352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188720" y="2231136"/>
            <a:ext cx="3108960" cy="53035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씬 컴파일·스키마 해시</a:t>
            </a:r>
          </a:p>
        </p:txBody>
      </p:sp>
      <p:sp>
        <p:nvSpPr>
          <p:cNvPr id="23" name="Data 22"/>
          <p:cNvSpPr/>
          <p:nvPr/>
        </p:nvSpPr>
        <p:spPr>
          <a:xfrm>
            <a:off x="1188720" y="2999232"/>
            <a:ext cx="3108960" cy="530352"/>
          </a:xfrm>
          <a:prstGeom prst="flowChartInputOutput">
            <a:avLst/>
          </a:prstGeom>
          <a:solidFill>
            <a:srgbClr val="E1EFF9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188720" y="2999232"/>
            <a:ext cx="3108960" cy="53035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00447A"/>
                </a:solidFill>
                <a:latin typeface="맑은 고딕"/>
                <a:ea typeface="맑은 고딕"/>
              </a:rPr>
              <a:t>Redis 큐 발행(RenderJob)</a:t>
            </a:r>
          </a:p>
        </p:txBody>
      </p:sp>
      <p:cxnSp>
        <p:nvCxnSpPr>
          <p:cNvPr id="25" name="Connector 24"/>
          <p:cNvCxnSpPr/>
          <p:nvPr/>
        </p:nvCxnSpPr>
        <p:spPr>
          <a:xfrm>
            <a:off x="2743200" y="1993392"/>
            <a:ext cx="0" cy="237744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2743200" y="2761488"/>
            <a:ext cx="0" cy="237744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Decision 26"/>
          <p:cNvSpPr/>
          <p:nvPr/>
        </p:nvSpPr>
        <p:spPr>
          <a:xfrm>
            <a:off x="1691640" y="3785615"/>
            <a:ext cx="2103120" cy="786384"/>
          </a:xfrm>
          <a:prstGeom prst="flowChartDecision">
            <a:avLst/>
          </a:prstGeom>
          <a:solidFill>
            <a:srgbClr val="ECE8FF"/>
          </a:solidFill>
          <a:ln w="1651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1691640" y="3785615"/>
            <a:ext cx="2103120" cy="7863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D4AFF"/>
                </a:solidFill>
                <a:latin typeface="맑은 고딕"/>
                <a:ea typeface="맑은 고딕"/>
              </a:rPr>
              <a:t>캐시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D4AFF"/>
                </a:solidFill>
                <a:latin typeface="맑은 고딕"/>
                <a:ea typeface="맑은 고딕"/>
              </a:rPr>
              <a:t>HIT?</a:t>
            </a:r>
          </a:p>
        </p:txBody>
      </p:sp>
      <p:cxnSp>
        <p:nvCxnSpPr>
          <p:cNvPr id="29" name="Connector 28"/>
          <p:cNvCxnSpPr/>
          <p:nvPr/>
        </p:nvCxnSpPr>
        <p:spPr>
          <a:xfrm>
            <a:off x="2743200" y="3529584"/>
            <a:ext cx="0" cy="256031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Predefined Process 29"/>
          <p:cNvSpPr/>
          <p:nvPr/>
        </p:nvSpPr>
        <p:spPr>
          <a:xfrm>
            <a:off x="5806440" y="1490472"/>
            <a:ext cx="3017520" cy="585216"/>
          </a:xfrm>
          <a:prstGeom prst="flowChartPredefinedProcess">
            <a:avLst/>
          </a:prstGeom>
          <a:solidFill>
            <a:srgbClr val="ECE8FF"/>
          </a:solidFill>
          <a:ln w="1651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806440" y="1490472"/>
            <a:ext cx="3017520" cy="58521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6D4AFF"/>
                </a:solidFill>
                <a:latin typeface="맑은 고딕"/>
                <a:ea typeface="맑은 고딕"/>
              </a:rPr>
              <a:t>워커 소비·Gemini 호출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6D4AFF"/>
                </a:solidFill>
                <a:latin typeface="맑은 고딕"/>
                <a:ea typeface="맑은 고딕"/>
              </a:rPr>
              <a:t>(inlineData + text)</a:t>
            </a:r>
          </a:p>
        </p:txBody>
      </p:sp>
      <p:sp>
        <p:nvSpPr>
          <p:cNvPr id="32" name="Decision 31"/>
          <p:cNvSpPr/>
          <p:nvPr/>
        </p:nvSpPr>
        <p:spPr>
          <a:xfrm>
            <a:off x="5806440" y="2578608"/>
            <a:ext cx="3017520" cy="786384"/>
          </a:xfrm>
          <a:prstGeom prst="flowChartDecision">
            <a:avLst/>
          </a:prstGeom>
          <a:solidFill>
            <a:srgbClr val="ECE8FF"/>
          </a:solidFill>
          <a:ln w="1651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5806440" y="2578608"/>
            <a:ext cx="3017520" cy="7863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D4AFF"/>
                </a:solidFill>
                <a:latin typeface="맑은 고딕"/>
                <a:ea typeface="맑은 고딕"/>
              </a:rPr>
              <a:t>응답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D4AFF"/>
                </a:solidFill>
                <a:latin typeface="맑은 고딕"/>
                <a:ea typeface="맑은 고딕"/>
              </a:rPr>
              <a:t>상태?</a:t>
            </a:r>
          </a:p>
        </p:txBody>
      </p:sp>
      <p:sp>
        <p:nvSpPr>
          <p:cNvPr id="34" name="Process 33"/>
          <p:cNvSpPr/>
          <p:nvPr/>
        </p:nvSpPr>
        <p:spPr>
          <a:xfrm>
            <a:off x="9966960" y="2578608"/>
            <a:ext cx="1280160" cy="786384"/>
          </a:xfrm>
          <a:prstGeom prst="flowChartProcess">
            <a:avLst/>
          </a:prstGeom>
          <a:solidFill>
            <a:srgbClr val="FDF1E3"/>
          </a:solidFill>
          <a:ln w="16510">
            <a:solidFill>
              <a:srgbClr val="E08A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9966960" y="2578608"/>
            <a:ext cx="1280160" cy="7863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8A5400"/>
                </a:solidFill>
                <a:latin typeface="맑은 고딕"/>
                <a:ea typeface="맑은 고딕"/>
              </a:rPr>
              <a:t>SAFETY/429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8A5400"/>
                </a:solidFill>
                <a:latin typeface="맑은 고딕"/>
                <a:ea typeface="맑은 고딕"/>
              </a:rPr>
              <a:t>친화 에러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8A5400"/>
                </a:solidFill>
                <a:latin typeface="맑은 고딕"/>
                <a:ea typeface="맑은 고딕"/>
              </a:rPr>
              <a:t>쿼터 미차감</a:t>
            </a:r>
          </a:p>
        </p:txBody>
      </p:sp>
      <p:sp>
        <p:nvSpPr>
          <p:cNvPr id="36" name="Process 35"/>
          <p:cNvSpPr/>
          <p:nvPr/>
        </p:nvSpPr>
        <p:spPr>
          <a:xfrm>
            <a:off x="5806440" y="3904487"/>
            <a:ext cx="3017520" cy="512064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806440" y="3904487"/>
            <a:ext cx="301752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워터마크·메타 임베드</a:t>
            </a:r>
          </a:p>
        </p:txBody>
      </p:sp>
      <p:sp>
        <p:nvSpPr>
          <p:cNvPr id="38" name="Process 37"/>
          <p:cNvSpPr/>
          <p:nvPr/>
        </p:nvSpPr>
        <p:spPr>
          <a:xfrm>
            <a:off x="5806440" y="4818888"/>
            <a:ext cx="3017520" cy="512064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806440" y="4818888"/>
            <a:ext cx="301752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스토리지 저장 + 성공 시 쿼터 차감</a:t>
            </a:r>
          </a:p>
        </p:txBody>
      </p:sp>
      <p:sp>
        <p:nvSpPr>
          <p:cNvPr id="40" name="Process 39"/>
          <p:cNvSpPr/>
          <p:nvPr/>
        </p:nvSpPr>
        <p:spPr>
          <a:xfrm>
            <a:off x="5806440" y="5733288"/>
            <a:ext cx="3017520" cy="512064"/>
          </a:xfrm>
          <a:prstGeom prst="flowChartProcess">
            <a:avLst/>
          </a:prstGeom>
          <a:solidFill>
            <a:srgbClr val="ECF7F0"/>
          </a:solidFill>
          <a:ln w="1651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5806440" y="5733288"/>
            <a:ext cx="301752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0C6B43"/>
                </a:solidFill>
                <a:latin typeface="맑은 고딕"/>
                <a:ea typeface="맑은 고딕"/>
              </a:rPr>
              <a:t>WebSocket 완료 푸시(S1~S7)</a:t>
            </a:r>
          </a:p>
        </p:txBody>
      </p:sp>
      <p:cxnSp>
        <p:nvCxnSpPr>
          <p:cNvPr id="42" name="Connector 41"/>
          <p:cNvCxnSpPr/>
          <p:nvPr/>
        </p:nvCxnSpPr>
        <p:spPr>
          <a:xfrm flipV="1">
            <a:off x="3794760" y="1783080"/>
            <a:ext cx="2011680" cy="2395727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480560" y="2834639"/>
            <a:ext cx="82296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MISS</a:t>
            </a:r>
          </a:p>
        </p:txBody>
      </p:sp>
      <p:cxnSp>
        <p:nvCxnSpPr>
          <p:cNvPr id="44" name="Connector 43"/>
          <p:cNvCxnSpPr/>
          <p:nvPr/>
        </p:nvCxnSpPr>
        <p:spPr>
          <a:xfrm>
            <a:off x="7315200" y="2075688"/>
            <a:ext cx="0" cy="50292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Connector 44"/>
          <p:cNvCxnSpPr/>
          <p:nvPr/>
        </p:nvCxnSpPr>
        <p:spPr>
          <a:xfrm>
            <a:off x="8823959" y="2971800"/>
            <a:ext cx="1143001" cy="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9075419" y="2825496"/>
            <a:ext cx="82296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실패</a:t>
            </a:r>
          </a:p>
        </p:txBody>
      </p:sp>
      <p:cxnSp>
        <p:nvCxnSpPr>
          <p:cNvPr id="47" name="Connector 46"/>
          <p:cNvCxnSpPr/>
          <p:nvPr/>
        </p:nvCxnSpPr>
        <p:spPr>
          <a:xfrm>
            <a:off x="7315200" y="3364991"/>
            <a:ext cx="0" cy="539496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6995160" y="3488435"/>
            <a:ext cx="82296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성공</a:t>
            </a:r>
          </a:p>
        </p:txBody>
      </p:sp>
      <p:cxnSp>
        <p:nvCxnSpPr>
          <p:cNvPr id="49" name="Connector 48"/>
          <p:cNvCxnSpPr/>
          <p:nvPr/>
        </p:nvCxnSpPr>
        <p:spPr>
          <a:xfrm>
            <a:off x="7315200" y="4416552"/>
            <a:ext cx="0" cy="402336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Connector 49"/>
          <p:cNvCxnSpPr/>
          <p:nvPr/>
        </p:nvCxnSpPr>
        <p:spPr>
          <a:xfrm>
            <a:off x="7315200" y="5330952"/>
            <a:ext cx="0" cy="402336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Connector 50"/>
          <p:cNvCxnSpPr/>
          <p:nvPr/>
        </p:nvCxnSpPr>
        <p:spPr>
          <a:xfrm>
            <a:off x="2743200" y="4572000"/>
            <a:ext cx="0" cy="1417320"/>
          </a:xfrm>
          <a:prstGeom prst="line">
            <a:avLst/>
          </a:prstGeom>
          <a:ln w="20320">
            <a:solidFill>
              <a:srgbClr val="98A2B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Connector 51"/>
          <p:cNvCxnSpPr/>
          <p:nvPr/>
        </p:nvCxnSpPr>
        <p:spPr>
          <a:xfrm>
            <a:off x="2743200" y="5989320"/>
            <a:ext cx="3063240" cy="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697480" y="5170932"/>
            <a:ext cx="100584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HIT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  <a:latin typeface="맑은 고딕"/>
                <a:ea typeface="맑은 고딕"/>
              </a:rPr>
              <a:t>F5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04 · 핵심 업무 순서도 (5/8)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100" b="1">
                <a:solidFill>
                  <a:srgbClr val="101828"/>
                </a:solidFill>
                <a:latin typeface="맑은 고딕"/>
                <a:ea typeface="맑은 고딕"/>
              </a:rPr>
              <a:t>공사 옥션 (견적 → 역경매 → 낙찰)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Terminator 10"/>
          <p:cNvSpPr/>
          <p:nvPr/>
        </p:nvSpPr>
        <p:spPr>
          <a:xfrm>
            <a:off x="7315200" y="1225296"/>
            <a:ext cx="237744" cy="182880"/>
          </a:xfrm>
          <a:prstGeom prst="flowChartTerminator">
            <a:avLst/>
          </a:prstGeom>
          <a:solidFill>
            <a:srgbClr val="0066B3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59866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시작/끝</a:t>
            </a:r>
          </a:p>
        </p:txBody>
      </p:sp>
      <p:sp>
        <p:nvSpPr>
          <p:cNvPr id="13" name="Process 12"/>
          <p:cNvSpPr/>
          <p:nvPr/>
        </p:nvSpPr>
        <p:spPr>
          <a:xfrm>
            <a:off x="8412480" y="1225296"/>
            <a:ext cx="237744" cy="182880"/>
          </a:xfrm>
          <a:prstGeom prst="flowChartProcess">
            <a:avLst/>
          </a:prstGeom>
          <a:solidFill>
            <a:srgbClr val="FFFFFF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9594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처리</a:t>
            </a:r>
          </a:p>
        </p:txBody>
      </p:sp>
      <p:sp>
        <p:nvSpPr>
          <p:cNvPr id="15" name="Decision 14"/>
          <p:cNvSpPr/>
          <p:nvPr/>
        </p:nvSpPr>
        <p:spPr>
          <a:xfrm>
            <a:off x="9509760" y="1225296"/>
            <a:ext cx="237744" cy="182880"/>
          </a:xfrm>
          <a:prstGeom prst="flowChartDecision">
            <a:avLst/>
          </a:prstGeom>
          <a:solidFill>
            <a:srgbClr val="ECE8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79322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판단</a:t>
            </a:r>
          </a:p>
        </p:txBody>
      </p:sp>
      <p:sp>
        <p:nvSpPr>
          <p:cNvPr id="17" name="Data 16"/>
          <p:cNvSpPr/>
          <p:nvPr/>
        </p:nvSpPr>
        <p:spPr>
          <a:xfrm>
            <a:off x="10607040" y="1225296"/>
            <a:ext cx="237744" cy="182880"/>
          </a:xfrm>
          <a:prstGeom prst="flowChartInputOutpu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89050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입출력</a:t>
            </a:r>
          </a:p>
        </p:txBody>
      </p:sp>
      <p:sp>
        <p:nvSpPr>
          <p:cNvPr id="19" name="Terminator 18"/>
          <p:cNvSpPr/>
          <p:nvPr/>
        </p:nvSpPr>
        <p:spPr>
          <a:xfrm>
            <a:off x="1051560" y="1371600"/>
            <a:ext cx="3383280" cy="475488"/>
          </a:xfrm>
          <a:prstGeom prst="flowChartTerminator">
            <a:avLst/>
          </a:prstGeom>
          <a:solidFill>
            <a:srgbClr val="0066B3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51560" y="1371600"/>
            <a:ext cx="338328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1">
                <a:solidFill>
                  <a:srgbClr val="FFFFFF"/>
                </a:solidFill>
                <a:latin typeface="맑은 고딕"/>
                <a:ea typeface="맑은 고딕"/>
              </a:rPr>
              <a:t>옥션 개설(유형·라운드·마감)</a:t>
            </a:r>
          </a:p>
        </p:txBody>
      </p:sp>
      <p:sp>
        <p:nvSpPr>
          <p:cNvPr id="21" name="Data 20"/>
          <p:cNvSpPr/>
          <p:nvPr/>
        </p:nvSpPr>
        <p:spPr>
          <a:xfrm>
            <a:off x="1051560" y="2011680"/>
            <a:ext cx="3383280" cy="475488"/>
          </a:xfrm>
          <a:prstGeom prst="flowChartInputOutput">
            <a:avLst/>
          </a:prstGeom>
          <a:solidFill>
            <a:srgbClr val="E1EFF9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51560" y="2011680"/>
            <a:ext cx="338328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00447A"/>
                </a:solidFill>
                <a:latin typeface="맑은 고딕"/>
                <a:ea typeface="맑은 고딕"/>
              </a:rPr>
              <a:t>M2~M5 자료·물량서 첨부</a:t>
            </a:r>
          </a:p>
        </p:txBody>
      </p:sp>
      <p:sp>
        <p:nvSpPr>
          <p:cNvPr id="23" name="Process 22"/>
          <p:cNvSpPr/>
          <p:nvPr/>
        </p:nvSpPr>
        <p:spPr>
          <a:xfrm>
            <a:off x="1051560" y="2651760"/>
            <a:ext cx="3383280" cy="475488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51560" y="2651760"/>
            <a:ext cx="338328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응찰 자격 검증(M7) 등록업체만</a:t>
            </a:r>
          </a:p>
        </p:txBody>
      </p:sp>
      <p:sp>
        <p:nvSpPr>
          <p:cNvPr id="25" name="Process 24"/>
          <p:cNvSpPr/>
          <p:nvPr/>
        </p:nvSpPr>
        <p:spPr>
          <a:xfrm>
            <a:off x="1051560" y="3291840"/>
            <a:ext cx="3383280" cy="475488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51560" y="3291840"/>
            <a:ext cx="338328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적격 업체 자료 열람</a:t>
            </a:r>
          </a:p>
        </p:txBody>
      </p:sp>
      <p:sp>
        <p:nvSpPr>
          <p:cNvPr id="27" name="Process 26"/>
          <p:cNvSpPr/>
          <p:nvPr/>
        </p:nvSpPr>
        <p:spPr>
          <a:xfrm>
            <a:off x="1051560" y="3931920"/>
            <a:ext cx="3383280" cy="475488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1051560" y="3931920"/>
            <a:ext cx="338328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견적서 제출(응찰)</a:t>
            </a:r>
          </a:p>
        </p:txBody>
      </p:sp>
      <p:cxnSp>
        <p:nvCxnSpPr>
          <p:cNvPr id="29" name="Connector 28"/>
          <p:cNvCxnSpPr/>
          <p:nvPr/>
        </p:nvCxnSpPr>
        <p:spPr>
          <a:xfrm>
            <a:off x="2743200" y="1847088"/>
            <a:ext cx="0" cy="164592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or 29"/>
          <p:cNvCxnSpPr/>
          <p:nvPr/>
        </p:nvCxnSpPr>
        <p:spPr>
          <a:xfrm>
            <a:off x="2743200" y="2487168"/>
            <a:ext cx="0" cy="164592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or 30"/>
          <p:cNvCxnSpPr/>
          <p:nvPr/>
        </p:nvCxnSpPr>
        <p:spPr>
          <a:xfrm>
            <a:off x="2743200" y="3127248"/>
            <a:ext cx="0" cy="164592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>
            <a:off x="2743200" y="3767328"/>
            <a:ext cx="0" cy="164592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Decision 32"/>
          <p:cNvSpPr/>
          <p:nvPr/>
        </p:nvSpPr>
        <p:spPr>
          <a:xfrm>
            <a:off x="1737360" y="4626864"/>
            <a:ext cx="2011680" cy="749808"/>
          </a:xfrm>
          <a:prstGeom prst="flowChartDecision">
            <a:avLst/>
          </a:prstGeom>
          <a:solidFill>
            <a:srgbClr val="ECE8FF"/>
          </a:solidFill>
          <a:ln w="1651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1737360" y="4626864"/>
            <a:ext cx="2011680" cy="7498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D4AFF"/>
                </a:solidFill>
                <a:latin typeface="맑은 고딕"/>
                <a:ea typeface="맑은 고딕"/>
              </a:rPr>
              <a:t>마감/라운드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D4AFF"/>
                </a:solidFill>
                <a:latin typeface="맑은 고딕"/>
                <a:ea typeface="맑은 고딕"/>
              </a:rPr>
              <a:t>종료?</a:t>
            </a:r>
          </a:p>
        </p:txBody>
      </p:sp>
      <p:cxnSp>
        <p:nvCxnSpPr>
          <p:cNvPr id="35" name="Connector 34"/>
          <p:cNvCxnSpPr/>
          <p:nvPr/>
        </p:nvCxnSpPr>
        <p:spPr>
          <a:xfrm>
            <a:off x="2743200" y="4407408"/>
            <a:ext cx="0" cy="219456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Process 35"/>
          <p:cNvSpPr/>
          <p:nvPr/>
        </p:nvSpPr>
        <p:spPr>
          <a:xfrm>
            <a:off x="4754880" y="3575304"/>
            <a:ext cx="2743200" cy="566928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4754880" y="3575304"/>
            <a:ext cx="274320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재응찰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(라운드 내 인하)</a:t>
            </a:r>
          </a:p>
        </p:txBody>
      </p:sp>
      <p:cxnSp>
        <p:nvCxnSpPr>
          <p:cNvPr id="38" name="Connector 37"/>
          <p:cNvCxnSpPr/>
          <p:nvPr/>
        </p:nvCxnSpPr>
        <p:spPr>
          <a:xfrm flipV="1">
            <a:off x="3749039" y="3858768"/>
            <a:ext cx="1005841" cy="114300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931920" y="4283964"/>
            <a:ext cx="82296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No</a:t>
            </a:r>
          </a:p>
        </p:txBody>
      </p:sp>
      <p:cxnSp>
        <p:nvCxnSpPr>
          <p:cNvPr id="40" name="Connector 39"/>
          <p:cNvCxnSpPr/>
          <p:nvPr/>
        </p:nvCxnSpPr>
        <p:spPr>
          <a:xfrm>
            <a:off x="6126480" y="4142232"/>
            <a:ext cx="0" cy="621792"/>
          </a:xfrm>
          <a:prstGeom prst="line">
            <a:avLst/>
          </a:prstGeom>
          <a:ln w="20320">
            <a:solidFill>
              <a:srgbClr val="98A2B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nector 40"/>
          <p:cNvCxnSpPr/>
          <p:nvPr/>
        </p:nvCxnSpPr>
        <p:spPr>
          <a:xfrm flipH="1">
            <a:off x="3749039" y="4764024"/>
            <a:ext cx="2377441" cy="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Process 41"/>
          <p:cNvSpPr/>
          <p:nvPr/>
        </p:nvSpPr>
        <p:spPr>
          <a:xfrm>
            <a:off x="6995160" y="1463040"/>
            <a:ext cx="3200400" cy="530352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6995160" y="1463040"/>
            <a:ext cx="3200400" cy="53035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종합점수 산정(가격+평판+납기)</a:t>
            </a:r>
          </a:p>
        </p:txBody>
      </p:sp>
      <p:sp>
        <p:nvSpPr>
          <p:cNvPr id="44" name="Data 43"/>
          <p:cNvSpPr/>
          <p:nvPr/>
        </p:nvSpPr>
        <p:spPr>
          <a:xfrm>
            <a:off x="6995160" y="2212848"/>
            <a:ext cx="3200400" cy="530352"/>
          </a:xfrm>
          <a:prstGeom prst="flowChartInputOutput">
            <a:avLst/>
          </a:prstGeom>
          <a:solidFill>
            <a:srgbClr val="E1EFF9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6995160" y="2212848"/>
            <a:ext cx="3200400" cy="53035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00447A"/>
                </a:solidFill>
                <a:latin typeface="맑은 고딕"/>
                <a:ea typeface="맑은 고딕"/>
              </a:rPr>
              <a:t>견적서 비교표·순위</a:t>
            </a:r>
          </a:p>
        </p:txBody>
      </p:sp>
      <p:sp>
        <p:nvSpPr>
          <p:cNvPr id="46" name="Process 45"/>
          <p:cNvSpPr/>
          <p:nvPr/>
        </p:nvSpPr>
        <p:spPr>
          <a:xfrm>
            <a:off x="6995160" y="2962656"/>
            <a:ext cx="3200400" cy="530352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995160" y="2962656"/>
            <a:ext cx="3200400" cy="53035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전시업체 낙찰(Award)</a:t>
            </a:r>
          </a:p>
        </p:txBody>
      </p:sp>
      <p:sp>
        <p:nvSpPr>
          <p:cNvPr id="48" name="Process 47"/>
          <p:cNvSpPr/>
          <p:nvPr/>
        </p:nvSpPr>
        <p:spPr>
          <a:xfrm>
            <a:off x="6995160" y="3712463"/>
            <a:ext cx="3200400" cy="530352"/>
          </a:xfrm>
          <a:prstGeom prst="flowChartProcess">
            <a:avLst/>
          </a:prstGeom>
          <a:solidFill>
            <a:srgbClr val="ECF7F0"/>
          </a:solidFill>
          <a:ln w="1651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995160" y="3712463"/>
            <a:ext cx="3200400" cy="53035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0C6B43"/>
                </a:solidFill>
                <a:latin typeface="맑은 고딕"/>
                <a:ea typeface="맑은 고딕"/>
              </a:rPr>
              <a:t>계약/발주 전환(M6·M9)·감사기록</a:t>
            </a:r>
          </a:p>
        </p:txBody>
      </p:sp>
      <p:cxnSp>
        <p:nvCxnSpPr>
          <p:cNvPr id="50" name="Connector 49"/>
          <p:cNvCxnSpPr/>
          <p:nvPr/>
        </p:nvCxnSpPr>
        <p:spPr>
          <a:xfrm>
            <a:off x="8595360" y="1993392"/>
            <a:ext cx="0" cy="219456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Connector 50"/>
          <p:cNvCxnSpPr/>
          <p:nvPr/>
        </p:nvCxnSpPr>
        <p:spPr>
          <a:xfrm>
            <a:off x="8595360" y="2743200"/>
            <a:ext cx="0" cy="219456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Connector 51"/>
          <p:cNvCxnSpPr/>
          <p:nvPr/>
        </p:nvCxnSpPr>
        <p:spPr>
          <a:xfrm>
            <a:off x="8595360" y="3493008"/>
            <a:ext cx="0" cy="219455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Connector 52"/>
          <p:cNvCxnSpPr/>
          <p:nvPr/>
        </p:nvCxnSpPr>
        <p:spPr>
          <a:xfrm flipV="1">
            <a:off x="3749039" y="1728216"/>
            <a:ext cx="3246121" cy="3182112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5052060" y="3172968"/>
            <a:ext cx="82296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Yes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01 · 개요 · 식별체계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100" b="1">
                <a:solidFill>
                  <a:srgbClr val="101828"/>
                </a:solidFill>
                <a:latin typeface="맑은 고딕"/>
                <a:ea typeface="맑은 고딕"/>
              </a:rPr>
              <a:t>프로그램 식별 체계 및 유형 정의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11183112" cy="93268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1517904"/>
            <a:ext cx="106984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0066B3"/>
                </a:solidFill>
                <a:latin typeface="맑은 고딕"/>
                <a:ea typeface="맑은 고딕"/>
              </a:rPr>
              <a:t>문서 목적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1810512"/>
            <a:ext cx="107442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본 사양서는 킨텍스 자동전시시스템(M1~M18 + 공통·시스템관리 §5B)의 프로그램 단위를 식별·정의하고, 핵심 프로그램의 상세 처리 사양과 주요 업무 순서도를 규정한다. 화면(SCR)·모듈 정의의 권위 출처는 PLANNING v3.0·design.md v2.0이며, 본 문서는 이를 프로그램 단위로 분해한다.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920" y="2542032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6D4AFF"/>
                </a:solidFill>
                <a:latin typeface="맑은 고딕"/>
                <a:ea typeface="맑은 고딕"/>
              </a:rPr>
              <a:t>PGM-ID 부여 체계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02920" y="2871216"/>
            <a:ext cx="1828800" cy="658368"/>
          </a:xfrm>
          <a:prstGeom prst="roundRect">
            <a:avLst/>
          </a:prstGeom>
          <a:solidFill>
            <a:srgbClr val="FFFFFF"/>
          </a:solidFill>
          <a:ln w="1778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02920" y="2944368"/>
            <a:ext cx="18288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0066B3"/>
                </a:solidFill>
                <a:latin typeface="맑은 고딕"/>
                <a:ea typeface="맑은 고딕"/>
              </a:rPr>
              <a:t>M02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920" y="3255264"/>
            <a:ext cx="182880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모듈 코드 (M1~M18 / SYS·CMN=공통)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13432" y="2871216"/>
            <a:ext cx="310896" cy="6583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98A2B3"/>
                </a:solidFill>
                <a:latin typeface="맑은 고딕"/>
                <a:ea typeface="맑은 고딕"/>
              </a:rPr>
              <a:t>-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642615" y="2871216"/>
            <a:ext cx="3200400" cy="658368"/>
          </a:xfrm>
          <a:prstGeom prst="roundRect">
            <a:avLst/>
          </a:prstGeom>
          <a:solidFill>
            <a:srgbClr val="FFFFFF"/>
          </a:solidFill>
          <a:ln w="1778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2642615" y="2944368"/>
            <a:ext cx="32004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6D4AFF"/>
                </a:solidFill>
                <a:latin typeface="맑은 고딕"/>
                <a:ea typeface="맑은 고딕"/>
              </a:rPr>
              <a:t>BATCH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642615" y="3255264"/>
            <a:ext cx="320040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유형·업무 약어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824728" y="2871216"/>
            <a:ext cx="310896" cy="6583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98A2B3"/>
                </a:solidFill>
                <a:latin typeface="맑은 고딕"/>
                <a:ea typeface="맑은 고딕"/>
              </a:rPr>
              <a:t>-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153912" y="2871216"/>
            <a:ext cx="1828800" cy="658368"/>
          </a:xfrm>
          <a:prstGeom prst="roundRect">
            <a:avLst/>
          </a:prstGeom>
          <a:solidFill>
            <a:srgbClr val="FFFFFF"/>
          </a:solidFill>
          <a:ln w="17780">
            <a:solidFill>
              <a:srgbClr val="00447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153912" y="2944368"/>
            <a:ext cx="18288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00447A"/>
                </a:solidFill>
                <a:latin typeface="맑은 고딕"/>
                <a:ea typeface="맑은 고딕"/>
              </a:rPr>
              <a:t>01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153912" y="3255264"/>
            <a:ext cx="182880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모듈 내 일련번호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72400" y="2999232"/>
            <a:ext cx="39319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667085"/>
                </a:solidFill>
                <a:latin typeface="맑은 고딕"/>
                <a:ea typeface="맑은 고딕"/>
              </a:rPr>
              <a:t>예)  </a:t>
            </a:r>
            <a:r>
              <a:rPr sz="1300" b="1">
                <a:solidFill>
                  <a:srgbClr val="101828"/>
                </a:solidFill>
                <a:latin typeface="맑은 고딕"/>
                <a:ea typeface="맑은 고딕"/>
              </a:rPr>
              <a:t>M02-BATCH-01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= 플로어플랜 배치 3안 생성 엔진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2920" y="3749039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0066B3"/>
                </a:solidFill>
                <a:latin typeface="맑은 고딕"/>
                <a:ea typeface="맑은 고딕"/>
              </a:rPr>
              <a:t>프로그램 유형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02920" y="4078224"/>
            <a:ext cx="2724912" cy="15727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502920" y="4078224"/>
            <a:ext cx="2724912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502920" y="4078224"/>
            <a:ext cx="27249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온라인  (ONL)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5800" y="4663440"/>
            <a:ext cx="2359152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사용자 화면 트랜잭션(React↔REST), 조회·입력·처리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3328415" y="4078224"/>
            <a:ext cx="2724912" cy="15727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Rounded Rectangle 32"/>
          <p:cNvSpPr/>
          <p:nvPr/>
        </p:nvSpPr>
        <p:spPr>
          <a:xfrm>
            <a:off x="3328415" y="4078224"/>
            <a:ext cx="2724912" cy="45720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3328415" y="4078224"/>
            <a:ext cx="27249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API  (API)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511296" y="4663440"/>
            <a:ext cx="2359152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엔진·서비스 API(룰·배치·배선·집계), 화면 비종속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6153912" y="4078224"/>
            <a:ext cx="2724912" cy="15727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7" name="Rounded Rectangle 36"/>
          <p:cNvSpPr/>
          <p:nvPr/>
        </p:nvSpPr>
        <p:spPr>
          <a:xfrm>
            <a:off x="6153912" y="4078224"/>
            <a:ext cx="2724912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153912" y="4078224"/>
            <a:ext cx="27249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배치  (BAT)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336792" y="4663440"/>
            <a:ext cx="2359152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스케줄러/야간 적재·역산 알림·주기 수집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8979408" y="4078224"/>
            <a:ext cx="2724912" cy="15727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1" name="Rounded Rectangle 40"/>
          <p:cNvSpPr/>
          <p:nvPr/>
        </p:nvSpPr>
        <p:spPr>
          <a:xfrm>
            <a:off x="8979408" y="4078224"/>
            <a:ext cx="2724912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8979408" y="4078224"/>
            <a:ext cx="27249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워커  (WKR)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162288" y="4663440"/>
            <a:ext cx="2359152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Redis 큐 소비 비동기 워커(나노바나나 렌더 등)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02920" y="5852160"/>
            <a:ext cx="11155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표기 원칙  온라인 프로그램은 관련 화면(SCR ID)을 명시. 하나의 화면이 복수 프로그램을, 하나의 엔진 API가 복수 화면을 지원할 수 있다(N:M).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  <a:latin typeface="맑은 고딕"/>
                <a:ea typeface="맑은 고딕"/>
              </a:rPr>
              <a:t>F6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04 · 핵심 업무 순서도 (6/8)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100" b="1">
                <a:solidFill>
                  <a:srgbClr val="101828"/>
                </a:solidFill>
                <a:latin typeface="맑은 고딕"/>
                <a:ea typeface="맑은 고딕"/>
              </a:rPr>
              <a:t>관람객 등록 → 배지 → 체크인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Terminator 10"/>
          <p:cNvSpPr/>
          <p:nvPr/>
        </p:nvSpPr>
        <p:spPr>
          <a:xfrm>
            <a:off x="7315200" y="1225296"/>
            <a:ext cx="237744" cy="182880"/>
          </a:xfrm>
          <a:prstGeom prst="flowChartTerminator">
            <a:avLst/>
          </a:prstGeom>
          <a:solidFill>
            <a:srgbClr val="0066B3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59866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시작/끝</a:t>
            </a:r>
          </a:p>
        </p:txBody>
      </p:sp>
      <p:sp>
        <p:nvSpPr>
          <p:cNvPr id="13" name="Process 12"/>
          <p:cNvSpPr/>
          <p:nvPr/>
        </p:nvSpPr>
        <p:spPr>
          <a:xfrm>
            <a:off x="8412480" y="1225296"/>
            <a:ext cx="237744" cy="182880"/>
          </a:xfrm>
          <a:prstGeom prst="flowChartProcess">
            <a:avLst/>
          </a:prstGeom>
          <a:solidFill>
            <a:srgbClr val="FFFFFF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9594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처리</a:t>
            </a:r>
          </a:p>
        </p:txBody>
      </p:sp>
      <p:sp>
        <p:nvSpPr>
          <p:cNvPr id="15" name="Decision 14"/>
          <p:cNvSpPr/>
          <p:nvPr/>
        </p:nvSpPr>
        <p:spPr>
          <a:xfrm>
            <a:off x="9509760" y="1225296"/>
            <a:ext cx="237744" cy="182880"/>
          </a:xfrm>
          <a:prstGeom prst="flowChartDecision">
            <a:avLst/>
          </a:prstGeom>
          <a:solidFill>
            <a:srgbClr val="ECE8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79322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판단</a:t>
            </a:r>
          </a:p>
        </p:txBody>
      </p:sp>
      <p:sp>
        <p:nvSpPr>
          <p:cNvPr id="17" name="Data 16"/>
          <p:cNvSpPr/>
          <p:nvPr/>
        </p:nvSpPr>
        <p:spPr>
          <a:xfrm>
            <a:off x="10607040" y="1225296"/>
            <a:ext cx="237744" cy="182880"/>
          </a:xfrm>
          <a:prstGeom prst="flowChartInputOutpu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89050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입출력</a:t>
            </a:r>
          </a:p>
        </p:txBody>
      </p:sp>
      <p:sp>
        <p:nvSpPr>
          <p:cNvPr id="19" name="Terminator 18"/>
          <p:cNvSpPr/>
          <p:nvPr/>
        </p:nvSpPr>
        <p:spPr>
          <a:xfrm>
            <a:off x="1188720" y="1417320"/>
            <a:ext cx="3108960" cy="493776"/>
          </a:xfrm>
          <a:prstGeom prst="flowChartTerminator">
            <a:avLst/>
          </a:prstGeom>
          <a:solidFill>
            <a:srgbClr val="0066B3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188720" y="1417320"/>
            <a:ext cx="3108960" cy="49377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1">
                <a:solidFill>
                  <a:srgbClr val="FFFFFF"/>
                </a:solidFill>
                <a:latin typeface="맑은 고딕"/>
                <a:ea typeface="맑은 고딕"/>
              </a:rPr>
              <a:t>온라인 사전등록(유형별 폼)</a:t>
            </a:r>
          </a:p>
        </p:txBody>
      </p:sp>
      <p:sp>
        <p:nvSpPr>
          <p:cNvPr id="21" name="Process 20"/>
          <p:cNvSpPr/>
          <p:nvPr/>
        </p:nvSpPr>
        <p:spPr>
          <a:xfrm>
            <a:off x="1188720" y="2093976"/>
            <a:ext cx="3108960" cy="493776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188720" y="2093976"/>
            <a:ext cx="3108960" cy="49377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개인정보 동의 확인</a:t>
            </a:r>
          </a:p>
        </p:txBody>
      </p:sp>
      <p:sp>
        <p:nvSpPr>
          <p:cNvPr id="23" name="Process 22"/>
          <p:cNvSpPr/>
          <p:nvPr/>
        </p:nvSpPr>
        <p:spPr>
          <a:xfrm>
            <a:off x="1188720" y="2770632"/>
            <a:ext cx="3108960" cy="493776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188720" y="2770632"/>
            <a:ext cx="3108960" cy="49377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배지/QR 발급(서명·만료)</a:t>
            </a:r>
          </a:p>
        </p:txBody>
      </p:sp>
      <p:sp>
        <p:nvSpPr>
          <p:cNvPr id="25" name="Data 24"/>
          <p:cNvSpPr/>
          <p:nvPr/>
        </p:nvSpPr>
        <p:spPr>
          <a:xfrm>
            <a:off x="1188720" y="3447288"/>
            <a:ext cx="3108960" cy="493776"/>
          </a:xfrm>
          <a:prstGeom prst="flowChartInputOutput">
            <a:avLst/>
          </a:prstGeom>
          <a:solidFill>
            <a:srgbClr val="E1EFF9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188720" y="3447288"/>
            <a:ext cx="3108960" cy="49377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00447A"/>
                </a:solidFill>
                <a:latin typeface="맑은 고딕"/>
                <a:ea typeface="맑은 고딕"/>
              </a:rPr>
              <a:t>모바일 배지 수신</a:t>
            </a:r>
          </a:p>
        </p:txBody>
      </p:sp>
      <p:cxnSp>
        <p:nvCxnSpPr>
          <p:cNvPr id="27" name="Connector 26"/>
          <p:cNvCxnSpPr/>
          <p:nvPr/>
        </p:nvCxnSpPr>
        <p:spPr>
          <a:xfrm>
            <a:off x="2743200" y="1911095"/>
            <a:ext cx="0" cy="182881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/>
          <p:nvPr/>
        </p:nvCxnSpPr>
        <p:spPr>
          <a:xfrm>
            <a:off x="2743200" y="2587752"/>
            <a:ext cx="0" cy="18288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28"/>
          <p:cNvCxnSpPr/>
          <p:nvPr/>
        </p:nvCxnSpPr>
        <p:spPr>
          <a:xfrm>
            <a:off x="2743200" y="3264408"/>
            <a:ext cx="0" cy="18288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Decision 29"/>
          <p:cNvSpPr/>
          <p:nvPr/>
        </p:nvSpPr>
        <p:spPr>
          <a:xfrm>
            <a:off x="1691640" y="4178808"/>
            <a:ext cx="2103120" cy="786384"/>
          </a:xfrm>
          <a:prstGeom prst="flowChartDecision">
            <a:avLst/>
          </a:prstGeom>
          <a:solidFill>
            <a:srgbClr val="ECE8FF"/>
          </a:solidFill>
          <a:ln w="1651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1691640" y="4178808"/>
            <a:ext cx="2103120" cy="7863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D4AFF"/>
                </a:solidFill>
                <a:latin typeface="맑은 고딕"/>
                <a:ea typeface="맑은 고딕"/>
              </a:rPr>
              <a:t>현장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D4AFF"/>
                </a:solidFill>
                <a:latin typeface="맑은 고딕"/>
                <a:ea typeface="맑은 고딕"/>
              </a:rPr>
              <a:t>네트워크?</a:t>
            </a:r>
          </a:p>
        </p:txBody>
      </p:sp>
      <p:cxnSp>
        <p:nvCxnSpPr>
          <p:cNvPr id="32" name="Connector 31"/>
          <p:cNvCxnSpPr/>
          <p:nvPr/>
        </p:nvCxnSpPr>
        <p:spPr>
          <a:xfrm>
            <a:off x="2743200" y="3941064"/>
            <a:ext cx="0" cy="237744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Process 32"/>
          <p:cNvSpPr/>
          <p:nvPr/>
        </p:nvSpPr>
        <p:spPr>
          <a:xfrm>
            <a:off x="4937760" y="4288536"/>
            <a:ext cx="2743200" cy="566928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4937760" y="4288536"/>
            <a:ext cx="274320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QR 온라인 체크인</a:t>
            </a:r>
          </a:p>
        </p:txBody>
      </p:sp>
      <p:sp>
        <p:nvSpPr>
          <p:cNvPr id="35" name="Process 34"/>
          <p:cNvSpPr/>
          <p:nvPr/>
        </p:nvSpPr>
        <p:spPr>
          <a:xfrm>
            <a:off x="4937760" y="3054096"/>
            <a:ext cx="2743200" cy="566928"/>
          </a:xfrm>
          <a:prstGeom prst="flowChartProcess">
            <a:avLst/>
          </a:prstGeom>
          <a:solidFill>
            <a:srgbClr val="FDF1E3"/>
          </a:solidFill>
          <a:ln w="16510">
            <a:solidFill>
              <a:srgbClr val="E08A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4937760" y="3054096"/>
            <a:ext cx="274320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8A5400"/>
                </a:solidFill>
                <a:latin typeface="맑은 고딕"/>
                <a:ea typeface="맑은 고딕"/>
              </a:rPr>
              <a:t>오프라인 폴백 큐</a:t>
            </a:r>
          </a:p>
        </p:txBody>
      </p:sp>
      <p:cxnSp>
        <p:nvCxnSpPr>
          <p:cNvPr id="37" name="Connector 36"/>
          <p:cNvCxnSpPr/>
          <p:nvPr/>
        </p:nvCxnSpPr>
        <p:spPr>
          <a:xfrm>
            <a:off x="3794760" y="4572000"/>
            <a:ext cx="1143000" cy="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046220" y="4425696"/>
            <a:ext cx="82296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정상</a:t>
            </a:r>
          </a:p>
        </p:txBody>
      </p:sp>
      <p:cxnSp>
        <p:nvCxnSpPr>
          <p:cNvPr id="39" name="Connector 38"/>
          <p:cNvCxnSpPr/>
          <p:nvPr/>
        </p:nvCxnSpPr>
        <p:spPr>
          <a:xfrm flipV="1">
            <a:off x="3794760" y="3337560"/>
            <a:ext cx="1143000" cy="123444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046220" y="3808476"/>
            <a:ext cx="82296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불안정</a:t>
            </a:r>
          </a:p>
        </p:txBody>
      </p:sp>
      <p:cxnSp>
        <p:nvCxnSpPr>
          <p:cNvPr id="41" name="Connector 40"/>
          <p:cNvCxnSpPr/>
          <p:nvPr/>
        </p:nvCxnSpPr>
        <p:spPr>
          <a:xfrm>
            <a:off x="6309360" y="3621024"/>
            <a:ext cx="0" cy="667512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989320" y="3808476"/>
            <a:ext cx="82296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복구 동기화</a:t>
            </a:r>
          </a:p>
        </p:txBody>
      </p:sp>
      <p:sp>
        <p:nvSpPr>
          <p:cNvPr id="43" name="Process 42"/>
          <p:cNvSpPr/>
          <p:nvPr/>
        </p:nvSpPr>
        <p:spPr>
          <a:xfrm>
            <a:off x="8366759" y="3337560"/>
            <a:ext cx="2834640" cy="548640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8366759" y="3337560"/>
            <a:ext cx="283464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즉석 배지 인쇄·입장 집계</a:t>
            </a:r>
          </a:p>
        </p:txBody>
      </p:sp>
      <p:sp>
        <p:nvSpPr>
          <p:cNvPr id="45" name="Process 44"/>
          <p:cNvSpPr/>
          <p:nvPr/>
        </p:nvSpPr>
        <p:spPr>
          <a:xfrm>
            <a:off x="8366759" y="4105656"/>
            <a:ext cx="2834640" cy="548640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8366759" y="4105656"/>
            <a:ext cx="283464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리드캡처 매핑(M10-LEAD)</a:t>
            </a:r>
          </a:p>
        </p:txBody>
      </p:sp>
      <p:sp>
        <p:nvSpPr>
          <p:cNvPr id="47" name="Process 46"/>
          <p:cNvSpPr/>
          <p:nvPr/>
        </p:nvSpPr>
        <p:spPr>
          <a:xfrm>
            <a:off x="8366759" y="4873752"/>
            <a:ext cx="2834640" cy="548640"/>
          </a:xfrm>
          <a:prstGeom prst="flowChartProcess">
            <a:avLst/>
          </a:prstGeom>
          <a:solidFill>
            <a:srgbClr val="ECF7F0"/>
          </a:solidFill>
          <a:ln w="1651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8366759" y="4873752"/>
            <a:ext cx="283464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0C6B43"/>
                </a:solidFill>
                <a:latin typeface="맑은 고딕"/>
                <a:ea typeface="맑은 고딕"/>
              </a:rPr>
              <a:t>체크인 데이터 → M16 BI</a:t>
            </a:r>
          </a:p>
        </p:txBody>
      </p:sp>
      <p:cxnSp>
        <p:nvCxnSpPr>
          <p:cNvPr id="49" name="Connector 48"/>
          <p:cNvCxnSpPr/>
          <p:nvPr/>
        </p:nvCxnSpPr>
        <p:spPr>
          <a:xfrm>
            <a:off x="9784080" y="3886200"/>
            <a:ext cx="0" cy="219456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Connector 49"/>
          <p:cNvCxnSpPr/>
          <p:nvPr/>
        </p:nvCxnSpPr>
        <p:spPr>
          <a:xfrm>
            <a:off x="9784080" y="4654296"/>
            <a:ext cx="0" cy="219456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Connector 50"/>
          <p:cNvCxnSpPr/>
          <p:nvPr/>
        </p:nvCxnSpPr>
        <p:spPr>
          <a:xfrm flipV="1">
            <a:off x="7680960" y="3611879"/>
            <a:ext cx="685799" cy="960121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  <a:latin typeface="맑은 고딕"/>
                <a:ea typeface="맑은 고딕"/>
              </a:rPr>
              <a:t>F7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04 · 핵심 업무 순서도 (7/8)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100" b="1">
                <a:solidFill>
                  <a:srgbClr val="101828"/>
                </a:solidFill>
                <a:latin typeface="맑은 고딕"/>
                <a:ea typeface="맑은 고딕"/>
              </a:rPr>
              <a:t>승인 워크플로 (2FA 포함)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Terminator 10"/>
          <p:cNvSpPr/>
          <p:nvPr/>
        </p:nvSpPr>
        <p:spPr>
          <a:xfrm>
            <a:off x="7315200" y="1225296"/>
            <a:ext cx="237744" cy="182880"/>
          </a:xfrm>
          <a:prstGeom prst="flowChartTerminator">
            <a:avLst/>
          </a:prstGeom>
          <a:solidFill>
            <a:srgbClr val="0066B3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59866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시작/끝</a:t>
            </a:r>
          </a:p>
        </p:txBody>
      </p:sp>
      <p:sp>
        <p:nvSpPr>
          <p:cNvPr id="13" name="Process 12"/>
          <p:cNvSpPr/>
          <p:nvPr/>
        </p:nvSpPr>
        <p:spPr>
          <a:xfrm>
            <a:off x="8412480" y="1225296"/>
            <a:ext cx="237744" cy="182880"/>
          </a:xfrm>
          <a:prstGeom prst="flowChartProcess">
            <a:avLst/>
          </a:prstGeom>
          <a:solidFill>
            <a:srgbClr val="FFFFFF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9594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처리</a:t>
            </a:r>
          </a:p>
        </p:txBody>
      </p:sp>
      <p:sp>
        <p:nvSpPr>
          <p:cNvPr id="15" name="Decision 14"/>
          <p:cNvSpPr/>
          <p:nvPr/>
        </p:nvSpPr>
        <p:spPr>
          <a:xfrm>
            <a:off x="9509760" y="1225296"/>
            <a:ext cx="237744" cy="182880"/>
          </a:xfrm>
          <a:prstGeom prst="flowChartDecision">
            <a:avLst/>
          </a:prstGeom>
          <a:solidFill>
            <a:srgbClr val="ECE8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79322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판단</a:t>
            </a:r>
          </a:p>
        </p:txBody>
      </p:sp>
      <p:sp>
        <p:nvSpPr>
          <p:cNvPr id="17" name="Data 16"/>
          <p:cNvSpPr/>
          <p:nvPr/>
        </p:nvSpPr>
        <p:spPr>
          <a:xfrm>
            <a:off x="10607040" y="1225296"/>
            <a:ext cx="237744" cy="182880"/>
          </a:xfrm>
          <a:prstGeom prst="flowChartInputOutpu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89050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입출력</a:t>
            </a:r>
          </a:p>
        </p:txBody>
      </p:sp>
      <p:sp>
        <p:nvSpPr>
          <p:cNvPr id="19" name="Terminator 18"/>
          <p:cNvSpPr/>
          <p:nvPr/>
        </p:nvSpPr>
        <p:spPr>
          <a:xfrm>
            <a:off x="1280160" y="1417320"/>
            <a:ext cx="2926080" cy="512064"/>
          </a:xfrm>
          <a:prstGeom prst="flowChartTerminator">
            <a:avLst/>
          </a:prstGeom>
          <a:solidFill>
            <a:srgbClr val="0066B3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280160" y="1417320"/>
            <a:ext cx="292608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1">
                <a:solidFill>
                  <a:srgbClr val="FFFFFF"/>
                </a:solidFill>
                <a:latin typeface="맑은 고딕"/>
                <a:ea typeface="맑은 고딕"/>
              </a:rPr>
              <a:t>로그인(ID/PW)</a:t>
            </a:r>
          </a:p>
        </p:txBody>
      </p:sp>
      <p:sp>
        <p:nvSpPr>
          <p:cNvPr id="21" name="Process 20"/>
          <p:cNvSpPr/>
          <p:nvPr/>
        </p:nvSpPr>
        <p:spPr>
          <a:xfrm>
            <a:off x="1280160" y="2130552"/>
            <a:ext cx="2926080" cy="512064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280160" y="2130552"/>
            <a:ext cx="292608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JWT 발급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2743200" y="1929384"/>
            <a:ext cx="0" cy="201168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Decision 23"/>
          <p:cNvSpPr/>
          <p:nvPr/>
        </p:nvSpPr>
        <p:spPr>
          <a:xfrm>
            <a:off x="1691640" y="2862072"/>
            <a:ext cx="2103120" cy="786384"/>
          </a:xfrm>
          <a:prstGeom prst="flowChartDecision">
            <a:avLst/>
          </a:prstGeom>
          <a:solidFill>
            <a:srgbClr val="ECE8FF"/>
          </a:solidFill>
          <a:ln w="1651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1691640" y="2862072"/>
            <a:ext cx="2103120" cy="7863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D4AFF"/>
                </a:solidFill>
                <a:latin typeface="맑은 고딕"/>
                <a:ea typeface="맑은 고딕"/>
              </a:rPr>
              <a:t>2FA 대상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D4AFF"/>
                </a:solidFill>
                <a:latin typeface="맑은 고딕"/>
                <a:ea typeface="맑은 고딕"/>
              </a:rPr>
              <a:t>역할?</a:t>
            </a:r>
          </a:p>
        </p:txBody>
      </p:sp>
      <p:cxnSp>
        <p:nvCxnSpPr>
          <p:cNvPr id="26" name="Connector 25"/>
          <p:cNvCxnSpPr/>
          <p:nvPr/>
        </p:nvCxnSpPr>
        <p:spPr>
          <a:xfrm>
            <a:off x="2743200" y="2642616"/>
            <a:ext cx="0" cy="219456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Process 26"/>
          <p:cNvSpPr/>
          <p:nvPr/>
        </p:nvSpPr>
        <p:spPr>
          <a:xfrm>
            <a:off x="1325880" y="4215384"/>
            <a:ext cx="2834640" cy="548640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1325880" y="4215384"/>
            <a:ext cx="283464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OTP(TOTP) 검증·실패 잠금</a:t>
            </a:r>
          </a:p>
        </p:txBody>
      </p:sp>
      <p:cxnSp>
        <p:nvCxnSpPr>
          <p:cNvPr id="29" name="Connector 28"/>
          <p:cNvCxnSpPr/>
          <p:nvPr/>
        </p:nvCxnSpPr>
        <p:spPr>
          <a:xfrm>
            <a:off x="2743200" y="3648456"/>
            <a:ext cx="0" cy="566928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423160" y="3785615"/>
            <a:ext cx="82296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필수</a:t>
            </a:r>
          </a:p>
        </p:txBody>
      </p:sp>
      <p:sp>
        <p:nvSpPr>
          <p:cNvPr id="31" name="Data 30"/>
          <p:cNvSpPr/>
          <p:nvPr/>
        </p:nvSpPr>
        <p:spPr>
          <a:xfrm>
            <a:off x="6126480" y="1728216"/>
            <a:ext cx="2926080" cy="566928"/>
          </a:xfrm>
          <a:prstGeom prst="flowChartInputOutput">
            <a:avLst/>
          </a:prstGeom>
          <a:solidFill>
            <a:srgbClr val="E1EFF9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126480" y="1728216"/>
            <a:ext cx="292608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00447A"/>
                </a:solidFill>
                <a:latin typeface="맑은 고딕"/>
                <a:ea typeface="맑은 고딕"/>
              </a:rPr>
              <a:t>승인 큐 진입(AI 사전심사 플래그)</a:t>
            </a:r>
          </a:p>
        </p:txBody>
      </p:sp>
      <p:sp>
        <p:nvSpPr>
          <p:cNvPr id="33" name="Process 32"/>
          <p:cNvSpPr/>
          <p:nvPr/>
        </p:nvSpPr>
        <p:spPr>
          <a:xfrm>
            <a:off x="6126480" y="2834640"/>
            <a:ext cx="2926080" cy="548640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126480" y="2834640"/>
            <a:ext cx="2926080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검수 상세(도면+위반 오버레이)</a:t>
            </a:r>
          </a:p>
        </p:txBody>
      </p:sp>
      <p:sp>
        <p:nvSpPr>
          <p:cNvPr id="35" name="Decision 34"/>
          <p:cNvSpPr/>
          <p:nvPr/>
        </p:nvSpPr>
        <p:spPr>
          <a:xfrm>
            <a:off x="6492240" y="3858768"/>
            <a:ext cx="2194560" cy="786384"/>
          </a:xfrm>
          <a:prstGeom prst="flowChartDecision">
            <a:avLst/>
          </a:prstGeom>
          <a:solidFill>
            <a:srgbClr val="ECE8FF"/>
          </a:solidFill>
          <a:ln w="1651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492240" y="3858768"/>
            <a:ext cx="2194560" cy="7863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D4AFF"/>
                </a:solidFill>
                <a:latin typeface="맑은 고딕"/>
                <a:ea typeface="맑은 고딕"/>
              </a:rPr>
              <a:t>승인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D4AFF"/>
                </a:solidFill>
                <a:latin typeface="맑은 고딕"/>
                <a:ea typeface="맑은 고딕"/>
              </a:rPr>
              <a:t>판정?</a:t>
            </a:r>
          </a:p>
        </p:txBody>
      </p:sp>
      <p:sp>
        <p:nvSpPr>
          <p:cNvPr id="37" name="Process 36"/>
          <p:cNvSpPr/>
          <p:nvPr/>
        </p:nvSpPr>
        <p:spPr>
          <a:xfrm>
            <a:off x="9966960" y="3858768"/>
            <a:ext cx="1280160" cy="786384"/>
          </a:xfrm>
          <a:prstGeom prst="flowChartProcess">
            <a:avLst/>
          </a:prstGeom>
          <a:solidFill>
            <a:srgbClr val="FDF1E3"/>
          </a:solidFill>
          <a:ln w="16510">
            <a:solidFill>
              <a:srgbClr val="E08A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9966960" y="3858768"/>
            <a:ext cx="1280160" cy="7863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8A5400"/>
                </a:solidFill>
                <a:latin typeface="맑은 고딕"/>
                <a:ea typeface="맑은 고딕"/>
              </a:rPr>
              <a:t>반려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8A5400"/>
                </a:solidFill>
                <a:latin typeface="맑은 고딕"/>
                <a:ea typeface="맑은 고딕"/>
              </a:rPr>
              <a:t>사유 통지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8A5400"/>
                </a:solidFill>
                <a:latin typeface="맑은 고딕"/>
                <a:ea typeface="맑은 고딕"/>
              </a:rPr>
              <a:t>재제출</a:t>
            </a:r>
          </a:p>
        </p:txBody>
      </p:sp>
      <p:sp>
        <p:nvSpPr>
          <p:cNvPr id="39" name="Process 38"/>
          <p:cNvSpPr/>
          <p:nvPr/>
        </p:nvSpPr>
        <p:spPr>
          <a:xfrm>
            <a:off x="6126480" y="5093207"/>
            <a:ext cx="2926080" cy="512064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6126480" y="5093207"/>
            <a:ext cx="292608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승인 확정·상태 전이</a:t>
            </a:r>
          </a:p>
        </p:txBody>
      </p:sp>
      <p:sp>
        <p:nvSpPr>
          <p:cNvPr id="41" name="Process 40"/>
          <p:cNvSpPr/>
          <p:nvPr/>
        </p:nvSpPr>
        <p:spPr>
          <a:xfrm>
            <a:off x="6126480" y="5806440"/>
            <a:ext cx="2926080" cy="457200"/>
          </a:xfrm>
          <a:prstGeom prst="flowChartProcess">
            <a:avLst/>
          </a:prstGeom>
          <a:solidFill>
            <a:srgbClr val="ECF7F0"/>
          </a:solidFill>
          <a:ln w="1651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6126480" y="5806440"/>
            <a:ext cx="29260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0C6B43"/>
                </a:solidFill>
                <a:latin typeface="맑은 고딕"/>
                <a:ea typeface="맑은 고딕"/>
              </a:rPr>
              <a:t>감사로그 기록 + 알림센터 통지(CMN-ALRM)</a:t>
            </a:r>
          </a:p>
        </p:txBody>
      </p:sp>
      <p:cxnSp>
        <p:nvCxnSpPr>
          <p:cNvPr id="43" name="Connector 42"/>
          <p:cNvCxnSpPr/>
          <p:nvPr/>
        </p:nvCxnSpPr>
        <p:spPr>
          <a:xfrm flipV="1">
            <a:off x="3794760" y="2011680"/>
            <a:ext cx="2331720" cy="1243584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4640580" y="2487168"/>
            <a:ext cx="82296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선택/면제</a:t>
            </a:r>
          </a:p>
        </p:txBody>
      </p:sp>
      <p:cxnSp>
        <p:nvCxnSpPr>
          <p:cNvPr id="45" name="Connector 44"/>
          <p:cNvCxnSpPr/>
          <p:nvPr/>
        </p:nvCxnSpPr>
        <p:spPr>
          <a:xfrm flipV="1">
            <a:off x="4160520" y="2103120"/>
            <a:ext cx="1965960" cy="2386584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Connector 45"/>
          <p:cNvCxnSpPr/>
          <p:nvPr/>
        </p:nvCxnSpPr>
        <p:spPr>
          <a:xfrm>
            <a:off x="7589520" y="2295144"/>
            <a:ext cx="0" cy="539496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Connector 46"/>
          <p:cNvCxnSpPr/>
          <p:nvPr/>
        </p:nvCxnSpPr>
        <p:spPr>
          <a:xfrm>
            <a:off x="7589520" y="3383280"/>
            <a:ext cx="0" cy="475488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Connector 47"/>
          <p:cNvCxnSpPr/>
          <p:nvPr/>
        </p:nvCxnSpPr>
        <p:spPr>
          <a:xfrm>
            <a:off x="8686800" y="4251960"/>
            <a:ext cx="1280160" cy="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9006840" y="4105656"/>
            <a:ext cx="82296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반려</a:t>
            </a:r>
          </a:p>
        </p:txBody>
      </p:sp>
      <p:cxnSp>
        <p:nvCxnSpPr>
          <p:cNvPr id="50" name="Connector 49"/>
          <p:cNvCxnSpPr/>
          <p:nvPr/>
        </p:nvCxnSpPr>
        <p:spPr>
          <a:xfrm>
            <a:off x="7589520" y="4645152"/>
            <a:ext cx="0" cy="448055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7269480" y="4722876"/>
            <a:ext cx="82296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승인</a:t>
            </a:r>
          </a:p>
        </p:txBody>
      </p:sp>
      <p:cxnSp>
        <p:nvCxnSpPr>
          <p:cNvPr id="52" name="Connector 51"/>
          <p:cNvCxnSpPr/>
          <p:nvPr/>
        </p:nvCxnSpPr>
        <p:spPr>
          <a:xfrm>
            <a:off x="7589520" y="5605271"/>
            <a:ext cx="0" cy="201169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  <a:latin typeface="맑은 고딕"/>
                <a:ea typeface="맑은 고딕"/>
              </a:rPr>
              <a:t>F8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04 · 핵심 업무 순서도 (8/8)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100" b="1">
                <a:solidFill>
                  <a:srgbClr val="101828"/>
                </a:solidFill>
                <a:latin typeface="맑은 고딕"/>
                <a:ea typeface="맑은 고딕"/>
              </a:rPr>
              <a:t>CI/CD 배포 (빌드 → health → 롤백)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Terminator 10"/>
          <p:cNvSpPr/>
          <p:nvPr/>
        </p:nvSpPr>
        <p:spPr>
          <a:xfrm>
            <a:off x="7315200" y="1225296"/>
            <a:ext cx="237744" cy="182880"/>
          </a:xfrm>
          <a:prstGeom prst="flowChartTerminator">
            <a:avLst/>
          </a:prstGeom>
          <a:solidFill>
            <a:srgbClr val="0066B3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59866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시작/끝</a:t>
            </a:r>
          </a:p>
        </p:txBody>
      </p:sp>
      <p:sp>
        <p:nvSpPr>
          <p:cNvPr id="13" name="Process 12"/>
          <p:cNvSpPr/>
          <p:nvPr/>
        </p:nvSpPr>
        <p:spPr>
          <a:xfrm>
            <a:off x="8412480" y="1225296"/>
            <a:ext cx="237744" cy="182880"/>
          </a:xfrm>
          <a:prstGeom prst="flowChartProcess">
            <a:avLst/>
          </a:prstGeom>
          <a:solidFill>
            <a:srgbClr val="FFFFFF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9594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처리</a:t>
            </a:r>
          </a:p>
        </p:txBody>
      </p:sp>
      <p:sp>
        <p:nvSpPr>
          <p:cNvPr id="15" name="Decision 14"/>
          <p:cNvSpPr/>
          <p:nvPr/>
        </p:nvSpPr>
        <p:spPr>
          <a:xfrm>
            <a:off x="9509760" y="1225296"/>
            <a:ext cx="237744" cy="182880"/>
          </a:xfrm>
          <a:prstGeom prst="flowChartDecision">
            <a:avLst/>
          </a:prstGeom>
          <a:solidFill>
            <a:srgbClr val="ECE8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79322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판단</a:t>
            </a:r>
          </a:p>
        </p:txBody>
      </p:sp>
      <p:sp>
        <p:nvSpPr>
          <p:cNvPr id="17" name="Data 16"/>
          <p:cNvSpPr/>
          <p:nvPr/>
        </p:nvSpPr>
        <p:spPr>
          <a:xfrm>
            <a:off x="10607040" y="1225296"/>
            <a:ext cx="237744" cy="182880"/>
          </a:xfrm>
          <a:prstGeom prst="flowChartInputOutpu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890504" y="1197864"/>
            <a:ext cx="77724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입출력</a:t>
            </a:r>
          </a:p>
        </p:txBody>
      </p:sp>
      <p:sp>
        <p:nvSpPr>
          <p:cNvPr id="19" name="Terminator 18"/>
          <p:cNvSpPr/>
          <p:nvPr/>
        </p:nvSpPr>
        <p:spPr>
          <a:xfrm>
            <a:off x="1051560" y="1417320"/>
            <a:ext cx="3383280" cy="512064"/>
          </a:xfrm>
          <a:prstGeom prst="flowChartTerminator">
            <a:avLst/>
          </a:prstGeom>
          <a:solidFill>
            <a:srgbClr val="0066B3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51560" y="1417320"/>
            <a:ext cx="338328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1">
                <a:solidFill>
                  <a:srgbClr val="FFFFFF"/>
                </a:solidFill>
                <a:latin typeface="맑은 고딕"/>
                <a:ea typeface="맑은 고딕"/>
              </a:rPr>
              <a:t>Gitea push(main)</a:t>
            </a:r>
          </a:p>
        </p:txBody>
      </p:sp>
      <p:sp>
        <p:nvSpPr>
          <p:cNvPr id="21" name="Process 20"/>
          <p:cNvSpPr/>
          <p:nvPr/>
        </p:nvSpPr>
        <p:spPr>
          <a:xfrm>
            <a:off x="1051560" y="2130552"/>
            <a:ext cx="3383280" cy="512064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51560" y="2130552"/>
            <a:ext cx="338328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webhook 수신(deploy 서버)</a:t>
            </a:r>
          </a:p>
        </p:txBody>
      </p:sp>
      <p:sp>
        <p:nvSpPr>
          <p:cNvPr id="23" name="Process 22"/>
          <p:cNvSpPr/>
          <p:nvPr/>
        </p:nvSpPr>
        <p:spPr>
          <a:xfrm>
            <a:off x="1051560" y="2843784"/>
            <a:ext cx="3383280" cy="512064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51560" y="2843784"/>
            <a:ext cx="338328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백엔드 bootJar + 프론트 Vite 빌드</a:t>
            </a:r>
          </a:p>
        </p:txBody>
      </p:sp>
      <p:sp>
        <p:nvSpPr>
          <p:cNvPr id="25" name="Process 24"/>
          <p:cNvSpPr/>
          <p:nvPr/>
        </p:nvSpPr>
        <p:spPr>
          <a:xfrm>
            <a:off x="1051560" y="3557016"/>
            <a:ext cx="3383280" cy="512064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51560" y="3557016"/>
            <a:ext cx="338328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나노바나나 워커 패키징</a:t>
            </a:r>
          </a:p>
        </p:txBody>
      </p:sp>
      <p:sp>
        <p:nvSpPr>
          <p:cNvPr id="27" name="Process 26"/>
          <p:cNvSpPr/>
          <p:nvPr/>
        </p:nvSpPr>
        <p:spPr>
          <a:xfrm>
            <a:off x="1051560" y="4270248"/>
            <a:ext cx="3383280" cy="512064"/>
          </a:xfrm>
          <a:prstGeom prst="flowChartProcess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1051560" y="4270248"/>
            <a:ext cx="338328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배포·서비스 재기동</a:t>
            </a:r>
          </a:p>
        </p:txBody>
      </p:sp>
      <p:cxnSp>
        <p:nvCxnSpPr>
          <p:cNvPr id="29" name="Connector 28"/>
          <p:cNvCxnSpPr/>
          <p:nvPr/>
        </p:nvCxnSpPr>
        <p:spPr>
          <a:xfrm>
            <a:off x="2743200" y="1929384"/>
            <a:ext cx="0" cy="201168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or 29"/>
          <p:cNvCxnSpPr/>
          <p:nvPr/>
        </p:nvCxnSpPr>
        <p:spPr>
          <a:xfrm>
            <a:off x="2743200" y="2642616"/>
            <a:ext cx="0" cy="201168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or 30"/>
          <p:cNvCxnSpPr/>
          <p:nvPr/>
        </p:nvCxnSpPr>
        <p:spPr>
          <a:xfrm>
            <a:off x="2743200" y="3355848"/>
            <a:ext cx="0" cy="201168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>
            <a:off x="2743200" y="4069080"/>
            <a:ext cx="0" cy="201168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Decision 32"/>
          <p:cNvSpPr/>
          <p:nvPr/>
        </p:nvSpPr>
        <p:spPr>
          <a:xfrm>
            <a:off x="1691640" y="5001768"/>
            <a:ext cx="2103120" cy="822960"/>
          </a:xfrm>
          <a:prstGeom prst="flowChartDecision">
            <a:avLst/>
          </a:prstGeom>
          <a:solidFill>
            <a:srgbClr val="ECE8FF"/>
          </a:solidFill>
          <a:ln w="1651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1691640" y="5001768"/>
            <a:ext cx="2103120" cy="8229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D4AFF"/>
                </a:solidFill>
                <a:latin typeface="맑은 고딕"/>
                <a:ea typeface="맑은 고딕"/>
              </a:rPr>
              <a:t>health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D4AFF"/>
                </a:solidFill>
                <a:latin typeface="맑은 고딕"/>
                <a:ea typeface="맑은 고딕"/>
              </a:rPr>
              <a:t>check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D4AFF"/>
                </a:solidFill>
                <a:latin typeface="맑은 고딕"/>
                <a:ea typeface="맑은 고딕"/>
              </a:rPr>
              <a:t>OK?</a:t>
            </a:r>
          </a:p>
        </p:txBody>
      </p:sp>
      <p:cxnSp>
        <p:nvCxnSpPr>
          <p:cNvPr id="35" name="Connector 34"/>
          <p:cNvCxnSpPr/>
          <p:nvPr/>
        </p:nvCxnSpPr>
        <p:spPr>
          <a:xfrm>
            <a:off x="2743200" y="4782312"/>
            <a:ext cx="0" cy="219456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Process 35"/>
          <p:cNvSpPr/>
          <p:nvPr/>
        </p:nvSpPr>
        <p:spPr>
          <a:xfrm>
            <a:off x="5120640" y="5129784"/>
            <a:ext cx="3108960" cy="566928"/>
          </a:xfrm>
          <a:prstGeom prst="flowChartProcess">
            <a:avLst/>
          </a:prstGeom>
          <a:solidFill>
            <a:srgbClr val="ECF7F0"/>
          </a:solidFill>
          <a:ln w="1651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120640" y="5129784"/>
            <a:ext cx="310896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0C6B43"/>
                </a:solidFill>
                <a:latin typeface="맑은 고딕"/>
                <a:ea typeface="맑은 고딕"/>
              </a:rPr>
              <a:t>트래픽 전환·배포 완료</a:t>
            </a:r>
          </a:p>
        </p:txBody>
      </p:sp>
      <p:sp>
        <p:nvSpPr>
          <p:cNvPr id="38" name="Process 37"/>
          <p:cNvSpPr/>
          <p:nvPr/>
        </p:nvSpPr>
        <p:spPr>
          <a:xfrm>
            <a:off x="5120640" y="3941064"/>
            <a:ext cx="3108960" cy="566928"/>
          </a:xfrm>
          <a:prstGeom prst="flowChartProcess">
            <a:avLst/>
          </a:prstGeom>
          <a:solidFill>
            <a:srgbClr val="FDF1E3"/>
          </a:solidFill>
          <a:ln w="16510">
            <a:solidFill>
              <a:srgbClr val="E08A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120640" y="3941064"/>
            <a:ext cx="310896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8A5400"/>
                </a:solidFill>
                <a:latin typeface="맑은 고딕"/>
                <a:ea typeface="맑은 고딕"/>
              </a:rPr>
              <a:t>직전 버전 롤백</a:t>
            </a:r>
          </a:p>
        </p:txBody>
      </p:sp>
      <p:cxnSp>
        <p:nvCxnSpPr>
          <p:cNvPr id="40" name="Connector 39"/>
          <p:cNvCxnSpPr/>
          <p:nvPr/>
        </p:nvCxnSpPr>
        <p:spPr>
          <a:xfrm>
            <a:off x="3794760" y="5413248"/>
            <a:ext cx="1325880" cy="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137660" y="5266944"/>
            <a:ext cx="82296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UP</a:t>
            </a:r>
          </a:p>
        </p:txBody>
      </p:sp>
      <p:cxnSp>
        <p:nvCxnSpPr>
          <p:cNvPr id="42" name="Connector 41"/>
          <p:cNvCxnSpPr/>
          <p:nvPr/>
        </p:nvCxnSpPr>
        <p:spPr>
          <a:xfrm flipV="1">
            <a:off x="3794760" y="4224528"/>
            <a:ext cx="1325880" cy="1188720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137660" y="4672584"/>
            <a:ext cx="82296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FAIL</a:t>
            </a:r>
          </a:p>
        </p:txBody>
      </p:sp>
      <p:cxnSp>
        <p:nvCxnSpPr>
          <p:cNvPr id="44" name="Connector 43"/>
          <p:cNvCxnSpPr/>
          <p:nvPr/>
        </p:nvCxnSpPr>
        <p:spPr>
          <a:xfrm>
            <a:off x="6675120" y="4507992"/>
            <a:ext cx="0" cy="621792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355080" y="4672584"/>
            <a:ext cx="82296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67085"/>
                </a:solidFill>
                <a:latin typeface="맑은 고딕"/>
                <a:ea typeface="맑은 고딕"/>
              </a:rPr>
              <a:t>복구</a:t>
            </a:r>
          </a:p>
        </p:txBody>
      </p:sp>
      <p:sp>
        <p:nvSpPr>
          <p:cNvPr id="46" name="Terminator 45"/>
          <p:cNvSpPr/>
          <p:nvPr/>
        </p:nvSpPr>
        <p:spPr>
          <a:xfrm>
            <a:off x="5120640" y="6163056"/>
            <a:ext cx="3108960" cy="512064"/>
          </a:xfrm>
          <a:prstGeom prst="flowChartTerminator">
            <a:avLst/>
          </a:prstGeom>
          <a:solidFill>
            <a:srgbClr val="0066B3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5120640" y="6163056"/>
            <a:ext cx="310896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1">
                <a:solidFill>
                  <a:srgbClr val="FFFFFF"/>
                </a:solidFill>
                <a:latin typeface="맑은 고딕"/>
                <a:ea typeface="맑은 고딕"/>
              </a:rPr>
              <a:t>배포 결과 알림 + 감사로그·배포 이력 기록</a:t>
            </a:r>
          </a:p>
        </p:txBody>
      </p:sp>
      <p:cxnSp>
        <p:nvCxnSpPr>
          <p:cNvPr id="48" name="Connector 47"/>
          <p:cNvCxnSpPr/>
          <p:nvPr/>
        </p:nvCxnSpPr>
        <p:spPr>
          <a:xfrm>
            <a:off x="6675120" y="5696712"/>
            <a:ext cx="0" cy="466344"/>
          </a:xfrm>
          <a:prstGeom prst="line">
            <a:avLst/>
          </a:prstGeom>
          <a:ln w="20320">
            <a:solidFill>
              <a:srgbClr val="98A2B3"/>
            </a:solidFill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502920" y="6163056"/>
            <a:ext cx="109728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보안 불변  API키·비밀번호·서버IP·SSH 계정은 코드·커밋·로그·응답에 미기재(서버 env 로드).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05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공통 규약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COMMON CONVENTIONS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API 응답 봉투(ApiResponse)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에러 코드·처리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감사 로그(@Audited)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05 · 공통 규약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100" b="1">
                <a:solidFill>
                  <a:srgbClr val="101828"/>
                </a:solidFill>
                <a:latin typeface="맑은 고딕"/>
                <a:ea typeface="맑은 고딕"/>
              </a:rPr>
              <a:t>API 응답 봉투 · 에러 처리 · 감사 로그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5532120" cy="23317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371600"/>
            <a:ext cx="5532120" cy="420624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371600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API 응답 봉투 (ApiResponse&lt;T&gt;)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3232" y="1874519"/>
            <a:ext cx="512064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모든 REST 응답은 공통 봉투 사용(예외 없음)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13232" y="2176272"/>
            <a:ext cx="5120640" cy="566928"/>
          </a:xfrm>
          <a:prstGeom prst="roundRect">
            <a:avLst/>
          </a:prstGeom>
          <a:solidFill>
            <a:srgbClr val="0E14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68680" y="2231136"/>
            <a:ext cx="4846320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129E63"/>
                </a:solidFill>
                <a:latin typeface="맑은 고딕"/>
                <a:ea typeface="맑은 고딕"/>
              </a:rPr>
              <a:t>성공  </a:t>
            </a:r>
            <a:r>
              <a:rPr sz="850" b="0">
                <a:solidFill>
                  <a:srgbClr val="D6E2F0"/>
                </a:solidFill>
                <a:latin typeface="맑은 고딕"/>
                <a:ea typeface="맑은 고딕"/>
              </a:rPr>
              <a:t>{ "success": true, "data": {…}, "error": null }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E08A00"/>
                </a:solidFill>
                <a:latin typeface="맑은 고딕"/>
                <a:ea typeface="맑은 고딕"/>
              </a:rPr>
              <a:t>실패  </a:t>
            </a:r>
            <a:r>
              <a:rPr sz="850" b="0">
                <a:solidFill>
                  <a:srgbClr val="D6E2F0"/>
                </a:solidFill>
                <a:latin typeface="맑은 고딕"/>
                <a:ea typeface="맑은 고딕"/>
              </a:rPr>
              <a:t>{ "success": false, "data": null, "error": {code,message} }</a:t>
            </a:r>
          </a:p>
        </p:txBody>
      </p:sp>
      <p:sp>
        <p:nvSpPr>
          <p:cNvPr id="17" name="Oval 16"/>
          <p:cNvSpPr/>
          <p:nvPr/>
        </p:nvSpPr>
        <p:spPr>
          <a:xfrm>
            <a:off x="749808" y="290779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32688" y="2852928"/>
            <a:ext cx="493776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성공: 컨트롤러 ApiResponse.ok(dto)</a:t>
            </a:r>
          </a:p>
        </p:txBody>
      </p:sp>
      <p:sp>
        <p:nvSpPr>
          <p:cNvPr id="19" name="Oval 18"/>
          <p:cNvSpPr/>
          <p:nvPr/>
        </p:nvSpPr>
        <p:spPr>
          <a:xfrm>
            <a:off x="749808" y="318211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32688" y="3127248"/>
            <a:ext cx="493776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실패: ApiException throw → GlobalExceptionHandler 봉투 변환</a:t>
            </a:r>
          </a:p>
        </p:txBody>
      </p:sp>
      <p:sp>
        <p:nvSpPr>
          <p:cNvPr id="21" name="Oval 20"/>
          <p:cNvSpPr/>
          <p:nvPr/>
        </p:nvSpPr>
        <p:spPr>
          <a:xfrm>
            <a:off x="749808" y="345643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32688" y="3401568"/>
            <a:ext cx="493776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페이징: 공통 PageResponse&lt;T&gt;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172200" y="1371600"/>
            <a:ext cx="5513832" cy="23317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6172200" y="1371600"/>
            <a:ext cx="5513832" cy="420624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172200" y="1371600"/>
            <a:ext cx="551383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에러 처리 (ErrorCode·ApiException)</a:t>
            </a:r>
          </a:p>
        </p:txBody>
      </p:sp>
      <p:sp>
        <p:nvSpPr>
          <p:cNvPr id="26" name="Oval 25"/>
          <p:cNvSpPr/>
          <p:nvPr/>
        </p:nvSpPr>
        <p:spPr>
          <a:xfrm>
            <a:off x="6400800" y="1938528"/>
            <a:ext cx="100584" cy="100584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601968" y="1901952"/>
            <a:ext cx="493776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단일 매핑 — </a:t>
            </a: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ErrorCode(enum)가 코드↔HTTP 단일 매핑, 신규는 여기에만 추가</a:t>
            </a:r>
          </a:p>
        </p:txBody>
      </p:sp>
      <p:sp>
        <p:nvSpPr>
          <p:cNvPr id="28" name="Oval 27"/>
          <p:cNvSpPr/>
          <p:nvPr/>
        </p:nvSpPr>
        <p:spPr>
          <a:xfrm>
            <a:off x="6400800" y="2286000"/>
            <a:ext cx="100584" cy="100584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6601968" y="2249424"/>
            <a:ext cx="493776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3자 세트 — </a:t>
            </a: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ErrorCode → ApiException(코드+요약) → GlobalExceptionHandler</a:t>
            </a:r>
          </a:p>
        </p:txBody>
      </p:sp>
      <p:sp>
        <p:nvSpPr>
          <p:cNvPr id="30" name="Oval 29"/>
          <p:cNvSpPr/>
          <p:nvPr/>
        </p:nvSpPr>
        <p:spPr>
          <a:xfrm>
            <a:off x="6400800" y="2633472"/>
            <a:ext cx="100584" cy="100584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601968" y="2596896"/>
            <a:ext cx="493776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스택 미노출 — </a:t>
            </a: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error.message는 요약만, 상세는 서버 로그(include-* : never)</a:t>
            </a:r>
          </a:p>
        </p:txBody>
      </p:sp>
      <p:sp>
        <p:nvSpPr>
          <p:cNvPr id="32" name="Oval 31"/>
          <p:cNvSpPr/>
          <p:nvPr/>
        </p:nvSpPr>
        <p:spPr>
          <a:xfrm>
            <a:off x="6400800" y="2980944"/>
            <a:ext cx="100584" cy="100584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601968" y="2944368"/>
            <a:ext cx="493776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남용 금지 — </a:t>
            </a: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RuntimeException 남발 금지 — 최종 방어선만 INTERNAL</a:t>
            </a:r>
          </a:p>
        </p:txBody>
      </p:sp>
      <p:sp>
        <p:nvSpPr>
          <p:cNvPr id="34" name="Oval 33"/>
          <p:cNvSpPr/>
          <p:nvPr/>
        </p:nvSpPr>
        <p:spPr>
          <a:xfrm>
            <a:off x="6400800" y="3328416"/>
            <a:ext cx="100584" cy="100584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6601968" y="3291840"/>
            <a:ext cx="493776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보안 — </a:t>
            </a: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IP·SSH·비번·PII를 응답·에러에 미노출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502920" y="3913632"/>
            <a:ext cx="11183112" cy="1965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7" name="Rounded Rectangle 36"/>
          <p:cNvSpPr/>
          <p:nvPr/>
        </p:nvSpPr>
        <p:spPr>
          <a:xfrm>
            <a:off x="502920" y="3913632"/>
            <a:ext cx="11183112" cy="420624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502920" y="3913632"/>
            <a:ext cx="1118311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감사 로그 (@Audited AOP → TB_AUDIT_LOG)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685800" y="4480560"/>
            <a:ext cx="5349240" cy="566928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850392" y="4572000"/>
            <a:ext cx="50749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447A"/>
                </a:solidFill>
                <a:latin typeface="맑은 고딕"/>
                <a:ea typeface="맑은 고딕"/>
              </a:rPr>
              <a:t>기록 대상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50392" y="4809744"/>
            <a:ext cx="507492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상태 변경 API — 승인·낙찰(M15)·설계 변경·룰셋 개정·리드 접근(PII)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263640" y="4480560"/>
            <a:ext cx="5349240" cy="566928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6428231" y="4572000"/>
            <a:ext cx="50749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447A"/>
                </a:solidFill>
                <a:latin typeface="맑은 고딕"/>
                <a:ea typeface="맑은 고딕"/>
              </a:rPr>
              <a:t>기록 항목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428231" y="4809744"/>
            <a:ext cx="507492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액터 · 행사 · 대상 · before/after 요약 · 룰셋 버전 · 시각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85800" y="5138928"/>
            <a:ext cx="5349240" cy="566928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850392" y="5230368"/>
            <a:ext cx="50749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447A"/>
                </a:solidFill>
                <a:latin typeface="맑은 고딕"/>
                <a:ea typeface="맑은 고딕"/>
              </a:rPr>
              <a:t>미기록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50392" y="5468112"/>
            <a:ext cx="507492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민감정보 · 비밀번호 · 스택트레이스 (보안 불변)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6263640" y="5138928"/>
            <a:ext cx="5349240" cy="566928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428231" y="5230368"/>
            <a:ext cx="507492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447A"/>
                </a:solidFill>
                <a:latin typeface="맑은 고딕"/>
                <a:ea typeface="맑은 고딕"/>
              </a:rPr>
              <a:t>스키마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428231" y="5468112"/>
            <a:ext cx="507492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WISE TB_AUDIT_LOG 이식 · 멱등 DDL(sql.init mode=always + continue-on-error)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02920" y="6053328"/>
            <a:ext cx="11155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적용 원칙  ApiResponse·ErrorCode·감사로그는 전 프로그램 공통(architecture/app.md §5-2·5-3·7-1 정본). 신규 프로그램도 예외 없이 준수.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프로그램 목록 총괄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PROGRAM CATALOG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모듈별 PGM-ID·명·유형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관련 화면(SCR) 매핑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약 60개 프로그램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02 · 프로그램 목록 총괄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100" b="1">
                <a:solidFill>
                  <a:srgbClr val="101828"/>
                </a:solidFill>
                <a:latin typeface="맑은 고딕"/>
                <a:ea typeface="맑은 고딕"/>
              </a:rPr>
              <a:t>프로그램 총괄 개요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417320"/>
            <a:ext cx="2688336" cy="105156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02920" y="1572768"/>
            <a:ext cx="2688336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18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2920" y="2157984"/>
            <a:ext cx="2688336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FFFFFF"/>
                </a:solidFill>
                <a:latin typeface="맑은 고딕"/>
                <a:ea typeface="맑은 고딕"/>
              </a:rPr>
              <a:t>도메인 모듈 (M1~M18)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282696" y="1417320"/>
            <a:ext cx="2688336" cy="105156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282696" y="1572768"/>
            <a:ext cx="2688336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60+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82696" y="2157984"/>
            <a:ext cx="2688336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FFFFFF"/>
                </a:solidFill>
                <a:latin typeface="맑은 고딕"/>
                <a:ea typeface="맑은 고딕"/>
              </a:rPr>
              <a:t>프로그램 (온라인·API·배치·워커)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062472" y="1417320"/>
            <a:ext cx="2688336" cy="105156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062472" y="1572768"/>
            <a:ext cx="2688336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80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62472" y="2157984"/>
            <a:ext cx="2688336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FFFFFF"/>
                </a:solidFill>
                <a:latin typeface="맑은 고딕"/>
                <a:ea typeface="맑은 고딕"/>
              </a:rPr>
              <a:t>화면 (SCR·웹/모바일/공개/관리자)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842248" y="1417320"/>
            <a:ext cx="2688336" cy="105156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842248" y="1572768"/>
            <a:ext cx="2688336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42248" y="2157984"/>
            <a:ext cx="2688336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FFFFFF"/>
                </a:solidFill>
                <a:latin typeface="맑은 고딕"/>
                <a:ea typeface="맑은 고딕"/>
              </a:rPr>
              <a:t>프로그램 유형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2670048"/>
            <a:ext cx="11183112" cy="6583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502920" y="2670048"/>
            <a:ext cx="91440" cy="658368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49808" y="2761488"/>
            <a:ext cx="45720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447A"/>
                </a:solidFill>
                <a:latin typeface="맑은 고딕"/>
                <a:ea typeface="맑은 고딕"/>
              </a:rPr>
              <a:t>공통 · 시스템관리 (§5B / SYS·CMN)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394960" y="2761488"/>
            <a:ext cx="617220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인증(JWT+OTP)·사용자·RBAC·공통코드·메뉴·감사로그·설정 + 업무일지·일정·쪽지·공지·검색·회의록·보고·알림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2920" y="3401568"/>
            <a:ext cx="11183112" cy="6583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502920" y="3401568"/>
            <a:ext cx="91440" cy="65836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49808" y="3493008"/>
            <a:ext cx="45720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설계·시각화 코어 (M2~M5 · P0)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394960" y="3493008"/>
            <a:ext cx="617220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배치 3안 생성·규정검증·부스설계·배선 최단경로·나노바나나 RenderJob 워커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502920" y="4133087"/>
            <a:ext cx="11183112" cy="6583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2" name="Rounded Rectangle 31"/>
          <p:cNvSpPr/>
          <p:nvPr/>
        </p:nvSpPr>
        <p:spPr>
          <a:xfrm>
            <a:off x="502920" y="4133087"/>
            <a:ext cx="91440" cy="65836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49808" y="4224527"/>
            <a:ext cx="45720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판매·발주·정산 (M1·M6~M9·M15)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394960" y="4224527"/>
            <a:ext cx="617220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자동 견적·서류/마일스톤·등록업체 매칭·물류 슬롯·정산결제·공사 옥션(역경매·낙찰)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502920" y="4864607"/>
            <a:ext cx="11183112" cy="6583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6" name="Rounded Rectangle 35"/>
          <p:cNvSpPr/>
          <p:nvPr/>
        </p:nvSpPr>
        <p:spPr>
          <a:xfrm>
            <a:off x="502920" y="4864607"/>
            <a:ext cx="91440" cy="65836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749808" y="4956047"/>
            <a:ext cx="45720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관람·참가·마케팅 (M10~M14)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394960" y="4956047"/>
            <a:ext cx="617220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관람객 등록·배지·체크인·리드캡처·비즈매칭·EDM/공개사이트·wayfinding·현장운영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502920" y="5596127"/>
            <a:ext cx="11183112" cy="65836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0" name="Rounded Rectangle 39"/>
          <p:cNvSpPr/>
          <p:nvPr/>
        </p:nvSpPr>
        <p:spPr>
          <a:xfrm>
            <a:off x="502920" y="5596127"/>
            <a:ext cx="91440" cy="65836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749808" y="5687567"/>
            <a:ext cx="45720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경영·콘텐츠·관리 (M16~M18)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394960" y="5687567"/>
            <a:ext cx="617220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BI 데이터마트/대시보드·CMS/마이크로사이트·마스터데이터·룰셋·테넌트 관리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02 · 프로그램 목록 총괄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100" b="1">
                <a:solidFill>
                  <a:srgbClr val="101828"/>
                </a:solidFill>
                <a:latin typeface="맑은 고딕"/>
                <a:ea typeface="맑은 고딕"/>
              </a:rPr>
              <a:t>프로그램 목록 (1/6) — 공통 · 시스템관리 (§5B)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11183112" cy="38404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1371600"/>
            <a:ext cx="13075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PGM-ID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03120" y="1371600"/>
            <a:ext cx="295351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프로그램명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30368" y="1371600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유형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63640" y="1371600"/>
            <a:ext cx="121615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화면(SCR)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35240" y="1371600"/>
            <a:ext cx="400507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개요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2920" y="1792224"/>
            <a:ext cx="11183112" cy="4480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502920" y="224028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" y="1792224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SYS-AUTH-01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03120" y="1792224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로그인·JWT 발급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38928" y="1792224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263640" y="1792224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SCR-01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635240" y="1792224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ID/PW 인증→JWT 발급, 행사 워크스페이스 선택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02920" y="2688336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40080" y="2240280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SYS-AUTH-02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103120" y="2240280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2차 인증 OTP(TOTP)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138928" y="2240280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447A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63640" y="2240280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SCR-51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35240" y="2240280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TOTP RFC6238 검증·QR 등록·재설정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02920" y="2688336"/>
            <a:ext cx="11183112" cy="4480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502920" y="3136392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40080" y="2688336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SYS-AUTH-03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103120" y="2688336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로그인 실패 잠금·해제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138928" y="2688336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447A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263640" y="2688336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SCR-01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635240" y="2688336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실패 횟수 잠금 + 관리자 해제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02920" y="3584448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40080" y="3136392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SYS-USER-01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103120" y="3136392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사용자 관리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138928" y="3136392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263640" y="3136392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SCR-A1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635240" y="3136392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6역할+등록업체·관람객 계정 CRUD·상태</a:t>
            </a:r>
          </a:p>
        </p:txBody>
      </p:sp>
      <p:sp>
        <p:nvSpPr>
          <p:cNvPr id="43" name="Rectangle 42"/>
          <p:cNvSpPr/>
          <p:nvPr/>
        </p:nvSpPr>
        <p:spPr>
          <a:xfrm>
            <a:off x="502920" y="3584448"/>
            <a:ext cx="11183112" cy="4480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Rectangle 43"/>
          <p:cNvSpPr/>
          <p:nvPr/>
        </p:nvSpPr>
        <p:spPr>
          <a:xfrm>
            <a:off x="502920" y="4032504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640080" y="3584448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SYS-RBAC-01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103120" y="3584448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역할·권한(RBAC) 관리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138928" y="3584448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263640" y="3584448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SCR-A2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635240" y="3584448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플랫폼·행사 이중 평가 권한 매핑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02920" y="448056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640080" y="4032504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SYS-CODE-01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103120" y="4032504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공통코드 관리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138928" y="4032504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263640" y="4032504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SCR-A3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635240" y="4032504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홀·부스유형·공종14분류·요금코드</a:t>
            </a:r>
          </a:p>
        </p:txBody>
      </p:sp>
      <p:sp>
        <p:nvSpPr>
          <p:cNvPr id="56" name="Rectangle 55"/>
          <p:cNvSpPr/>
          <p:nvPr/>
        </p:nvSpPr>
        <p:spPr>
          <a:xfrm>
            <a:off x="502920" y="4480560"/>
            <a:ext cx="11183112" cy="4480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7" name="Rectangle 56"/>
          <p:cNvSpPr/>
          <p:nvPr/>
        </p:nvSpPr>
        <p:spPr>
          <a:xfrm>
            <a:off x="502920" y="4928616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40080" y="4480560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SYS-MENU-01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103120" y="4480560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메뉴 관리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138928" y="4480560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263640" y="4480560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SCR-A4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635240" y="4480560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역할별 포털 IA 메뉴 트리·권한</a:t>
            </a:r>
          </a:p>
        </p:txBody>
      </p:sp>
      <p:sp>
        <p:nvSpPr>
          <p:cNvPr id="63" name="Rectangle 62"/>
          <p:cNvSpPr/>
          <p:nvPr/>
        </p:nvSpPr>
        <p:spPr>
          <a:xfrm>
            <a:off x="502920" y="5376672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TextBox 63"/>
          <p:cNvSpPr txBox="1"/>
          <p:nvPr/>
        </p:nvSpPr>
        <p:spPr>
          <a:xfrm>
            <a:off x="640080" y="4928616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SYS-AUDIT-01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103120" y="4928616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감사로그 조회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138928" y="4928616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263640" y="4928616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SCR-A5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635240" y="4928616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승인·낙찰·룰셋개정·리드접근 전수 조회</a:t>
            </a:r>
          </a:p>
        </p:txBody>
      </p:sp>
      <p:sp>
        <p:nvSpPr>
          <p:cNvPr id="69" name="Rectangle 68"/>
          <p:cNvSpPr/>
          <p:nvPr/>
        </p:nvSpPr>
        <p:spPr>
          <a:xfrm>
            <a:off x="502920" y="5376672"/>
            <a:ext cx="11183112" cy="4480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0" name="Rectangle 69"/>
          <p:cNvSpPr/>
          <p:nvPr/>
        </p:nvSpPr>
        <p:spPr>
          <a:xfrm>
            <a:off x="502920" y="5824728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40080" y="5376672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SYS-CONF-01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103120" y="5376672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시스템설정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138928" y="5376672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263640" y="5376672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SCR-A6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635240" y="5376672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요율/규정 룰셋 버전·마감정책·AI 게이트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502920" y="6144768"/>
            <a:ext cx="11155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0">
                <a:solidFill>
                  <a:srgbClr val="667085"/>
                </a:solidFill>
                <a:latin typeface="맑은 고딕"/>
                <a:ea typeface="맑은 고딕"/>
              </a:rPr>
              <a:t>§5B = UIWS/WISE 표준 이식. 시스템관리는 M18 백오피스와 통합(중복 재구현 없음).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02 · 프로그램 목록 총괄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100" b="1">
                <a:solidFill>
                  <a:srgbClr val="101828"/>
                </a:solidFill>
                <a:latin typeface="맑은 고딕"/>
                <a:ea typeface="맑은 고딕"/>
              </a:rPr>
              <a:t>프로그램 목록 (2/6) — 공통 업무 기능 (§5B)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11183112" cy="38404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1371600"/>
            <a:ext cx="13075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PGM-ID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03120" y="1371600"/>
            <a:ext cx="295351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프로그램명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30368" y="1371600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유형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63640" y="1371600"/>
            <a:ext cx="121615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화면(SCR)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35240" y="1371600"/>
            <a:ext cx="400507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개요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2920" y="1792224"/>
            <a:ext cx="11183112" cy="4480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502920" y="224028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" y="1792224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CMN-WORK-01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03120" y="1792224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업무일지(worklog)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38928" y="1792224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263640" y="1792224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SCR-39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635240" y="1792224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홀매니저 현장일지·업체 시공일지·댓글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02920" y="2688336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40080" y="2240280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CMN-SCHD-01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103120" y="2240280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통합 일정·캘린더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138928" y="2240280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63640" y="2240280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SCR-40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35240" y="2240280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마일스톤·옥션마감·반입슬롯 통합 뷰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02920" y="2688336"/>
            <a:ext cx="11183112" cy="4480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502920" y="3136392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40080" y="2688336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CMN-MSG-01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103120" y="2688336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쪽지(message)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138928" y="2688336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263640" y="2688336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SCR-41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635240" y="2688336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행사 내 주최자↔참가↔업체↔홀매니저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02920" y="3584448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40080" y="3136392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CMN-NOTI-01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103120" y="3136392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공지(notice)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138928" y="3136392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263640" y="3136392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SCR-42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635240" y="3136392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킨텍스/행사 공지·팝업 (M17 CMS와 정합)</a:t>
            </a:r>
          </a:p>
        </p:txBody>
      </p:sp>
      <p:sp>
        <p:nvSpPr>
          <p:cNvPr id="43" name="Rectangle 42"/>
          <p:cNvSpPr/>
          <p:nvPr/>
        </p:nvSpPr>
        <p:spPr>
          <a:xfrm>
            <a:off x="502920" y="3584448"/>
            <a:ext cx="11183112" cy="4480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Rectangle 43"/>
          <p:cNvSpPr/>
          <p:nvPr/>
        </p:nvSpPr>
        <p:spPr>
          <a:xfrm>
            <a:off x="502920" y="4032504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640080" y="3584448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CMN-SRCH-01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103120" y="3584448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통합검색(search)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138928" y="3584448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447A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263640" y="3584448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SCR-44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635240" y="3584448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행사·부스·업체·문서·콘텐츠 크로스 검색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02920" y="448056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640080" y="4032504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CMN-MEET-01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103120" y="4032504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회의록(STT→PDF)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138928" y="4032504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6D4AFF"/>
                </a:solidFill>
                <a:latin typeface="맑은 고딕"/>
                <a:ea typeface="맑은 고딕"/>
              </a:rPr>
              <a:t>배치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263640" y="4032504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SCR-45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635240" y="4032504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사전협의(D-30) 녹음→STT→Jasper PDF</a:t>
            </a:r>
          </a:p>
        </p:txBody>
      </p:sp>
      <p:sp>
        <p:nvSpPr>
          <p:cNvPr id="56" name="Rectangle 55"/>
          <p:cNvSpPr/>
          <p:nvPr/>
        </p:nvSpPr>
        <p:spPr>
          <a:xfrm>
            <a:off x="502920" y="4480560"/>
            <a:ext cx="11183112" cy="4480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7" name="Rectangle 56"/>
          <p:cNvSpPr/>
          <p:nvPr/>
        </p:nvSpPr>
        <p:spPr>
          <a:xfrm>
            <a:off x="502920" y="4928616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40080" y="4480560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CMN-RPT-01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103120" y="4480560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업무보고·통계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138928" y="4480560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6D4AFF"/>
                </a:solidFill>
                <a:latin typeface="맑은 고딕"/>
                <a:ea typeface="맑은 고딕"/>
              </a:rPr>
              <a:t>배치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263640" y="4480560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SCR-46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635240" y="4480560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일/주/월/분기/연 보고·통계 Jasper PDF</a:t>
            </a:r>
          </a:p>
        </p:txBody>
      </p:sp>
      <p:sp>
        <p:nvSpPr>
          <p:cNvPr id="63" name="Rectangle 62"/>
          <p:cNvSpPr/>
          <p:nvPr/>
        </p:nvSpPr>
        <p:spPr>
          <a:xfrm>
            <a:off x="502920" y="5376672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TextBox 63"/>
          <p:cNvSpPr txBox="1"/>
          <p:nvPr/>
        </p:nvSpPr>
        <p:spPr>
          <a:xfrm>
            <a:off x="640080" y="4928616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CMN-ALRM-01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103120" y="4928616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알림센터(notification)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138928" y="4928616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온라인/WS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263640" y="4928616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SCR-47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635240" y="4928616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D-데이·낙찰·승인·결제 알림 WebSocket</a:t>
            </a:r>
          </a:p>
        </p:txBody>
      </p:sp>
      <p:sp>
        <p:nvSpPr>
          <p:cNvPr id="69" name="Rectangle 68"/>
          <p:cNvSpPr/>
          <p:nvPr/>
        </p:nvSpPr>
        <p:spPr>
          <a:xfrm>
            <a:off x="502920" y="5376672"/>
            <a:ext cx="11183112" cy="44805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0" name="Rectangle 69"/>
          <p:cNvSpPr/>
          <p:nvPr/>
        </p:nvSpPr>
        <p:spPr>
          <a:xfrm>
            <a:off x="502920" y="5824728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40080" y="5376672"/>
            <a:ext cx="13716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CMN-PREF-01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103120" y="5376672"/>
            <a:ext cx="297180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마이페이지·개인화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138928" y="5376672"/>
            <a:ext cx="96012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263640" y="5376672"/>
            <a:ext cx="1234440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SCR-48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635240" y="5376672"/>
            <a:ext cx="3977639" cy="4480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즐겨찾기·최근방문·환경설정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02 · 프로그램 목록 총괄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100" b="1">
                <a:solidFill>
                  <a:srgbClr val="101828"/>
                </a:solidFill>
                <a:latin typeface="맑은 고딕"/>
                <a:ea typeface="맑은 고딕"/>
              </a:rPr>
              <a:t>프로그램 목록 (3/6) — M1 배정견적 · M2~M5 코어 (P0)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프로그램사양서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11183112" cy="38404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1371600"/>
            <a:ext cx="13075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PGM-ID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03120" y="1371600"/>
            <a:ext cx="295351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프로그램명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30368" y="1371600"/>
            <a:ext cx="85039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유형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63640" y="1371600"/>
            <a:ext cx="121615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화면(SCR)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35240" y="1371600"/>
            <a:ext cx="400507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개요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2920" y="1792224"/>
            <a:ext cx="11183112" cy="40690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502920" y="2199132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" y="1792224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M01-QUOTE-01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03120" y="1792224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자동 견적 계산 엔진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38928" y="1792224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447A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263640" y="1792224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SCR-18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635240" y="1792224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2,250원/㎡×면적×일수×성수기·전시장 계수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02920" y="2606039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40080" y="2199132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M01-ONL-01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103120" y="2199132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홀 배정 신청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138928" y="2199132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63640" y="2199132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SCR-18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35240" y="2199132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가용성 캘린더→홀/반홀 선택→신청서 생성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02920" y="2606039"/>
            <a:ext cx="11183112" cy="40690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502920" y="3012947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40080" y="2606039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M01-ONL-02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103120" y="2606039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부스 판매 인벤토리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138928" y="2606039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263640" y="2606039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SCR-19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635240" y="2606039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부스 재고·상태·셀프선택 판매 관리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02920" y="3419855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40080" y="3012947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M02-BATCH-01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103120" y="3012947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부스 배치 3안 생성 엔진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138928" y="3012947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6D4AFF"/>
                </a:solidFill>
                <a:latin typeface="맑은 고딕"/>
                <a:ea typeface="맑은 고딕"/>
              </a:rPr>
              <a:t>배치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263640" y="3012947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SCR-03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635240" y="3012947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제약 솔버+휴리스틱, 목표 다양화 3안</a:t>
            </a:r>
          </a:p>
        </p:txBody>
      </p:sp>
      <p:sp>
        <p:nvSpPr>
          <p:cNvPr id="43" name="Rectangle 42"/>
          <p:cNvSpPr/>
          <p:nvPr/>
        </p:nvSpPr>
        <p:spPr>
          <a:xfrm>
            <a:off x="502920" y="3419855"/>
            <a:ext cx="11183112" cy="40690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4" name="Rectangle 43"/>
          <p:cNvSpPr/>
          <p:nvPr/>
        </p:nvSpPr>
        <p:spPr>
          <a:xfrm>
            <a:off x="502920" y="3826763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640080" y="3419855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M02-RULE-01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103120" y="3419855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배치 규정 자동검증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138928" y="3419855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447A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263640" y="3419855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SCR-03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635240" y="3419855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통로·비상구·바닥하중·복층 위반 플래깅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02920" y="4233672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640080" y="3826763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M02-ONL-01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103120" y="3826763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부스 배치 에디터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138928" y="3826763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263640" y="3826763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SCR-03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635240" y="3826763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PostGIS 폴리곤 캔버스 편집·확정</a:t>
            </a:r>
          </a:p>
        </p:txBody>
      </p:sp>
      <p:sp>
        <p:nvSpPr>
          <p:cNvPr id="56" name="Rectangle 55"/>
          <p:cNvSpPr/>
          <p:nvPr/>
        </p:nvSpPr>
        <p:spPr>
          <a:xfrm>
            <a:off x="502920" y="4233672"/>
            <a:ext cx="11183112" cy="40690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7" name="Rectangle 56"/>
          <p:cNvSpPr/>
          <p:nvPr/>
        </p:nvSpPr>
        <p:spPr>
          <a:xfrm>
            <a:off x="502920" y="464058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40080" y="4233672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M02-ONL-02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103120" y="4233672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배치안 비교·병합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138928" y="4233672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263640" y="4233672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SCR-04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635240" y="4233672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레이어 토글·병합→규정 재검증(S7 조감)</a:t>
            </a:r>
          </a:p>
        </p:txBody>
      </p:sp>
      <p:sp>
        <p:nvSpPr>
          <p:cNvPr id="63" name="Rectangle 62"/>
          <p:cNvSpPr/>
          <p:nvPr/>
        </p:nvSpPr>
        <p:spPr>
          <a:xfrm>
            <a:off x="502920" y="5047488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64" name="TextBox 63"/>
          <p:cNvSpPr txBox="1"/>
          <p:nvPr/>
        </p:nvSpPr>
        <p:spPr>
          <a:xfrm>
            <a:off x="640080" y="4640580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M03-DSN-01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103120" y="4640580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부스 설계 3안 생성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138928" y="4640580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447A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263640" y="4640580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SCR-06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635240" y="4640580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레이아웃·파라메트릭 구조 3안(용도 다양화)</a:t>
            </a:r>
          </a:p>
        </p:txBody>
      </p:sp>
      <p:sp>
        <p:nvSpPr>
          <p:cNvPr id="69" name="Rectangle 68"/>
          <p:cNvSpPr/>
          <p:nvPr/>
        </p:nvSpPr>
        <p:spPr>
          <a:xfrm>
            <a:off x="502920" y="5047488"/>
            <a:ext cx="11183112" cy="40690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0" name="Rectangle 69"/>
          <p:cNvSpPr/>
          <p:nvPr/>
        </p:nvSpPr>
        <p:spPr>
          <a:xfrm>
            <a:off x="502920" y="5454396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640080" y="5047488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M03-ONL-01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103120" y="5047488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부스 설계 스튜디오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138928" y="5047488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263640" y="5047488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SCR-06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635240" y="5047488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조립/독립 설계·3D 프리뷰·선택/병합</a:t>
            </a:r>
          </a:p>
        </p:txBody>
      </p:sp>
      <p:sp>
        <p:nvSpPr>
          <p:cNvPr id="76" name="Rectangle 75"/>
          <p:cNvSpPr/>
          <p:nvPr/>
        </p:nvSpPr>
        <p:spPr>
          <a:xfrm>
            <a:off x="502920" y="5861304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77" name="TextBox 76"/>
          <p:cNvSpPr txBox="1"/>
          <p:nvPr/>
        </p:nvSpPr>
        <p:spPr>
          <a:xfrm>
            <a:off x="640080" y="5454396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M03-RULE-01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2103120" y="5454396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설계 규정 사전검증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5138928" y="5454396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447A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263640" y="5454396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SCR-09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7635240" y="5454396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높이5m·리깅·복층·방염·금지작업 플래깅</a:t>
            </a:r>
          </a:p>
        </p:txBody>
      </p:sp>
      <p:sp>
        <p:nvSpPr>
          <p:cNvPr id="82" name="Rectangle 81"/>
          <p:cNvSpPr/>
          <p:nvPr/>
        </p:nvSpPr>
        <p:spPr>
          <a:xfrm>
            <a:off x="502920" y="5861304"/>
            <a:ext cx="11183112" cy="40690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83" name="Rectangle 82"/>
          <p:cNvSpPr/>
          <p:nvPr/>
        </p:nvSpPr>
        <p:spPr>
          <a:xfrm>
            <a:off x="502920" y="6268212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84" name="TextBox 83"/>
          <p:cNvSpPr txBox="1"/>
          <p:nvPr/>
        </p:nvSpPr>
        <p:spPr>
          <a:xfrm>
            <a:off x="640080" y="5861304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M04-WIRE-01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2103120" y="5861304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배선 최단경로 산출 엔진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5138928" y="5861304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447A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263640" y="5861304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SCR-07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7635240" y="5861304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트렌치→분전반 통로횡단 최소 배선(PostGIS)</a:t>
            </a:r>
          </a:p>
        </p:txBody>
      </p:sp>
      <p:sp>
        <p:nvSpPr>
          <p:cNvPr id="89" name="Rectangle 88"/>
          <p:cNvSpPr/>
          <p:nvPr/>
        </p:nvSpPr>
        <p:spPr>
          <a:xfrm>
            <a:off x="502920" y="667512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0" name="TextBox 89"/>
          <p:cNvSpPr txBox="1"/>
          <p:nvPr/>
        </p:nvSpPr>
        <p:spPr>
          <a:xfrm>
            <a:off x="640080" y="6268212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M04-ONL-01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2103120" y="6268212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유틸리티 배선 뷰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5138928" y="6268212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6263640" y="6268212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SCR-07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7635240" y="6268212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전기/네트워크/급배수 배선·조명 배치</a:t>
            </a:r>
          </a:p>
        </p:txBody>
      </p:sp>
      <p:sp>
        <p:nvSpPr>
          <p:cNvPr id="95" name="Rectangle 94"/>
          <p:cNvSpPr/>
          <p:nvPr/>
        </p:nvSpPr>
        <p:spPr>
          <a:xfrm>
            <a:off x="502920" y="6675120"/>
            <a:ext cx="11183112" cy="40690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6" name="Rectangle 95"/>
          <p:cNvSpPr/>
          <p:nvPr/>
        </p:nvSpPr>
        <p:spPr>
          <a:xfrm>
            <a:off x="502920" y="7082028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97" name="TextBox 96"/>
          <p:cNvSpPr txBox="1"/>
          <p:nvPr/>
        </p:nvSpPr>
        <p:spPr>
          <a:xfrm>
            <a:off x="640080" y="6675120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M04-ONL-02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2103120" y="6675120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신청 요약·위치표시도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5138928" y="6675120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6263640" y="6675120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SCR-08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635240" y="6675120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단말 클릭→위치표시도 자동생성·견적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502920" y="7488936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03" name="TextBox 102"/>
          <p:cNvSpPr txBox="1"/>
          <p:nvPr/>
        </p:nvSpPr>
        <p:spPr>
          <a:xfrm>
            <a:off x="640080" y="7082028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M05-API-01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2103120" y="7082028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RenderJob 큐 발행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5138928" y="7082028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447A"/>
                </a:solidFill>
                <a:latin typeface="맑은 고딕"/>
                <a:ea typeface="맑은 고딕"/>
              </a:rPr>
              <a:t>API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6263640" y="7082028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SCR-12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7635240" y="7082028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씬 컴파일→스키마해시→Redis 큐 발행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502920" y="7488936"/>
            <a:ext cx="11183112" cy="40690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09" name="Rectangle 108"/>
          <p:cNvSpPr/>
          <p:nvPr/>
        </p:nvSpPr>
        <p:spPr>
          <a:xfrm>
            <a:off x="502920" y="7895844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0" name="TextBox 109"/>
          <p:cNvSpPr txBox="1"/>
          <p:nvPr/>
        </p:nvSpPr>
        <p:spPr>
          <a:xfrm>
            <a:off x="640080" y="7488936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M05-WKR-01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103120" y="7488936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나노바나나 렌더 워커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5138928" y="7488936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6D4AFF"/>
                </a:solidFill>
                <a:latin typeface="맑은 고딕"/>
                <a:ea typeface="맑은 고딕"/>
              </a:rPr>
              <a:t>워커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6263640" y="7488936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SCR-12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7635240" y="7488936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Gemini image-to-image·방어·워터마크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502920" y="8302752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</a:p>
        </p:txBody>
      </p:sp>
      <p:sp>
        <p:nvSpPr>
          <p:cNvPr id="116" name="TextBox 115"/>
          <p:cNvSpPr txBox="1"/>
          <p:nvPr/>
        </p:nvSpPr>
        <p:spPr>
          <a:xfrm>
            <a:off x="640080" y="7895844"/>
            <a:ext cx="13716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00447A"/>
                </a:solidFill>
                <a:latin typeface="맑은 고딕"/>
                <a:ea typeface="맑은 고딕"/>
              </a:rPr>
              <a:t>M05-ONL-01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103120" y="7895844"/>
            <a:ext cx="297180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시각화 갤러리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5138928" y="7895844"/>
            <a:ext cx="96012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1">
                <a:solidFill>
                  <a:srgbClr val="0066B3"/>
                </a:solidFill>
                <a:latin typeface="맑은 고딕"/>
                <a:ea typeface="맑은 고딕"/>
              </a:rPr>
              <a:t>온라인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6263640" y="7895844"/>
            <a:ext cx="1234440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SCR-12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7635240" y="7895844"/>
            <a:ext cx="3977639" cy="40690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표준 샷 S1~S7·Before/After 슬라이더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502920" y="6144768"/>
            <a:ext cx="11155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0">
                <a:solidFill>
                  <a:srgbClr val="667085"/>
                </a:solidFill>
                <a:latin typeface="맑은 고딕"/>
                <a:ea typeface="맑은 고딕"/>
              </a:rPr>
              <a:t>M2~M5 = 핵심 차별화 P0. 배치·배선은 결정적 알고리즘(솔버) 중심, LLM은 조건해석 보조.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