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5852160" y="-1371600"/>
            <a:ext cx="82296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8412480" y="-1828800"/>
            <a:ext cx="64008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777240" y="731520"/>
            <a:ext cx="384048" cy="384048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886968" y="841248"/>
            <a:ext cx="164592" cy="16459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298448" y="713232"/>
            <a:ext cx="548640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KINTEX · WISE AI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2148840"/>
            <a:ext cx="1783080" cy="38404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77240" y="2148840"/>
            <a:ext cx="178308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데이터베이스 설계서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670048" y="2148840"/>
            <a:ext cx="2011680" cy="384048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670048" y="2148840"/>
            <a:ext cx="201168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Database Design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2697480"/>
            <a:ext cx="10058400" cy="17373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4400" b="1">
                <a:solidFill>
                  <a:srgbClr val="FFFFFF"/>
                </a:solidFill>
                <a:latin typeface="맑은 고딕"/>
                <a:ea typeface="맑은 고딕"/>
              </a:rPr>
              <a:t>킨텍스 자동전시시스템</a:t>
            </a:r>
          </a:p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4400" b="1">
                <a:solidFill>
                  <a:srgbClr val="FFFFFF"/>
                </a:solidFill>
                <a:latin typeface="맑은 고딕"/>
                <a:ea typeface="맑은 고딕"/>
              </a:rPr>
              <a:t>데이터베이스 설계서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4672" y="4297680"/>
            <a:ext cx="100584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50" b="0">
                <a:solidFill>
                  <a:srgbClr val="C7DDF2"/>
                </a:solidFill>
                <a:latin typeface="맑은 고딕"/>
                <a:ea typeface="맑은 고딕"/>
              </a:rPr>
              <a:t>PostgreSQL 15 + PostGIS · Flyway 형상관리 · kintex 전용 DB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04672" y="4791456"/>
            <a:ext cx="104241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0">
                <a:solidFill>
                  <a:srgbClr val="B9C7EA"/>
                </a:solidFill>
                <a:latin typeface="맑은 고딕"/>
                <a:ea typeface="맑은 고딕"/>
              </a:rPr>
              <a:t>공간데이터(부스 POLYGON · 트렌치 POINT · 배선 LINESTRING) 일원화 · 행사 단위 격리 · 감사추적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77240" y="5532120"/>
            <a:ext cx="10634472" cy="18288"/>
          </a:xfrm>
          <a:prstGeom prst="rect">
            <a:avLst/>
          </a:prstGeom>
          <a:solidFill>
            <a:srgbClr val="3A5A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77240" y="5715000"/>
            <a:ext cx="78638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90A6C9"/>
                </a:solidFill>
                <a:latin typeface="맑은 고딕"/>
                <a:ea typeface="맑은 고딕"/>
              </a:rPr>
              <a:t>산출물  </a:t>
            </a: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개념·논리·물리 데이터 모델 / 테이블 35 · 컬럼 299 · 인덱스 28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7240" y="6053328"/>
            <a:ext cx="87782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90A6C9"/>
                </a:solidFill>
                <a:latin typeface="맑은 고딕"/>
                <a:ea typeface="맑은 고딕"/>
              </a:rPr>
              <a:t>근거  </a:t>
            </a:r>
            <a:r>
              <a:rPr sz="1050" b="0">
                <a:solidFill>
                  <a:srgbClr val="FFFFFF"/>
                </a:solidFill>
                <a:latin typeface="맑은 고딕"/>
                <a:ea typeface="맑은 고딕"/>
              </a:rPr>
              <a:t>Flyway V1~V10 실제 DDL 역추출 (스키마 권위)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69680" y="5715000"/>
            <a:ext cx="254203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작성일 2026-07-11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869680" y="6053328"/>
            <a:ext cx="254203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90A6C9"/>
                </a:solidFill>
                <a:latin typeface="맑은 고딕"/>
                <a:ea typeface="맑은 고딕"/>
              </a:rPr>
              <a:t>DA · kintex-da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PHYSICAL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05. 물리 모델 요약 — 테이블 그룹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데이터베이스 설계서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5394960" cy="2240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 Same Side Corner Rectangle 11"/>
          <p:cNvSpPr/>
          <p:nvPr/>
        </p:nvSpPr>
        <p:spPr>
          <a:xfrm>
            <a:off x="502920" y="1371600"/>
            <a:ext cx="5394960" cy="457200"/>
          </a:xfrm>
          <a:prstGeom prst="round2Same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1371600"/>
            <a:ext cx="4389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행사·조직·권한·마스터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4920" y="1371600"/>
            <a:ext cx="6400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8T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1938528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66B3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event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행사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83280" y="1938528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66B3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hall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전시홀 마스터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" y="2226564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66B3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hall_assignment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행사-홀 배정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83280" y="2226564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66B3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event_member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행사 참여자(RBAC)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2514600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66B3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app_user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사용자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383280" y="2514600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66B3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company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등록업체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" y="2802636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66B3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booth_standard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부스 표준사양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383280" y="2802636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66B3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master_data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마스터데이터(요율·규정)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126480" y="1371600"/>
            <a:ext cx="5394960" cy="2240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 Same Side Corner Rectangle 23"/>
          <p:cNvSpPr/>
          <p:nvPr/>
        </p:nvSpPr>
        <p:spPr>
          <a:xfrm>
            <a:off x="6126480" y="1371600"/>
            <a:ext cx="5394960" cy="457200"/>
          </a:xfrm>
          <a:prstGeom prst="round2Same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355080" y="1371600"/>
            <a:ext cx="4389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공간·설계·시각화(부스 코어)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698480" y="1371600"/>
            <a:ext cx="6400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7T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355080" y="1938528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29E63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trench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트렌치(급전 포인트)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006840" y="1938528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29E63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hall_exit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비상구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355080" y="2226564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29E63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layout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배치안(버전)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006840" y="2226564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29E63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booth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부스(폴리곤)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355080" y="2514600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29E63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design_plan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부스 설계안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006840" y="2514600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29E63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utility_order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유틸리티 신청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55080" y="2802636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29E63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render_job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AI 렌더잡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2920" y="3794760"/>
            <a:ext cx="5394960" cy="2240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ound Same Side Corner Rectangle 34"/>
          <p:cNvSpPr/>
          <p:nvPr/>
        </p:nvSpPr>
        <p:spPr>
          <a:xfrm>
            <a:off x="502920" y="3794760"/>
            <a:ext cx="5394960" cy="457200"/>
          </a:xfrm>
          <a:prstGeom prst="round2Same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731520" y="3794760"/>
            <a:ext cx="4389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시스템관리·인증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74920" y="3794760"/>
            <a:ext cx="6400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9T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31520" y="4361688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E08A00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common_code_group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공통코드 그룹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383280" y="4361688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E08A00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common_code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공통코드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31520" y="4649724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E08A00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sys_menu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시스템 메뉴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383280" y="4649724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E08A00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sys_role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역할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1520" y="4937760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E08A00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sys_permission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권한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383280" y="4937760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E08A00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sys_role_permission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역할-권한 매핑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31520" y="5225796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E08A00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sys_setting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시스템 설정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383280" y="5225796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E08A00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audit_log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감사 로그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31520" y="5513832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E08A00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password_reset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비밀번호 재설정 코드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6126480" y="3794760"/>
            <a:ext cx="5394960" cy="2240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ound Same Side Corner Rectangle 47"/>
          <p:cNvSpPr/>
          <p:nvPr/>
        </p:nvSpPr>
        <p:spPr>
          <a:xfrm>
            <a:off x="6126480" y="3794760"/>
            <a:ext cx="5394960" cy="457200"/>
          </a:xfrm>
          <a:prstGeom prst="round2Same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355080" y="3794760"/>
            <a:ext cx="4389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공통 업무 모듈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698480" y="3794760"/>
            <a:ext cx="6400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11T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355080" y="4361688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worklog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업무일지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9006840" y="4361688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schedule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일정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355080" y="4649724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message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쪽지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006840" y="4649724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message_recipient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쪽지 수신자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355080" y="4937760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notice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공지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9006840" y="4937760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opinion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의견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355080" y="5225796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opinion_comment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의견 댓글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9006840" y="5225796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meeting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회의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355080" y="5513832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meeting_action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회의 액션아이템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9006840" y="5513832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report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보고서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355080" y="5801868"/>
            <a:ext cx="2606040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· </a:t>
            </a: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notification</a:t>
            </a: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  알림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PHYSICAL — SPATIAL &amp; INDEX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05. 공간 컬럼 · 인덱스 전략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데이터베이스 설계서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2920" y="1325880"/>
            <a:ext cx="548640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129E63"/>
                </a:solidFill>
                <a:latin typeface="맑은 고딕"/>
                <a:ea typeface="맑은 고딕"/>
              </a:rPr>
              <a:t>공간(PostGIS) 컬럼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2920" y="1691640"/>
            <a:ext cx="5577840" cy="365760"/>
          </a:xfrm>
          <a:prstGeom prst="rect">
            <a:avLst/>
          </a:prstGeom>
          <a:solidFill>
            <a:srgbClr val="0066B3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94360" y="1691640"/>
            <a:ext cx="123444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FFFFFF"/>
                </a:solidFill>
                <a:latin typeface="맑은 고딕"/>
                <a:ea typeface="맑은 고딕"/>
              </a:rPr>
              <a:t>테이블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74519" y="1691640"/>
            <a:ext cx="114300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FFFFFF"/>
                </a:solidFill>
                <a:latin typeface="맑은 고딕"/>
                <a:ea typeface="맑은 고딕"/>
              </a:rPr>
              <a:t>컬럼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63240" y="1691640"/>
            <a:ext cx="12801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FFFFFF"/>
                </a:solidFill>
                <a:latin typeface="맑은 고딕"/>
                <a:ea typeface="맑은 고딕"/>
              </a:rPr>
              <a:t>지오메트리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43400" y="1691640"/>
            <a:ext cx="169164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FFFFFF"/>
                </a:solidFill>
                <a:latin typeface="맑은 고딕"/>
                <a:ea typeface="맑은 고딕"/>
              </a:rPr>
              <a:t>용도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2920" y="2057400"/>
            <a:ext cx="5577840" cy="365760"/>
          </a:xfrm>
          <a:prstGeom prst="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94360" y="2057400"/>
            <a:ext cx="123444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trench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74519" y="2057400"/>
            <a:ext cx="114300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geom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63240" y="2057400"/>
            <a:ext cx="12801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geometry(Point,0)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43400" y="2057400"/>
            <a:ext cx="169164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급전/급수/네트워크 공급 포인트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02920" y="2423160"/>
            <a:ext cx="5577840" cy="365760"/>
          </a:xfrm>
          <a:prstGeom prst="rect">
            <a:avLst/>
          </a:prstGeom>
          <a:solidFill>
            <a:srgbClr val="E1EFF9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94360" y="2423160"/>
            <a:ext cx="123444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hall_exit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874519" y="2423160"/>
            <a:ext cx="114300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geom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63240" y="2423160"/>
            <a:ext cx="12801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geometry(Point,0)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343400" y="2423160"/>
            <a:ext cx="169164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비상구 위치(이격 버퍼 검증)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02920" y="2788920"/>
            <a:ext cx="5577840" cy="365760"/>
          </a:xfrm>
          <a:prstGeom prst="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94360" y="2788920"/>
            <a:ext cx="123444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booth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874519" y="2788920"/>
            <a:ext cx="114300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geom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063240" y="2788920"/>
            <a:ext cx="12801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geometry(Polygon,0)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343400" y="2788920"/>
            <a:ext cx="169164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부스 경계 폴리곤(면적·간섭)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02920" y="3154679"/>
            <a:ext cx="5577840" cy="365760"/>
          </a:xfrm>
          <a:prstGeom prst="rect">
            <a:avLst/>
          </a:prstGeom>
          <a:solidFill>
            <a:srgbClr val="E1EFF9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594360" y="3154679"/>
            <a:ext cx="123444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utility_order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874519" y="3154679"/>
            <a:ext cx="114300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wiring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063240" y="3154679"/>
            <a:ext cx="12801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geometry(MultiLineString,0)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343400" y="3154679"/>
            <a:ext cx="169164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전기/네트워크/급배수 배선 경로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2920" y="3611879"/>
            <a:ext cx="557784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SRID 0 = 홀 로컬 평면(미터). ST_Area/Distance/Length 결과 단위 = m·㎡.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355080" y="1325880"/>
            <a:ext cx="5303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0066B3"/>
                </a:solidFill>
                <a:latin typeface="맑은 고딕"/>
                <a:ea typeface="맑은 고딕"/>
              </a:rPr>
              <a:t>인덱스 전략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6355080" y="1737360"/>
            <a:ext cx="5257800" cy="71323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537960" y="1847088"/>
            <a:ext cx="49377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GiST 공간 인덱스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537960" y="2139696"/>
            <a:ext cx="49377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geometry 컬럼 4종(booth·trench·hall_exit·utility_order.wiring) 전부 GiST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355080" y="2560320"/>
            <a:ext cx="5257800" cy="71323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6537960" y="2670048"/>
            <a:ext cx="49377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B-Tree 조회 인덱스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537960" y="2962656"/>
            <a:ext cx="49377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FK·정렬 축: writer_id+work_date, recipient_id, event_id 등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355080" y="3383279"/>
            <a:ext cx="5257800" cy="71323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6537960" y="3493008"/>
            <a:ext cx="49377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복합 인덱스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537960" y="3785615"/>
            <a:ext cx="49377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render_job(booth_id,shot_preset) · (event_id,status) 쿼터·상태 조회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6355080" y="4206240"/>
            <a:ext cx="5257800" cy="71323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537960" y="4315968"/>
            <a:ext cx="49377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정렬 최적화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537960" y="4608576"/>
            <a:ext cx="49377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audit_log(created_at DESC) · notice(event_id,pinned DESC,created_at DESC)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6355080" y="5029200"/>
            <a:ext cx="5257800" cy="71323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537960" y="5138928"/>
            <a:ext cx="49377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총 인덱스 28개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537960" y="5431536"/>
            <a:ext cx="49377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PK 자동 인덱스 별도 · 공간 4 · B-Tree 다수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STANDARDS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06. 데이터 표준 — 명명 · 코드 · 날짜/통화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데이터베이스 설계서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11155680" cy="2148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371600"/>
            <a:ext cx="100584" cy="214884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77240" y="1517904"/>
            <a:ext cx="1060704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50" b="1">
                <a:solidFill>
                  <a:srgbClr val="101828"/>
                </a:solidFill>
                <a:latin typeface="맑은 고딕"/>
                <a:ea typeface="맑은 고딕"/>
              </a:rPr>
              <a:t>명명 규칙(실제 DDL 관찰)</a:t>
            </a:r>
          </a:p>
        </p:txBody>
      </p:sp>
      <p:sp>
        <p:nvSpPr>
          <p:cNvPr id="14" name="Oval 13"/>
          <p:cNvSpPr/>
          <p:nvPr/>
        </p:nvSpPr>
        <p:spPr>
          <a:xfrm>
            <a:off x="868680" y="1975104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42415" y="1920240"/>
            <a:ext cx="1042416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테이블·컬럼 = snake_case 단수형 (app_user, booth, render_job)</a:t>
            </a:r>
          </a:p>
        </p:txBody>
      </p:sp>
      <p:sp>
        <p:nvSpPr>
          <p:cNvPr id="16" name="Oval 15"/>
          <p:cNvSpPr/>
          <p:nvPr/>
        </p:nvSpPr>
        <p:spPr>
          <a:xfrm>
            <a:off x="868680" y="2286000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042415" y="2231136"/>
            <a:ext cx="1042416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PK = id (varchar 애플리케이션 채번) / 대량 로그 = bigserial (audit_log·password_reset)</a:t>
            </a:r>
          </a:p>
        </p:txBody>
      </p:sp>
      <p:sp>
        <p:nvSpPr>
          <p:cNvPr id="18" name="Oval 17"/>
          <p:cNvSpPr/>
          <p:nvPr/>
        </p:nvSpPr>
        <p:spPr>
          <a:xfrm>
            <a:off x="868680" y="259689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42415" y="2542032"/>
            <a:ext cx="1042416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FK = &lt;참조테이블&gt;_id (event_id, booth_id, hall_id, layout_id)</a:t>
            </a:r>
          </a:p>
        </p:txBody>
      </p:sp>
      <p:sp>
        <p:nvSpPr>
          <p:cNvPr id="20" name="Oval 19"/>
          <p:cNvSpPr/>
          <p:nvPr/>
        </p:nvSpPr>
        <p:spPr>
          <a:xfrm>
            <a:off x="868680" y="2907791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42415" y="2852927"/>
            <a:ext cx="1042416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불리언 = is_/has_/*_yn 혼용 · 금액/치수 = numeric(정밀도,스케일)</a:t>
            </a:r>
          </a:p>
        </p:txBody>
      </p:sp>
      <p:sp>
        <p:nvSpPr>
          <p:cNvPr id="22" name="Oval 21"/>
          <p:cNvSpPr/>
          <p:nvPr/>
        </p:nvSpPr>
        <p:spPr>
          <a:xfrm>
            <a:off x="868680" y="3218687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42415" y="3163823"/>
            <a:ext cx="1042416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타임스탬프 = *_at (timestamptz) / 날짜 = *_date (date)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502920" y="3666744"/>
            <a:ext cx="11155680" cy="15270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502920" y="3666744"/>
            <a:ext cx="100584" cy="152704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77240" y="3813048"/>
            <a:ext cx="1060704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50" b="1">
                <a:solidFill>
                  <a:srgbClr val="101828"/>
                </a:solidFill>
                <a:latin typeface="맑은 고딕"/>
                <a:ea typeface="맑은 고딕"/>
              </a:rPr>
              <a:t>공통코드 체계(common_code)</a:t>
            </a:r>
          </a:p>
        </p:txBody>
      </p:sp>
      <p:sp>
        <p:nvSpPr>
          <p:cNvPr id="27" name="Oval 26"/>
          <p:cNvSpPr/>
          <p:nvPr/>
        </p:nvSpPr>
        <p:spPr>
          <a:xfrm>
            <a:off x="868680" y="4270247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042415" y="4215383"/>
            <a:ext cx="1042416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grp_code(그룹) 1─N code — 14개 그룹 시드(USE_YN·USER_ROLE·WORK_STATUS …)</a:t>
            </a:r>
          </a:p>
        </p:txBody>
      </p:sp>
      <p:sp>
        <p:nvSpPr>
          <p:cNvPr id="29" name="Oval 28"/>
          <p:cNvSpPr/>
          <p:nvPr/>
        </p:nvSpPr>
        <p:spPr>
          <a:xfrm>
            <a:off x="868680" y="4581143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1042415" y="4526279"/>
            <a:ext cx="1042416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화면 드롭다운·상태값을 코드로 표준화 (하드코딩 배제)</a:t>
            </a:r>
          </a:p>
        </p:txBody>
      </p:sp>
      <p:sp>
        <p:nvSpPr>
          <p:cNvPr id="31" name="Oval 30"/>
          <p:cNvSpPr/>
          <p:nvPr/>
        </p:nvSpPr>
        <p:spPr>
          <a:xfrm>
            <a:off x="868680" y="4892039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1042415" y="4837175"/>
            <a:ext cx="1042416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정렬 sort_order · 사용여부 use_yn(Y/N) · 확장 attr1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502920" y="5340096"/>
            <a:ext cx="11155680" cy="15270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502920" y="5340096"/>
            <a:ext cx="100584" cy="1527048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77240" y="5486400"/>
            <a:ext cx="1060704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50" b="1">
                <a:solidFill>
                  <a:srgbClr val="101828"/>
                </a:solidFill>
                <a:latin typeface="맑은 고딕"/>
                <a:ea typeface="맑은 고딕"/>
              </a:rPr>
              <a:t>날짜·통화·단위 표준</a:t>
            </a:r>
          </a:p>
        </p:txBody>
      </p:sp>
      <p:sp>
        <p:nvSpPr>
          <p:cNvPr id="36" name="Oval 35"/>
          <p:cNvSpPr/>
          <p:nvPr/>
        </p:nvSpPr>
        <p:spPr>
          <a:xfrm>
            <a:off x="868680" y="5943599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1042415" y="5888736"/>
            <a:ext cx="1042416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일시 = timestamptz(UTC 저장, 표시 KST) · 날짜 = date</a:t>
            </a:r>
          </a:p>
        </p:txBody>
      </p:sp>
      <p:sp>
        <p:nvSpPr>
          <p:cNvPr id="38" name="Oval 37"/>
          <p:cNvSpPr/>
          <p:nvPr/>
        </p:nvSpPr>
        <p:spPr>
          <a:xfrm>
            <a:off x="868680" y="6254495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1042415" y="6199631"/>
            <a:ext cx="1042416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통화 = KRW 정수(원) 원칙, 요율/정산은 numeric — 부동소수 금지</a:t>
            </a:r>
          </a:p>
        </p:txBody>
      </p:sp>
      <p:sp>
        <p:nvSpPr>
          <p:cNvPr id="40" name="Oval 39"/>
          <p:cNvSpPr/>
          <p:nvPr/>
        </p:nvSpPr>
        <p:spPr>
          <a:xfrm>
            <a:off x="868680" y="6565391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1042415" y="6510527"/>
            <a:ext cx="1042416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치수 = 미터(m)·면적 ㎡ · 하중 t/㎡ (numeric 고정 스케일)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SECURITY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07. 데이터 보안 — 암호화 · PII · 응답제외 · 감사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데이터베이스 설계서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2920" y="1325880"/>
            <a:ext cx="640080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0066B3"/>
                </a:solidFill>
                <a:latin typeface="맑은 고딕"/>
                <a:ea typeface="맑은 고딕"/>
              </a:rPr>
              <a:t>민감 컬럼 처리 정책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2920" y="1691640"/>
            <a:ext cx="5943600" cy="475488"/>
          </a:xfrm>
          <a:prstGeom prst="rect">
            <a:avLst/>
          </a:prstGeom>
          <a:solidFill>
            <a:srgbClr val="0066B3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21792" y="1691640"/>
            <a:ext cx="251460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1">
                <a:solidFill>
                  <a:srgbClr val="FFFFFF"/>
                </a:solidFill>
                <a:latin typeface="맑은 고딕"/>
                <a:ea typeface="맑은 고딕"/>
              </a:rPr>
              <a:t>테이블.컬럼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0" y="1691640"/>
            <a:ext cx="315468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1">
                <a:solidFill>
                  <a:srgbClr val="FFFFFF"/>
                </a:solidFill>
                <a:latin typeface="맑은 고딕"/>
                <a:ea typeface="맑은 고딕"/>
              </a:rPr>
              <a:t>정책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2167128"/>
            <a:ext cx="5943600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21792" y="2167128"/>
            <a:ext cx="251460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app_user.password_hash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00400" y="2167128"/>
            <a:ext cx="315468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0">
                <a:solidFill>
                  <a:srgbClr val="667085"/>
                </a:solidFill>
                <a:latin typeface="맑은 고딕"/>
                <a:ea typeface="맑은 고딕"/>
              </a:rPr>
              <a:t>BCrypt 해시 · API 응답/로그 완전 제외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02920" y="2642616"/>
            <a:ext cx="5943600" cy="475488"/>
          </a:xfrm>
          <a:prstGeom prst="rect">
            <a:avLst/>
          </a:prstGeom>
          <a:solidFill>
            <a:srgbClr val="E1EFF9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21792" y="2642616"/>
            <a:ext cx="251460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app_user.otp_secret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00400" y="2642616"/>
            <a:ext cx="315468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0">
                <a:solidFill>
                  <a:srgbClr val="667085"/>
                </a:solidFill>
                <a:latin typeface="맑은 고딕"/>
                <a:ea typeface="맑은 고딕"/>
              </a:rPr>
              <a:t>TOTP 시크릿 · AES-256-GCM 암호화 저장 · 응답 제외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02920" y="3118104"/>
            <a:ext cx="5943600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21792" y="3118104"/>
            <a:ext cx="251460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password_reset.code_hash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200400" y="3118104"/>
            <a:ext cx="315468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0">
                <a:solidFill>
                  <a:srgbClr val="667085"/>
                </a:solidFill>
                <a:latin typeface="맑은 고딕"/>
                <a:ea typeface="맑은 고딕"/>
              </a:rPr>
              <a:t>BCrypt(6자리) · 만료 10분·1회성 · 응답/로그 제외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02920" y="3593592"/>
            <a:ext cx="5943600" cy="475488"/>
          </a:xfrm>
          <a:prstGeom prst="rect">
            <a:avLst/>
          </a:prstGeom>
          <a:solidFill>
            <a:srgbClr val="E1EFF9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21792" y="3593592"/>
            <a:ext cx="251460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sys_setting.secret_yn='Y'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200400" y="3593592"/>
            <a:ext cx="315468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0">
                <a:solidFill>
                  <a:srgbClr val="667085"/>
                </a:solidFill>
                <a:latin typeface="맑은 고딕"/>
                <a:ea typeface="맑은 고딕"/>
              </a:rPr>
              <a:t>시크릿 설정값 마스킹 반환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02920" y="4069080"/>
            <a:ext cx="5943600" cy="475488"/>
          </a:xfrm>
          <a:prstGeom prst="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21792" y="4069080"/>
            <a:ext cx="251460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render_job.error_message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00400" y="4069080"/>
            <a:ext cx="315468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0">
                <a:solidFill>
                  <a:srgbClr val="667085"/>
                </a:solidFill>
                <a:latin typeface="맑은 고딕"/>
                <a:ea typeface="맑은 고딕"/>
              </a:rPr>
              <a:t>사용자 요약만 · 스택트레이스 저장 금지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02920" y="4544568"/>
            <a:ext cx="5943600" cy="475488"/>
          </a:xfrm>
          <a:prstGeom prst="rect">
            <a:avLst/>
          </a:prstGeom>
          <a:solidFill>
            <a:srgbClr val="E1EFF9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21792" y="4544568"/>
            <a:ext cx="251460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101828"/>
                </a:solidFill>
                <a:latin typeface="맑은 고딕"/>
                <a:ea typeface="맑은 고딕"/>
              </a:rPr>
              <a:t>booth.assigned_company_name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200400" y="4544568"/>
            <a:ext cx="315468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0">
                <a:solidFill>
                  <a:srgbClr val="667085"/>
                </a:solidFill>
                <a:latin typeface="맑은 고딕"/>
                <a:ea typeface="맑은 고딕"/>
              </a:rPr>
              <a:t>표시용(내부 식별자·민감정보 미포함)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675120" y="1325880"/>
            <a:ext cx="493776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6D4AFF"/>
                </a:solidFill>
                <a:latin typeface="맑은 고딕"/>
                <a:ea typeface="맑은 고딕"/>
              </a:rPr>
              <a:t>보안 불변 원칙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6675120" y="1691640"/>
            <a:ext cx="4983480" cy="8412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6675120" y="1691640"/>
            <a:ext cx="82296" cy="84124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903720" y="1810512"/>
            <a:ext cx="4663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PII 최소화·격리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03720" y="2103120"/>
            <a:ext cx="466344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관람/리드 PII 집중영역 접근 제한 · BI 마트는 집계/익명키만 반입(개인식별자 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6675120" y="2624328"/>
            <a:ext cx="4983480" cy="8412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ounded Rectangle 38"/>
          <p:cNvSpPr/>
          <p:nvPr/>
        </p:nvSpPr>
        <p:spPr>
          <a:xfrm>
            <a:off x="6675120" y="2624328"/>
            <a:ext cx="82296" cy="84124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903720" y="2743200"/>
            <a:ext cx="4663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암호화 저장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903720" y="3035808"/>
            <a:ext cx="466344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비밀번호·OTP·재설정코드는 해시/AES-256-GCM · 평문 저장 금지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675120" y="3557016"/>
            <a:ext cx="4983480" cy="8412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ounded Rectangle 42"/>
          <p:cNvSpPr/>
          <p:nvPr/>
        </p:nvSpPr>
        <p:spPr>
          <a:xfrm>
            <a:off x="6675120" y="3557016"/>
            <a:ext cx="82296" cy="84124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6903720" y="3675888"/>
            <a:ext cx="4663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API 응답 스키마 통제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903720" y="3968496"/>
            <a:ext cx="466344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ServerOut류 민감 컬럼 응답 완전 제외 · 스택트레이스 미노출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6675120" y="4489704"/>
            <a:ext cx="4983480" cy="8412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ounded Rectangle 46"/>
          <p:cNvSpPr/>
          <p:nvPr/>
        </p:nvSpPr>
        <p:spPr>
          <a:xfrm>
            <a:off x="6675120" y="4489704"/>
            <a:ext cx="82296" cy="84124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6903720" y="4608576"/>
            <a:ext cx="4663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감사 추적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903720" y="4901184"/>
            <a:ext cx="466344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audit_log(actor·action·target·ruleset_version·result·ip_hint) 전 변경 기록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6675120" y="5422392"/>
            <a:ext cx="4983480" cy="84124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Rounded Rectangle 50"/>
          <p:cNvSpPr/>
          <p:nvPr/>
        </p:nvSpPr>
        <p:spPr>
          <a:xfrm>
            <a:off x="6675120" y="5422392"/>
            <a:ext cx="82296" cy="84124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6903720" y="5541264"/>
            <a:ext cx="46634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행사 격리 접근제어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903720" y="5833872"/>
            <a:ext cx="4663440" cy="38404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event_member 역할(ORGANIZER·EXHIBITOR·CONTRACTOR·HALL_MANAGER) 스코프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BACKUP &amp; MIGRATION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08. 백업 · 이관 전략 (Flyway 형상관리)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데이터베이스 설계서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11155680" cy="1645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371600"/>
            <a:ext cx="100584" cy="16459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77240" y="1517904"/>
            <a:ext cx="1060704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50" b="1">
                <a:solidFill>
                  <a:srgbClr val="101828"/>
                </a:solidFill>
                <a:latin typeface="맑은 고딕"/>
                <a:ea typeface="맑은 고딕"/>
              </a:rPr>
              <a:t>Flyway 버전 마이그레이션</a:t>
            </a:r>
          </a:p>
        </p:txBody>
      </p:sp>
      <p:sp>
        <p:nvSpPr>
          <p:cNvPr id="14" name="Oval 13"/>
          <p:cNvSpPr/>
          <p:nvPr/>
        </p:nvSpPr>
        <p:spPr>
          <a:xfrm>
            <a:off x="868680" y="200253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42415" y="1938528"/>
            <a:ext cx="104241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8000"/>
              </a:lnSpc>
              <a:spcBef>
                <a:spcPts val="0"/>
              </a:spcBef>
              <a:spcAft>
                <a:spcPts val="200"/>
              </a:spcAft>
            </a:pPr>
            <a:r>
              <a:rPr sz="1019" b="0">
                <a:solidFill>
                  <a:srgbClr val="667085"/>
                </a:solidFill>
                <a:latin typeface="맑은 고딕"/>
                <a:ea typeface="맑은 고딕"/>
              </a:rPr>
              <a:t>V1 확장 → V2 신원·마스터 → V3 공간코어 → V4~V6 시드 → V7 시스템관리 → V8 공통업무 → V9 공개인증 → V10 10년 시드</a:t>
            </a:r>
          </a:p>
        </p:txBody>
      </p:sp>
      <p:sp>
        <p:nvSpPr>
          <p:cNvPr id="16" name="Oval 15"/>
          <p:cNvSpPr/>
          <p:nvPr/>
        </p:nvSpPr>
        <p:spPr>
          <a:xfrm>
            <a:off x="868680" y="236829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042415" y="2304288"/>
            <a:ext cx="104241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8000"/>
              </a:lnSpc>
              <a:spcBef>
                <a:spcPts val="0"/>
              </a:spcBef>
              <a:spcAft>
                <a:spcPts val="200"/>
              </a:spcAft>
            </a:pPr>
            <a:r>
              <a:rPr sz="1019" b="0">
                <a:solidFill>
                  <a:srgbClr val="667085"/>
                </a:solidFill>
                <a:latin typeface="맑은 고딕"/>
                <a:ea typeface="맑은 고딕"/>
              </a:rPr>
              <a:t>적용 이력은 flyway_schema_history 테이블에 체크섬으로 기록·검증</a:t>
            </a:r>
          </a:p>
        </p:txBody>
      </p:sp>
      <p:sp>
        <p:nvSpPr>
          <p:cNvPr id="18" name="Oval 17"/>
          <p:cNvSpPr/>
          <p:nvPr/>
        </p:nvSpPr>
        <p:spPr>
          <a:xfrm>
            <a:off x="868680" y="2734056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42415" y="2670048"/>
            <a:ext cx="104241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8000"/>
              </a:lnSpc>
              <a:spcBef>
                <a:spcPts val="0"/>
              </a:spcBef>
              <a:spcAft>
                <a:spcPts val="200"/>
              </a:spcAft>
            </a:pPr>
            <a:r>
              <a:rPr sz="1019" b="0">
                <a:solidFill>
                  <a:srgbClr val="667085"/>
                </a:solidFill>
                <a:latin typeface="맑은 고딕"/>
                <a:ea typeface="맑은 고딕"/>
              </a:rPr>
              <a:t>V1~V6 불변 원칙 · V7 이후 순증(additive)·멱등만 수행(운영 무중단)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2920" y="3163824"/>
            <a:ext cx="11155680" cy="1645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502920" y="3163824"/>
            <a:ext cx="100584" cy="1645920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77240" y="3310128"/>
            <a:ext cx="1060704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50" b="1">
                <a:solidFill>
                  <a:srgbClr val="101828"/>
                </a:solidFill>
                <a:latin typeface="맑은 고딕"/>
                <a:ea typeface="맑은 고딕"/>
              </a:rPr>
              <a:t>백업 전략</a:t>
            </a:r>
          </a:p>
        </p:txBody>
      </p:sp>
      <p:sp>
        <p:nvSpPr>
          <p:cNvPr id="23" name="Oval 22"/>
          <p:cNvSpPr/>
          <p:nvPr/>
        </p:nvSpPr>
        <p:spPr>
          <a:xfrm>
            <a:off x="868680" y="3794760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42415" y="3730752"/>
            <a:ext cx="104241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8000"/>
              </a:lnSpc>
              <a:spcBef>
                <a:spcPts val="0"/>
              </a:spcBef>
              <a:spcAft>
                <a:spcPts val="200"/>
              </a:spcAft>
            </a:pPr>
            <a:r>
              <a:rPr sz="1019" b="0">
                <a:solidFill>
                  <a:srgbClr val="667085"/>
                </a:solidFill>
                <a:latin typeface="맑은 고딕"/>
                <a:ea typeface="맑은 고딕"/>
              </a:rPr>
              <a:t>일 1회 논리 백업(pg_dump) + WAL 아카이브 기반 PITR(시점복구)</a:t>
            </a:r>
          </a:p>
        </p:txBody>
      </p:sp>
      <p:sp>
        <p:nvSpPr>
          <p:cNvPr id="25" name="Oval 24"/>
          <p:cNvSpPr/>
          <p:nvPr/>
        </p:nvSpPr>
        <p:spPr>
          <a:xfrm>
            <a:off x="868680" y="4160520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42415" y="4096512"/>
            <a:ext cx="104241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8000"/>
              </a:lnSpc>
              <a:spcBef>
                <a:spcPts val="0"/>
              </a:spcBef>
              <a:spcAft>
                <a:spcPts val="200"/>
              </a:spcAft>
            </a:pPr>
            <a:r>
              <a:rPr sz="1019" b="0">
                <a:solidFill>
                  <a:srgbClr val="667085"/>
                </a:solidFill>
                <a:latin typeface="맑은 고딕"/>
                <a:ea typeface="맑은 고딕"/>
              </a:rPr>
              <a:t>PostGIS 지오메트리·공간 인덱스 포함 전체 스키마 백업</a:t>
            </a:r>
          </a:p>
        </p:txBody>
      </p:sp>
      <p:sp>
        <p:nvSpPr>
          <p:cNvPr id="27" name="Oval 26"/>
          <p:cNvSpPr/>
          <p:nvPr/>
        </p:nvSpPr>
        <p:spPr>
          <a:xfrm>
            <a:off x="868680" y="4526280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042415" y="4462272"/>
            <a:ext cx="104241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8000"/>
              </a:lnSpc>
              <a:spcBef>
                <a:spcPts val="0"/>
              </a:spcBef>
              <a:spcAft>
                <a:spcPts val="200"/>
              </a:spcAft>
            </a:pPr>
            <a:r>
              <a:rPr sz="1019" b="0">
                <a:solidFill>
                  <a:srgbClr val="667085"/>
                </a:solidFill>
                <a:latin typeface="맑은 고딕"/>
                <a:ea typeface="맑은 고딕"/>
              </a:rPr>
              <a:t>오브젝트 스토리지(렌더 이미지·도면)는 서명·만료 URL로 별도 보존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02920" y="4956048"/>
            <a:ext cx="11155680" cy="1645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ounded Rectangle 29"/>
          <p:cNvSpPr/>
          <p:nvPr/>
        </p:nvSpPr>
        <p:spPr>
          <a:xfrm>
            <a:off x="502920" y="4956048"/>
            <a:ext cx="100584" cy="16459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77240" y="5102352"/>
            <a:ext cx="1060704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50" b="1">
                <a:solidFill>
                  <a:srgbClr val="101828"/>
                </a:solidFill>
                <a:latin typeface="맑은 고딕"/>
                <a:ea typeface="맑은 고딕"/>
              </a:rPr>
              <a:t>이관·복구 절차</a:t>
            </a:r>
          </a:p>
        </p:txBody>
      </p:sp>
      <p:sp>
        <p:nvSpPr>
          <p:cNvPr id="32" name="Oval 31"/>
          <p:cNvSpPr/>
          <p:nvPr/>
        </p:nvSpPr>
        <p:spPr>
          <a:xfrm>
            <a:off x="868680" y="558698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1042415" y="5522976"/>
            <a:ext cx="104241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8000"/>
              </a:lnSpc>
              <a:spcBef>
                <a:spcPts val="0"/>
              </a:spcBef>
              <a:spcAft>
                <a:spcPts val="200"/>
              </a:spcAft>
            </a:pPr>
            <a:r>
              <a:rPr sz="1019" b="0">
                <a:solidFill>
                  <a:srgbClr val="667085"/>
                </a:solidFill>
                <a:latin typeface="맑은 고딕"/>
                <a:ea typeface="맑은 고딕"/>
              </a:rPr>
              <a:t>복구 = 최신 백업 복원 → Flyway migrate로 최신 버전까지 재적용(정본 순서 보장)</a:t>
            </a:r>
          </a:p>
        </p:txBody>
      </p:sp>
      <p:sp>
        <p:nvSpPr>
          <p:cNvPr id="34" name="Oval 33"/>
          <p:cNvSpPr/>
          <p:nvPr/>
        </p:nvSpPr>
        <p:spPr>
          <a:xfrm>
            <a:off x="868680" y="595274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1042415" y="5888736"/>
            <a:ext cx="104241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8000"/>
              </a:lnSpc>
              <a:spcBef>
                <a:spcPts val="0"/>
              </a:spcBef>
              <a:spcAft>
                <a:spcPts val="200"/>
              </a:spcAft>
            </a:pPr>
            <a:r>
              <a:rPr sz="1019" b="0">
                <a:solidFill>
                  <a:srgbClr val="667085"/>
                </a:solidFill>
                <a:latin typeface="맑은 고딕"/>
                <a:ea typeface="맑은 고딕"/>
              </a:rPr>
              <a:t>환경 승격(dev→운영): 동일 마이그레이션 스크립트 적용으로 스키마 동형 보장</a:t>
            </a:r>
          </a:p>
        </p:txBody>
      </p:sp>
      <p:sp>
        <p:nvSpPr>
          <p:cNvPr id="36" name="Oval 35"/>
          <p:cNvSpPr/>
          <p:nvPr/>
        </p:nvSpPr>
        <p:spPr>
          <a:xfrm>
            <a:off x="868680" y="631850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1042415" y="6254496"/>
            <a:ext cx="104241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8000"/>
              </a:lnSpc>
              <a:spcBef>
                <a:spcPts val="0"/>
              </a:spcBef>
              <a:spcAft>
                <a:spcPts val="200"/>
              </a:spcAft>
            </a:pPr>
            <a:r>
              <a:rPr sz="1019" b="0">
                <a:solidFill>
                  <a:srgbClr val="667085"/>
                </a:solidFill>
                <a:latin typeface="맑은 고딕"/>
                <a:ea typeface="맑은 고딕"/>
              </a:rPr>
              <a:t>시드(V4~V6·V10)와 스키마(V1~V3·V7~V9) 분리로 데이터 오염 없이 재구축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02920" y="6172200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667085"/>
                </a:solidFill>
                <a:latin typeface="맑은 고딕"/>
                <a:ea typeface="맑은 고딕"/>
              </a:rPr>
              <a:t>보안 불변: 본 설계서·백업 매뉴얼에 비밀번호·API키·서버 IP·SSH 접속정보를 기재하지 않는다.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CONTENTS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목차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데이터베이스 설계서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C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40080" y="1481328"/>
            <a:ext cx="5349240" cy="1005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640080" y="1481328"/>
            <a:ext cx="82296" cy="100584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96112" y="1481328"/>
            <a:ext cx="914400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0066B3"/>
                </a:solidFill>
                <a:latin typeface="맑은 고딕"/>
                <a:ea typeface="맑은 고딕"/>
              </a:rPr>
              <a:t>01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28800" y="1700784"/>
            <a:ext cx="39776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개요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28800" y="2066544"/>
            <a:ext cx="3977639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PostgreSQL+PostGIS · Flyway · kintex 전용 DB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0080" y="2651760"/>
            <a:ext cx="5349240" cy="1005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640080" y="2651760"/>
            <a:ext cx="82296" cy="100584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96112" y="2651760"/>
            <a:ext cx="914400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0066B3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828800" y="2871216"/>
            <a:ext cx="39776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데이터 아키텍처 원칙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28800" y="3236976"/>
            <a:ext cx="3977639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행사 단위 격리 · 공간타입 선정 · 감사로그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40080" y="3822191"/>
            <a:ext cx="5349240" cy="1005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640080" y="3822191"/>
            <a:ext cx="82296" cy="100584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96112" y="3822191"/>
            <a:ext cx="914400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0066B3"/>
                </a:solidFill>
                <a:latin typeface="맑은 고딕"/>
                <a:ea typeface="맑은 고딕"/>
              </a:rPr>
              <a:t>03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828800" y="4041648"/>
            <a:ext cx="39776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개념 데이터 모델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828800" y="4407407"/>
            <a:ext cx="3977639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핵심 주제영역 관계 개요도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40080" y="4992624"/>
            <a:ext cx="5349240" cy="1005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640080" y="4992624"/>
            <a:ext cx="82296" cy="100584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896112" y="4992624"/>
            <a:ext cx="914400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0066B3"/>
                </a:solidFill>
                <a:latin typeface="맑은 고딕"/>
                <a:ea typeface="맑은 고딕"/>
              </a:rPr>
              <a:t>04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828800" y="5212080"/>
            <a:ext cx="39776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논리 모델(ERD)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828800" y="5577840"/>
            <a:ext cx="3977639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주제영역별 엔터티·관계 ERD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309359" y="1481328"/>
            <a:ext cx="5349240" cy="1005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6309359" y="1481328"/>
            <a:ext cx="82296" cy="100584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6565392" y="1481328"/>
            <a:ext cx="914400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6D4AFF"/>
                </a:solidFill>
                <a:latin typeface="맑은 고딕"/>
                <a:ea typeface="맑은 고딕"/>
              </a:rPr>
              <a:t>05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498079" y="1700784"/>
            <a:ext cx="39776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물리 모델 요약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498079" y="2066544"/>
            <a:ext cx="3977639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테이블 그룹 · 공간컬럼 · 인덱스 전략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6309359" y="2651760"/>
            <a:ext cx="5349240" cy="1005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ounded Rectangle 38"/>
          <p:cNvSpPr/>
          <p:nvPr/>
        </p:nvSpPr>
        <p:spPr>
          <a:xfrm>
            <a:off x="6309359" y="2651760"/>
            <a:ext cx="82296" cy="100584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565392" y="2651760"/>
            <a:ext cx="914400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6D4AFF"/>
                </a:solidFill>
                <a:latin typeface="맑은 고딕"/>
                <a:ea typeface="맑은 고딕"/>
              </a:rPr>
              <a:t>06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498079" y="2871216"/>
            <a:ext cx="39776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데이터 표준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498079" y="3236976"/>
            <a:ext cx="3977639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명명 규칙 · 공통코드 · 날짜/통화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6309359" y="3822191"/>
            <a:ext cx="5349240" cy="1005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Rounded Rectangle 43"/>
          <p:cNvSpPr/>
          <p:nvPr/>
        </p:nvSpPr>
        <p:spPr>
          <a:xfrm>
            <a:off x="6309359" y="3822191"/>
            <a:ext cx="82296" cy="100584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565392" y="3822191"/>
            <a:ext cx="914400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6D4AFF"/>
                </a:solidFill>
                <a:latin typeface="맑은 고딕"/>
                <a:ea typeface="맑은 고딕"/>
              </a:rPr>
              <a:t>07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498079" y="4041648"/>
            <a:ext cx="39776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데이터 보안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498079" y="4407407"/>
            <a:ext cx="3977639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암호화·PII·응답제외·감사추적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6309359" y="4992624"/>
            <a:ext cx="5349240" cy="1005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Rounded Rectangle 48"/>
          <p:cNvSpPr/>
          <p:nvPr/>
        </p:nvSpPr>
        <p:spPr>
          <a:xfrm>
            <a:off x="6309359" y="4992624"/>
            <a:ext cx="82296" cy="100584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6565392" y="4992624"/>
            <a:ext cx="914400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6D4AFF"/>
                </a:solidFill>
                <a:latin typeface="맑은 고딕"/>
                <a:ea typeface="맑은 고딕"/>
              </a:rPr>
              <a:t>08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498079" y="5212080"/>
            <a:ext cx="3977639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백업·이관 전략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498079" y="5577840"/>
            <a:ext cx="3977639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Flyway 마이그레이션 운영 원칙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OVERVIEW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01. 개요 — DBMS · 형상관리 · DB 구성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데이터베이스 설계서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2920" y="1325880"/>
            <a:ext cx="111556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2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0">
                <a:solidFill>
                  <a:srgbClr val="101828"/>
                </a:solidFill>
                <a:latin typeface="맑은 고딕"/>
                <a:ea typeface="맑은 고딕"/>
              </a:rPr>
              <a:t>킨텍스 자동전시시스템은 전시 생애주기(판매→AI 설계·시각화→공사 옥션→운영→경영분석) 전 과정을 단일 DB에 담는다. 공간데이터를 애플리케이션과 분리하지 않고 PostGIS로 DB에 일원화하여 배치·배선·규정검증을 ST_* 연산으로 수행한다.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02920" y="2011680"/>
            <a:ext cx="2615184" cy="1234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502920" y="2011680"/>
            <a:ext cx="2615184" cy="9144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04088" y="2194560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66B3"/>
                </a:solidFill>
                <a:latin typeface="맑은 고딕"/>
                <a:ea typeface="맑은 고딕"/>
              </a:rPr>
              <a:t>DBMS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04088" y="2487168"/>
            <a:ext cx="22860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PostgreSQL 15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04088" y="2889504"/>
            <a:ext cx="22860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관계형 + 트랜잭션 정합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300984" y="2011680"/>
            <a:ext cx="2615184" cy="1234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3300984" y="2011680"/>
            <a:ext cx="2615184" cy="91440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502152" y="2194560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29E63"/>
                </a:solidFill>
                <a:latin typeface="맑은 고딕"/>
                <a:ea typeface="맑은 고딕"/>
              </a:rPr>
              <a:t>공간확장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502152" y="2487168"/>
            <a:ext cx="22860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PostGIS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02152" y="2889504"/>
            <a:ext cx="22860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POLYGON·POINT·LINESTRING 지오메트리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099048" y="2011680"/>
            <a:ext cx="2615184" cy="1234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6099048" y="2011680"/>
            <a:ext cx="2615184" cy="9144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300216" y="2194560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암호화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300216" y="2487168"/>
            <a:ext cx="22860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pgcrypto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300216" y="2889504"/>
            <a:ext cx="22860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gen_random_uuid() · 해시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897112" y="2011680"/>
            <a:ext cx="2615184" cy="1234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8897112" y="2011680"/>
            <a:ext cx="2615184" cy="91440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098280" y="2194560"/>
            <a:ext cx="22860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E08A00"/>
                </a:solidFill>
                <a:latin typeface="맑은 고딕"/>
                <a:ea typeface="맑은 고딕"/>
              </a:rPr>
              <a:t>형상관리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098280" y="2487168"/>
            <a:ext cx="22860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Flyway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098280" y="2889504"/>
            <a:ext cx="228600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V1~V10 버전 마이그레이션(불변·순증)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502920" y="3520440"/>
            <a:ext cx="1737360" cy="914400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502920" y="3657600"/>
            <a:ext cx="17373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300" b="1">
                <a:solidFill>
                  <a:srgbClr val="00447A"/>
                </a:solidFill>
                <a:latin typeface="맑은 고딕"/>
                <a:ea typeface="맑은 고딕"/>
              </a:rPr>
              <a:t>35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02920" y="4114800"/>
            <a:ext cx="1737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667085"/>
                </a:solidFill>
                <a:latin typeface="맑은 고딕"/>
                <a:ea typeface="맑은 고딕"/>
              </a:rPr>
              <a:t>테이블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2359152" y="3520440"/>
            <a:ext cx="1737360" cy="914400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2359152" y="3657600"/>
            <a:ext cx="17373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300" b="1">
                <a:solidFill>
                  <a:srgbClr val="00447A"/>
                </a:solidFill>
                <a:latin typeface="맑은 고딕"/>
                <a:ea typeface="맑은 고딕"/>
              </a:rPr>
              <a:t>299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359152" y="4114800"/>
            <a:ext cx="1737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667085"/>
                </a:solidFill>
                <a:latin typeface="맑은 고딕"/>
                <a:ea typeface="맑은 고딕"/>
              </a:rPr>
              <a:t>컬럼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4215383" y="3520440"/>
            <a:ext cx="1737360" cy="914400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4215383" y="3657600"/>
            <a:ext cx="17373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300" b="1">
                <a:solidFill>
                  <a:srgbClr val="00447A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215383" y="4114800"/>
            <a:ext cx="1737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667085"/>
                </a:solidFill>
                <a:latin typeface="맑은 고딕"/>
                <a:ea typeface="맑은 고딕"/>
              </a:rPr>
              <a:t>주제영역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6071616" y="3520440"/>
            <a:ext cx="1737360" cy="914400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6071616" y="3657600"/>
            <a:ext cx="17373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300" b="1">
                <a:solidFill>
                  <a:srgbClr val="00447A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071616" y="4114800"/>
            <a:ext cx="1737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667085"/>
                </a:solidFill>
                <a:latin typeface="맑은 고딕"/>
                <a:ea typeface="맑은 고딕"/>
              </a:rPr>
              <a:t>공간 컬럼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7927848" y="3520440"/>
            <a:ext cx="1737360" cy="914400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7927848" y="3657600"/>
            <a:ext cx="17373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300" b="1">
                <a:solidFill>
                  <a:srgbClr val="00447A"/>
                </a:solidFill>
                <a:latin typeface="맑은 고딕"/>
                <a:ea typeface="맑은 고딕"/>
              </a:rPr>
              <a:t>28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927848" y="4114800"/>
            <a:ext cx="1737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667085"/>
                </a:solidFill>
                <a:latin typeface="맑은 고딕"/>
                <a:ea typeface="맑은 고딕"/>
              </a:rPr>
              <a:t>인덱스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9784080" y="3520440"/>
            <a:ext cx="1737360" cy="914400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9784080" y="3657600"/>
            <a:ext cx="17373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300" b="1">
                <a:solidFill>
                  <a:srgbClr val="00447A"/>
                </a:solidFill>
                <a:latin typeface="맑은 고딕"/>
                <a:ea typeface="맑은 고딕"/>
              </a:rPr>
              <a:t>V1–V10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9784080" y="4114800"/>
            <a:ext cx="1737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0">
                <a:solidFill>
                  <a:srgbClr val="667085"/>
                </a:solidFill>
                <a:latin typeface="맑은 고딕"/>
                <a:ea typeface="맑은 고딕"/>
              </a:rPr>
              <a:t>Flyway</a:t>
            </a:r>
          </a:p>
        </p:txBody>
      </p:sp>
      <p:sp>
        <p:nvSpPr>
          <p:cNvPr id="50" name="Oval 49"/>
          <p:cNvSpPr/>
          <p:nvPr/>
        </p:nvSpPr>
        <p:spPr>
          <a:xfrm>
            <a:off x="502920" y="4773168"/>
            <a:ext cx="109728" cy="109728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758952" y="4709160"/>
            <a:ext cx="10899648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101828"/>
                </a:solidFill>
                <a:latin typeface="맑은 고딕"/>
                <a:ea typeface="맑은 고딕"/>
              </a:rPr>
              <a:t>kintex 전용 DB  </a:t>
            </a: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GUARDiA 타 솔루션과 물리 DB 분리(kintex 전용 스키마). 접속·권한은 서비스 계정 최소권한.</a:t>
            </a:r>
          </a:p>
        </p:txBody>
      </p:sp>
      <p:sp>
        <p:nvSpPr>
          <p:cNvPr id="52" name="Oval 51"/>
          <p:cNvSpPr/>
          <p:nvPr/>
        </p:nvSpPr>
        <p:spPr>
          <a:xfrm>
            <a:off x="502920" y="5230368"/>
            <a:ext cx="109728" cy="109728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758952" y="5166360"/>
            <a:ext cx="10899648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101828"/>
                </a:solidFill>
                <a:latin typeface="맑은 고딕"/>
                <a:ea typeface="맑은 고딕"/>
              </a:rPr>
              <a:t>공간·업무 단일 저장  </a:t>
            </a: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부스 폴리곤·배선 라인·요율·관람 데이터를 한 트랜잭션 경계에서 일관 관리.</a:t>
            </a:r>
          </a:p>
        </p:txBody>
      </p:sp>
      <p:sp>
        <p:nvSpPr>
          <p:cNvPr id="54" name="Oval 53"/>
          <p:cNvSpPr/>
          <p:nvPr/>
        </p:nvSpPr>
        <p:spPr>
          <a:xfrm>
            <a:off x="502920" y="5687568"/>
            <a:ext cx="109728" cy="109728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758952" y="5623560"/>
            <a:ext cx="10899648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101828"/>
                </a:solidFill>
                <a:latin typeface="맑은 고딕"/>
                <a:ea typeface="맑은 고딕"/>
              </a:rPr>
              <a:t>멱등·순증 마이그레이션  </a:t>
            </a: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V7 이후는 CREATE IF NOT EXISTS·ADD COLUMN IF NOT EXISTS로 재적용 안전(운영 무중단).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PRINCIPLES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02. 데이터 아키텍처 원칙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데이터베이스 설계서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5440680" cy="21945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371600"/>
            <a:ext cx="100584" cy="219456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" y="1554480"/>
            <a:ext cx="49377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00" b="1">
                <a:solidFill>
                  <a:srgbClr val="101828"/>
                </a:solidFill>
                <a:latin typeface="맑은 고딕"/>
                <a:ea typeface="맑은 고딕"/>
              </a:rPr>
              <a:t>행사 단위 격리(멀티테넌시)</a:t>
            </a:r>
          </a:p>
        </p:txBody>
      </p:sp>
      <p:sp>
        <p:nvSpPr>
          <p:cNvPr id="14" name="Oval 13"/>
          <p:cNvSpPr/>
          <p:nvPr/>
        </p:nvSpPr>
        <p:spPr>
          <a:xfrm>
            <a:off x="868680" y="2084831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69848" y="2029967"/>
            <a:ext cx="4709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물리 tenant_id 컬럼 대신 event_id + event_member(RBAC)로 논리 격리</a:t>
            </a:r>
          </a:p>
        </p:txBody>
      </p:sp>
      <p:sp>
        <p:nvSpPr>
          <p:cNvPr id="16" name="Oval 15"/>
          <p:cNvSpPr/>
          <p:nvPr/>
        </p:nvSpPr>
        <p:spPr>
          <a:xfrm>
            <a:off x="868680" y="2560320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069848" y="2505456"/>
            <a:ext cx="4709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핵심 트랜잭션 테이블은 event_id FK·ON DELETE CASCADE로 행사 경계 정합</a:t>
            </a:r>
          </a:p>
        </p:txBody>
      </p:sp>
      <p:sp>
        <p:nvSpPr>
          <p:cNvPr id="18" name="Oval 17"/>
          <p:cNvSpPr/>
          <p:nvPr/>
        </p:nvSpPr>
        <p:spPr>
          <a:xfrm>
            <a:off x="868680" y="303580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69848" y="2980944"/>
            <a:ext cx="4709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hall·company·master_data 등 마스터는 전 행사 공유(참조 무결성)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126480" y="1371600"/>
            <a:ext cx="5440680" cy="21945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6126480" y="1371600"/>
            <a:ext cx="100584" cy="2194560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46520" y="1554480"/>
            <a:ext cx="49377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00" b="1">
                <a:solidFill>
                  <a:srgbClr val="101828"/>
                </a:solidFill>
                <a:latin typeface="맑은 고딕"/>
                <a:ea typeface="맑은 고딕"/>
              </a:rPr>
              <a:t>공간데이터 PostGIS 일원화</a:t>
            </a:r>
          </a:p>
        </p:txBody>
      </p:sp>
      <p:sp>
        <p:nvSpPr>
          <p:cNvPr id="23" name="Oval 22"/>
          <p:cNvSpPr/>
          <p:nvPr/>
        </p:nvSpPr>
        <p:spPr>
          <a:xfrm>
            <a:off x="6492240" y="2084831"/>
            <a:ext cx="91440" cy="91440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693408" y="2029967"/>
            <a:ext cx="4709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부스=POLYGON, 트렌치·비상구=POINT, 배선=MultiLineString (SRID 0 홀 로컬 m)</a:t>
            </a:r>
          </a:p>
        </p:txBody>
      </p:sp>
      <p:sp>
        <p:nvSpPr>
          <p:cNvPr id="25" name="Oval 24"/>
          <p:cNvSpPr/>
          <p:nvPr/>
        </p:nvSpPr>
        <p:spPr>
          <a:xfrm>
            <a:off x="6492240" y="2560320"/>
            <a:ext cx="91440" cy="91440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693408" y="2505456"/>
            <a:ext cx="4709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GiST 공간 인덱스로 ST_Intersects/Area/Distance 고속 연산</a:t>
            </a:r>
          </a:p>
        </p:txBody>
      </p:sp>
      <p:sp>
        <p:nvSpPr>
          <p:cNvPr id="27" name="Oval 26"/>
          <p:cNvSpPr/>
          <p:nvPr/>
        </p:nvSpPr>
        <p:spPr>
          <a:xfrm>
            <a:off x="6492240" y="3035808"/>
            <a:ext cx="91440" cy="91440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693408" y="2980944"/>
            <a:ext cx="4709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배치·배선 재저장 대비 booth_id 소프트 참조(감사·쿼터 보존)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02920" y="3749039"/>
            <a:ext cx="5440680" cy="21945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ounded Rectangle 29"/>
          <p:cNvSpPr/>
          <p:nvPr/>
        </p:nvSpPr>
        <p:spPr>
          <a:xfrm>
            <a:off x="502920" y="3749039"/>
            <a:ext cx="100584" cy="219456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22960" y="3931920"/>
            <a:ext cx="49377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00" b="1">
                <a:solidFill>
                  <a:srgbClr val="101828"/>
                </a:solidFill>
                <a:latin typeface="맑은 고딕"/>
                <a:ea typeface="맑은 고딕"/>
              </a:rPr>
              <a:t>감사 추적·이력 보존</a:t>
            </a:r>
          </a:p>
        </p:txBody>
      </p:sp>
      <p:sp>
        <p:nvSpPr>
          <p:cNvPr id="32" name="Oval 31"/>
          <p:cNvSpPr/>
          <p:nvPr/>
        </p:nvSpPr>
        <p:spPr>
          <a:xfrm>
            <a:off x="868680" y="4462271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1069848" y="4407407"/>
            <a:ext cx="4709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audit_log에 actor·action·target·ruleset_version·result 기록</a:t>
            </a:r>
          </a:p>
        </p:txBody>
      </p:sp>
      <p:sp>
        <p:nvSpPr>
          <p:cNvPr id="34" name="Oval 33"/>
          <p:cNvSpPr/>
          <p:nvPr/>
        </p:nvSpPr>
        <p:spPr>
          <a:xfrm>
            <a:off x="868680" y="4937759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1069848" y="4882896"/>
            <a:ext cx="4709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render_job은 이력·쿼터 정본(부스 교체와 무관하게 감사 보존)</a:t>
            </a:r>
          </a:p>
        </p:txBody>
      </p:sp>
      <p:sp>
        <p:nvSpPr>
          <p:cNvPr id="36" name="Oval 35"/>
          <p:cNvSpPr/>
          <p:nvPr/>
        </p:nvSpPr>
        <p:spPr>
          <a:xfrm>
            <a:off x="868680" y="5413247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1069848" y="5358383"/>
            <a:ext cx="4709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layout·design_plan·booth_standard 버전(version) 관리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6126480" y="3749039"/>
            <a:ext cx="5440680" cy="21945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ounded Rectangle 38"/>
          <p:cNvSpPr/>
          <p:nvPr/>
        </p:nvSpPr>
        <p:spPr>
          <a:xfrm>
            <a:off x="6126480" y="3749039"/>
            <a:ext cx="100584" cy="2194560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446520" y="3931920"/>
            <a:ext cx="49377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00" b="1">
                <a:solidFill>
                  <a:srgbClr val="101828"/>
                </a:solidFill>
                <a:latin typeface="맑은 고딕"/>
                <a:ea typeface="맑은 고딕"/>
              </a:rPr>
              <a:t>보안 내재화</a:t>
            </a:r>
          </a:p>
        </p:txBody>
      </p:sp>
      <p:sp>
        <p:nvSpPr>
          <p:cNvPr id="41" name="Oval 40"/>
          <p:cNvSpPr/>
          <p:nvPr/>
        </p:nvSpPr>
        <p:spPr>
          <a:xfrm>
            <a:off x="6492240" y="4462271"/>
            <a:ext cx="91440" cy="91440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6693408" y="4407407"/>
            <a:ext cx="4709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password_hash·otp_secret·code_hash 컬럼은 API 응답/로그 완전 제외</a:t>
            </a:r>
          </a:p>
        </p:txBody>
      </p:sp>
      <p:sp>
        <p:nvSpPr>
          <p:cNvPr id="43" name="Oval 42"/>
          <p:cNvSpPr/>
          <p:nvPr/>
        </p:nvSpPr>
        <p:spPr>
          <a:xfrm>
            <a:off x="6492240" y="4937759"/>
            <a:ext cx="91440" cy="91440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6693408" y="4882896"/>
            <a:ext cx="4709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민감 시크릿 설정은 sys_setting.secret_yn='Y'로 마스킹</a:t>
            </a:r>
          </a:p>
        </p:txBody>
      </p:sp>
      <p:sp>
        <p:nvSpPr>
          <p:cNvPr id="45" name="Oval 44"/>
          <p:cNvSpPr/>
          <p:nvPr/>
        </p:nvSpPr>
        <p:spPr>
          <a:xfrm>
            <a:off x="6492240" y="5413247"/>
            <a:ext cx="91440" cy="91440"/>
          </a:xfrm>
          <a:prstGeom prst="ellipse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6693408" y="5358383"/>
            <a:ext cx="4709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030" b="0">
                <a:solidFill>
                  <a:srgbClr val="667085"/>
                </a:solidFill>
                <a:latin typeface="맑은 고딕"/>
                <a:ea typeface="맑은 고딕"/>
              </a:rPr>
              <a:t>error_message는 사용자 요약만(스택트레이스 저장 금지)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CONCEPTUAL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03. 개념 데이터 모델 — 주제영역 관계 개요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데이터베이스 설계서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2920" y="1298448"/>
            <a:ext cx="11155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0">
                <a:solidFill>
                  <a:srgbClr val="667085"/>
                </a:solidFill>
                <a:latin typeface="맑은 고딕"/>
                <a:ea typeface="맑은 고딕"/>
              </a:rPr>
              <a:t>구현된 4개 주제영역과 소유 데이터의 관계. 행사(EVENT)를 축으로 공간·설계 코어와 공통·시스템 레이어가 결합한다.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257800" y="3017520"/>
            <a:ext cx="1554480" cy="109728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257800" y="3017520"/>
            <a:ext cx="1554480" cy="10972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EVENT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C7DDF2"/>
                </a:solidFill>
                <a:latin typeface="맑은 고딕"/>
                <a:ea typeface="맑은 고딕"/>
              </a:rPr>
              <a:t>행사(테넌트 축)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2103120" y="2468880"/>
            <a:ext cx="3931920" cy="1097280"/>
          </a:xfrm>
          <a:prstGeom prst="line">
            <a:avLst/>
          </a:prstGeom>
          <a:ln w="20320">
            <a:solidFill>
              <a:srgbClr val="C2CCD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 flipH="1">
            <a:off x="6035040" y="2468880"/>
            <a:ext cx="3977640" cy="1097280"/>
          </a:xfrm>
          <a:prstGeom prst="line">
            <a:avLst/>
          </a:prstGeom>
          <a:ln w="20320">
            <a:solidFill>
              <a:srgbClr val="C2CCD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 flipV="1">
            <a:off x="2103120" y="3566160"/>
            <a:ext cx="3931920" cy="1463040"/>
          </a:xfrm>
          <a:prstGeom prst="line">
            <a:avLst/>
          </a:prstGeom>
          <a:ln w="20320">
            <a:solidFill>
              <a:srgbClr val="C2CCD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 flipH="1" flipV="1">
            <a:off x="6035040" y="3566160"/>
            <a:ext cx="3977640" cy="1463040"/>
          </a:xfrm>
          <a:prstGeom prst="line">
            <a:avLst/>
          </a:prstGeom>
          <a:ln w="20320">
            <a:solidFill>
              <a:srgbClr val="C2CCD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640080" y="1783080"/>
            <a:ext cx="292608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640080" y="1783080"/>
            <a:ext cx="2926080" cy="1097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59536" y="2002536"/>
            <a:ext cx="246888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101828"/>
                </a:solidFill>
                <a:latin typeface="맑은 고딕"/>
                <a:ea typeface="맑은 고딕"/>
              </a:rPr>
              <a:t>행사·조직·권한·마스터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2880360" y="2002536"/>
            <a:ext cx="566928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2880360" y="2002536"/>
            <a:ext cx="566928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8T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9536" y="2404872"/>
            <a:ext cx="265176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8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event · hall · company · event_member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549640" y="1783080"/>
            <a:ext cx="292608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8549640" y="1783080"/>
            <a:ext cx="2926080" cy="109728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769096" y="2002536"/>
            <a:ext cx="246888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101828"/>
                </a:solidFill>
                <a:latin typeface="맑은 고딕"/>
                <a:ea typeface="맑은 고딕"/>
              </a:rPr>
              <a:t>공간·설계·시각화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10789920" y="2002536"/>
            <a:ext cx="566928" cy="274320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0789920" y="2002536"/>
            <a:ext cx="566928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7T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769096" y="2404872"/>
            <a:ext cx="265176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8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layout · booth · utility_order · render_job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40080" y="4343400"/>
            <a:ext cx="292608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ounded Rectangle 30"/>
          <p:cNvSpPr/>
          <p:nvPr/>
        </p:nvSpPr>
        <p:spPr>
          <a:xfrm>
            <a:off x="640080" y="4343400"/>
            <a:ext cx="2926080" cy="10972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859536" y="4562856"/>
            <a:ext cx="246888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101828"/>
                </a:solidFill>
                <a:latin typeface="맑은 고딕"/>
                <a:ea typeface="맑은 고딕"/>
              </a:rPr>
              <a:t>공통 업무 모듈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2880360" y="4562856"/>
            <a:ext cx="566928" cy="27432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2880360" y="4562856"/>
            <a:ext cx="566928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11T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59536" y="4965192"/>
            <a:ext cx="265176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8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worklog · schedule · notice · meeting …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8549640" y="4343400"/>
            <a:ext cx="292608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ounded Rectangle 36"/>
          <p:cNvSpPr/>
          <p:nvPr/>
        </p:nvSpPr>
        <p:spPr>
          <a:xfrm>
            <a:off x="8549640" y="4343400"/>
            <a:ext cx="2926080" cy="109728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8769096" y="4562856"/>
            <a:ext cx="246888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101828"/>
                </a:solidFill>
                <a:latin typeface="맑은 고딕"/>
                <a:ea typeface="맑은 고딕"/>
              </a:rPr>
              <a:t>시스템관리·인증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10789920" y="4562856"/>
            <a:ext cx="566928" cy="274320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10789920" y="4562856"/>
            <a:ext cx="566928" cy="2743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1">
                <a:solidFill>
                  <a:srgbClr val="FFFFFF"/>
                </a:solidFill>
                <a:latin typeface="맑은 고딕"/>
                <a:ea typeface="맑은 고딕"/>
              </a:rPr>
              <a:t>9T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769096" y="4965192"/>
            <a:ext cx="265176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8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sys_* · common_code · audit_log · password_reset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02920" y="5943600"/>
            <a:ext cx="11155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</a:pPr>
            <a:r>
              <a:rPr sz="980" b="0">
                <a:solidFill>
                  <a:srgbClr val="101828"/>
                </a:solidFill>
                <a:latin typeface="맑은 고딕"/>
                <a:ea typeface="맑은 고딕"/>
              </a:rPr>
              <a:t>관계 요지: EVENT 1─N HallAssignment/EventMember/Layout/Notice/Worklog(event_id). Layout 1─N Booth(POLYGON) 1─N DesignPlan·UtilityOrder(배선)·RenderJob. Company·User ─ EventMember로 행사 RBAC 성립.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LOGICAL ERD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04. 논리 모델 — 행사·조직·권한·마스터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데이터베이스 설계서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cxnSp>
        <p:nvCxnSpPr>
          <p:cNvPr id="11" name="Connector 10"/>
          <p:cNvCxnSpPr/>
          <p:nvPr/>
        </p:nvCxnSpPr>
        <p:spPr>
          <a:xfrm flipH="1" flipV="1">
            <a:off x="6263640" y="2313432"/>
            <a:ext cx="4069080" cy="2093976"/>
          </a:xfrm>
          <a:prstGeom prst="line">
            <a:avLst/>
          </a:prstGeom>
          <a:ln w="17780">
            <a:solidFill>
              <a:srgbClr val="9AA6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 flipV="1">
            <a:off x="10332720" y="2313432"/>
            <a:ext cx="0" cy="2093976"/>
          </a:xfrm>
          <a:prstGeom prst="line">
            <a:avLst/>
          </a:prstGeom>
          <a:ln w="17780">
            <a:solidFill>
              <a:srgbClr val="9AA6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 flipH="1" flipV="1">
            <a:off x="6263640" y="2313432"/>
            <a:ext cx="160019" cy="2011680"/>
          </a:xfrm>
          <a:prstGeom prst="line">
            <a:avLst/>
          </a:prstGeom>
          <a:ln w="17780">
            <a:solidFill>
              <a:srgbClr val="9AA6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 flipH="1" flipV="1">
            <a:off x="1805940" y="2313432"/>
            <a:ext cx="4617719" cy="2011680"/>
          </a:xfrm>
          <a:prstGeom prst="line">
            <a:avLst/>
          </a:prstGeom>
          <a:ln w="17780">
            <a:solidFill>
              <a:srgbClr val="9AA6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 flipH="1">
            <a:off x="1805940" y="4325112"/>
            <a:ext cx="4617719" cy="777240"/>
          </a:xfrm>
          <a:prstGeom prst="line">
            <a:avLst/>
          </a:prstGeom>
          <a:ln w="17780">
            <a:solidFill>
              <a:srgbClr val="9AA6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5120640" y="1371600"/>
            <a:ext cx="228600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 Same Side Corner Rectangle 16"/>
          <p:cNvSpPr/>
          <p:nvPr/>
        </p:nvSpPr>
        <p:spPr>
          <a:xfrm>
            <a:off x="5120640" y="1371600"/>
            <a:ext cx="2286000" cy="402336"/>
          </a:xfrm>
          <a:prstGeom prst="round2Same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230368" y="1371600"/>
            <a:ext cx="210312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event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행사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30368" y="180136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614416" y="1801368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30368" y="203911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614416" y="2039112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name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varchar(200)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230368" y="227685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614416" y="2276856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start_date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date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230368" y="251459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614416" y="2514599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end_date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date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230368" y="275234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614416" y="2752343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status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230368" y="299008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614416" y="2990087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created_at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timestamptz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9052560" y="1371600"/>
            <a:ext cx="256032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 Same Side Corner Rectangle 31"/>
          <p:cNvSpPr/>
          <p:nvPr/>
        </p:nvSpPr>
        <p:spPr>
          <a:xfrm>
            <a:off x="9052560" y="1371600"/>
            <a:ext cx="2560320" cy="402336"/>
          </a:xfrm>
          <a:prstGeom prst="round2Same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162288" y="1371600"/>
            <a:ext cx="2377439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hall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전시홀 마스터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162288" y="180136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546336" y="1801368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162288" y="203911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546336" y="2039112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exhibition_center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integer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162288" y="227685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546336" y="2276856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label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varchar(60)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162288" y="251459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546336" y="2514599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width_m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numeric(8,2)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162288" y="275234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546336" y="2752343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depth_m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numeric(8,2)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162288" y="299008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546336" y="2990087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height_m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numeric(6,2)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9052560" y="3703320"/>
            <a:ext cx="2560320" cy="1408176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ound Same Side Corner Rectangle 46"/>
          <p:cNvSpPr/>
          <p:nvPr/>
        </p:nvSpPr>
        <p:spPr>
          <a:xfrm>
            <a:off x="9052560" y="3703320"/>
            <a:ext cx="2560320" cy="402336"/>
          </a:xfrm>
          <a:prstGeom prst="round2Same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9162288" y="3703320"/>
            <a:ext cx="2377439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hall_assignment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행사-홀 배정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9162288" y="413308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9546336" y="4133087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9162288" y="4370831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E7C86"/>
                </a:solidFill>
                <a:latin typeface="맑은 고딕"/>
                <a:ea typeface="맑은 고딕"/>
              </a:rPr>
              <a:t>FK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9546336" y="4370831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event_id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9162288" y="4608575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E7C86"/>
                </a:solidFill>
                <a:latin typeface="맑은 고딕"/>
                <a:ea typeface="맑은 고딕"/>
              </a:rPr>
              <a:t>FK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546336" y="4608575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hall_id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varchar(20)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9162288" y="484631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9546336" y="4846319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is_primary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boolean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5120640" y="3383280"/>
            <a:ext cx="260604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Round Same Side Corner Rectangle 57"/>
          <p:cNvSpPr/>
          <p:nvPr/>
        </p:nvSpPr>
        <p:spPr>
          <a:xfrm>
            <a:off x="5120640" y="3383280"/>
            <a:ext cx="2606040" cy="402336"/>
          </a:xfrm>
          <a:prstGeom prst="round2Same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5230368" y="3383280"/>
            <a:ext cx="242316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event_member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행사 참여자(RBAC)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230368" y="381304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614416" y="3813048"/>
            <a:ext cx="20391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230368" y="4050791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E7C86"/>
                </a:solidFill>
                <a:latin typeface="맑은 고딕"/>
                <a:ea typeface="맑은 고딕"/>
              </a:rPr>
              <a:t>FK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614416" y="4050791"/>
            <a:ext cx="20391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event_id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230368" y="428853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E7C86"/>
                </a:solidFill>
                <a:latin typeface="맑은 고딕"/>
                <a:ea typeface="맑은 고딕"/>
              </a:rPr>
              <a:t>FK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614416" y="4288536"/>
            <a:ext cx="20391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user_id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230368" y="452627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E7C86"/>
                </a:solidFill>
                <a:latin typeface="맑은 고딕"/>
                <a:ea typeface="맑은 고딕"/>
              </a:rPr>
              <a:t>FK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614416" y="4526279"/>
            <a:ext cx="20391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company_id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5230368" y="476402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5614416" y="4764023"/>
            <a:ext cx="20391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role_code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varchar(20)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230368" y="500176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614416" y="5001767"/>
            <a:ext cx="20391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booth_id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548640" y="1371600"/>
            <a:ext cx="251460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Round Same Side Corner Rectangle 72"/>
          <p:cNvSpPr/>
          <p:nvPr/>
        </p:nvSpPr>
        <p:spPr>
          <a:xfrm>
            <a:off x="548640" y="1371600"/>
            <a:ext cx="2514600" cy="402336"/>
          </a:xfrm>
          <a:prstGeom prst="round2Same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658368" y="1371600"/>
            <a:ext cx="233172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app_user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사용자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58368" y="180136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042416" y="1801368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58368" y="203911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042416" y="2039112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email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varchar(200)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58368" y="227685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042416" y="2276856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display_name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varchar(120)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58368" y="251459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042416" y="2514599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password_hash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varchar(120)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58368" y="275234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042416" y="2752343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hall_manager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boolean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658368" y="299008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1042416" y="2990087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otp_secret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varchar(96)</a:t>
            </a:r>
          </a:p>
        </p:txBody>
      </p:sp>
      <p:sp>
        <p:nvSpPr>
          <p:cNvPr id="87" name="Rounded Rectangle 86"/>
          <p:cNvSpPr/>
          <p:nvPr/>
        </p:nvSpPr>
        <p:spPr>
          <a:xfrm>
            <a:off x="548640" y="4160520"/>
            <a:ext cx="251460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Round Same Side Corner Rectangle 87"/>
          <p:cNvSpPr/>
          <p:nvPr/>
        </p:nvSpPr>
        <p:spPr>
          <a:xfrm>
            <a:off x="548640" y="4160520"/>
            <a:ext cx="2514600" cy="402336"/>
          </a:xfrm>
          <a:prstGeom prst="round2Same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9" name="TextBox 88"/>
          <p:cNvSpPr txBox="1"/>
          <p:nvPr/>
        </p:nvSpPr>
        <p:spPr>
          <a:xfrm>
            <a:off x="658368" y="4160520"/>
            <a:ext cx="233172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company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등록업체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58368" y="459028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1042416" y="4590288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58368" y="4828031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1042416" y="4828031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registration_no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varchar(20)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658368" y="5065775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1042416" y="5065775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name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varchar(200)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658368" y="530351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1042416" y="5303519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category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658368" y="554126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1042416" y="5541263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region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658368" y="577900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1042416" y="5779007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registered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boolean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502920" y="6199632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관계: event 1─N hall_assignment·event_member. app_user·company ─ event_member(행사 RBAC). 독립 마스터 booth_standard·master_data 는 물리 모델 목록(슬라이드 10) 참조.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LOGICAL ERD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04. 논리 모델 — 공간·설계·시각화(부스 코어)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데이터베이스 설계서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cxnSp>
        <p:nvCxnSpPr>
          <p:cNvPr id="11" name="Connector 10"/>
          <p:cNvCxnSpPr/>
          <p:nvPr/>
        </p:nvCxnSpPr>
        <p:spPr>
          <a:xfrm flipV="1">
            <a:off x="1691640" y="2313432"/>
            <a:ext cx="0" cy="2468880"/>
          </a:xfrm>
          <a:prstGeom prst="line">
            <a:avLst/>
          </a:prstGeom>
          <a:ln w="17780">
            <a:solidFill>
              <a:srgbClr val="9AA6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 flipH="1" flipV="1">
            <a:off x="1691640" y="2313432"/>
            <a:ext cx="2560320" cy="2350008"/>
          </a:xfrm>
          <a:prstGeom prst="line">
            <a:avLst/>
          </a:prstGeom>
          <a:ln w="17780">
            <a:solidFill>
              <a:srgbClr val="9AA6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 flipH="1">
            <a:off x="1691640" y="2313432"/>
            <a:ext cx="2743200" cy="0"/>
          </a:xfrm>
          <a:prstGeom prst="line">
            <a:avLst/>
          </a:prstGeom>
          <a:ln w="17780">
            <a:solidFill>
              <a:srgbClr val="9AA6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 flipH="1">
            <a:off x="4434840" y="2313432"/>
            <a:ext cx="2743200" cy="0"/>
          </a:xfrm>
          <a:prstGeom prst="line">
            <a:avLst/>
          </a:prstGeom>
          <a:ln w="17780">
            <a:solidFill>
              <a:srgbClr val="9AA6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 flipH="1">
            <a:off x="7178040" y="2313432"/>
            <a:ext cx="2880360" cy="0"/>
          </a:xfrm>
          <a:prstGeom prst="line">
            <a:avLst/>
          </a:prstGeom>
          <a:ln w="17780">
            <a:solidFill>
              <a:srgbClr val="9AA6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548640" y="1371600"/>
            <a:ext cx="228600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 Same Side Corner Rectangle 16"/>
          <p:cNvSpPr/>
          <p:nvPr/>
        </p:nvSpPr>
        <p:spPr>
          <a:xfrm>
            <a:off x="548640" y="1371600"/>
            <a:ext cx="2286000" cy="402336"/>
          </a:xfrm>
          <a:prstGeom prst="round2Same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58368" y="1371600"/>
            <a:ext cx="210312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hall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전시홀 마스터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8368" y="180136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42416" y="1801368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8368" y="203911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42416" y="2039112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exhibition_center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integer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8368" y="227685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2416" y="2276856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label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varchar(60)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8368" y="251459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42416" y="2514599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width_m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numeric(8,2)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58368" y="275234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42416" y="2752343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depth_m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numeric(8,2)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58368" y="299008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42416" y="2990087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height_m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numeric(6,2)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48640" y="3840480"/>
            <a:ext cx="228600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 Same Side Corner Rectangle 31"/>
          <p:cNvSpPr/>
          <p:nvPr/>
        </p:nvSpPr>
        <p:spPr>
          <a:xfrm>
            <a:off x="548640" y="3840480"/>
            <a:ext cx="2286000" cy="402336"/>
          </a:xfrm>
          <a:prstGeom prst="round2Same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58368" y="3840480"/>
            <a:ext cx="210312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trench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트렌치(급전 포인트)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58368" y="427024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42416" y="4270248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varchar(60)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58368" y="450799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E7C86"/>
                </a:solidFill>
                <a:latin typeface="맑은 고딕"/>
                <a:ea typeface="맑은 고딕"/>
              </a:rPr>
              <a:t>FK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042416" y="4507992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hall_id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varchar(20)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58368" y="474573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42416" y="4745736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geom</a:t>
            </a:r>
            <a:r>
              <a:rPr sz="760" b="0">
                <a:solidFill>
                  <a:srgbClr val="129E63"/>
                </a:solidFill>
                <a:latin typeface="맑은 고딕"/>
                <a:ea typeface="맑은 고딕"/>
              </a:rPr>
              <a:t> : geometry(Point,0)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58368" y="498347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042416" y="4983479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supply_power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boolean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58368" y="522122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042416" y="5221223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supply_water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boolean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58368" y="545896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42416" y="5458967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supply_air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boolean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3154680" y="3840480"/>
            <a:ext cx="2194560" cy="1645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ound Same Side Corner Rectangle 46"/>
          <p:cNvSpPr/>
          <p:nvPr/>
        </p:nvSpPr>
        <p:spPr>
          <a:xfrm>
            <a:off x="3154680" y="3840480"/>
            <a:ext cx="2194560" cy="402336"/>
          </a:xfrm>
          <a:prstGeom prst="round2Same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3264408" y="3840480"/>
            <a:ext cx="2011679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hall_exit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비상구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264408" y="427024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648456" y="4270248"/>
            <a:ext cx="162763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varchar(60)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264408" y="450799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E7C86"/>
                </a:solidFill>
                <a:latin typeface="맑은 고딕"/>
                <a:ea typeface="맑은 고딕"/>
              </a:rPr>
              <a:t>FK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648456" y="4507992"/>
            <a:ext cx="162763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hall_id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varchar(20)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264408" y="474573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648456" y="4745736"/>
            <a:ext cx="162763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geom</a:t>
            </a:r>
            <a:r>
              <a:rPr sz="760" b="0">
                <a:solidFill>
                  <a:srgbClr val="129E63"/>
                </a:solidFill>
                <a:latin typeface="맑은 고딕"/>
                <a:ea typeface="맑은 고딕"/>
              </a:rPr>
              <a:t> : geometry(Point,0)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264408" y="498347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648456" y="4983479"/>
            <a:ext cx="162763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clearance_m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numeric(5,2)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264408" y="522122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648456" y="5221223"/>
            <a:ext cx="162763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is_assumed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boolean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3291840" y="1371600"/>
            <a:ext cx="228600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Round Same Side Corner Rectangle 59"/>
          <p:cNvSpPr/>
          <p:nvPr/>
        </p:nvSpPr>
        <p:spPr>
          <a:xfrm>
            <a:off x="3291840" y="1371600"/>
            <a:ext cx="2286000" cy="402336"/>
          </a:xfrm>
          <a:prstGeom prst="round2Same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3401568" y="1371600"/>
            <a:ext cx="210312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layout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배치안(버전)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401568" y="180136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785616" y="1801368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401568" y="203911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E7C86"/>
                </a:solidFill>
                <a:latin typeface="맑은 고딕"/>
                <a:ea typeface="맑은 고딕"/>
              </a:rPr>
              <a:t>FK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785616" y="2039112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event_id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401568" y="227685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E7C86"/>
                </a:solidFill>
                <a:latin typeface="맑은 고딕"/>
                <a:ea typeface="맑은 고딕"/>
              </a:rPr>
              <a:t>FK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785616" y="2276856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hall_id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varchar(20)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401568" y="251459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785616" y="2514599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version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integer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401568" y="275234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785616" y="2752343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name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varchar(120)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401568" y="299008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785616" y="2990087"/>
            <a:ext cx="17190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status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varchar(20)</a:t>
            </a:r>
          </a:p>
        </p:txBody>
      </p:sp>
      <p:sp>
        <p:nvSpPr>
          <p:cNvPr id="74" name="Rounded Rectangle 73"/>
          <p:cNvSpPr/>
          <p:nvPr/>
        </p:nvSpPr>
        <p:spPr>
          <a:xfrm>
            <a:off x="5989320" y="1371600"/>
            <a:ext cx="237744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Round Same Side Corner Rectangle 74"/>
          <p:cNvSpPr/>
          <p:nvPr/>
        </p:nvSpPr>
        <p:spPr>
          <a:xfrm>
            <a:off x="5989320" y="1371600"/>
            <a:ext cx="2377440" cy="402336"/>
          </a:xfrm>
          <a:prstGeom prst="round2Same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TextBox 75"/>
          <p:cNvSpPr txBox="1"/>
          <p:nvPr/>
        </p:nvSpPr>
        <p:spPr>
          <a:xfrm>
            <a:off x="6099048" y="1371600"/>
            <a:ext cx="219456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booth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부스(폴리곤)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099048" y="180136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483096" y="1801368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099048" y="203911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E7C86"/>
                </a:solidFill>
                <a:latin typeface="맑은 고딕"/>
                <a:ea typeface="맑은 고딕"/>
              </a:rPr>
              <a:t>FK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483096" y="2039112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layout_id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099048" y="227685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483096" y="2276856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booth_no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099048" y="251459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6483096" y="2514599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booth_type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varchar(20)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6099048" y="275234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483096" y="2752343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geom</a:t>
            </a:r>
            <a:r>
              <a:rPr sz="760" b="0">
                <a:solidFill>
                  <a:srgbClr val="129E63"/>
                </a:solidFill>
                <a:latin typeface="맑은 고딕"/>
                <a:ea typeface="맑은 고딕"/>
              </a:rPr>
              <a:t> : geometry(Polygon,0)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099048" y="299008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483096" y="2990087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size_w_m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numeric(8,2)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8823960" y="1371600"/>
            <a:ext cx="246888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Round Same Side Corner Rectangle 89"/>
          <p:cNvSpPr/>
          <p:nvPr/>
        </p:nvSpPr>
        <p:spPr>
          <a:xfrm>
            <a:off x="8823960" y="1371600"/>
            <a:ext cx="2468880" cy="402336"/>
          </a:xfrm>
          <a:prstGeom prst="round2Same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TextBox 90"/>
          <p:cNvSpPr txBox="1"/>
          <p:nvPr/>
        </p:nvSpPr>
        <p:spPr>
          <a:xfrm>
            <a:off x="8933688" y="1371600"/>
            <a:ext cx="228600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design_plan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부스 설계안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8933688" y="180136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9317736" y="1801368"/>
            <a:ext cx="190195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8933688" y="203911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E7C86"/>
                </a:solidFill>
                <a:latin typeface="맑은 고딕"/>
                <a:ea typeface="맑은 고딕"/>
              </a:rPr>
              <a:t>FK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9317736" y="2039112"/>
            <a:ext cx="190195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booth_id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8933688" y="227685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9317736" y="2276856"/>
            <a:ext cx="190195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version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integer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8933688" y="251459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9317736" y="2514599"/>
            <a:ext cx="190195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status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varchar(20)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8933688" y="275234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9317736" y="2752343"/>
            <a:ext cx="190195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spec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jsonb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8933688" y="299008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9317736" y="2990087"/>
            <a:ext cx="190195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created_at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timestamptz</a:t>
            </a:r>
          </a:p>
        </p:txBody>
      </p:sp>
      <p:sp>
        <p:nvSpPr>
          <p:cNvPr id="104" name="Rounded Rectangle 103"/>
          <p:cNvSpPr/>
          <p:nvPr/>
        </p:nvSpPr>
        <p:spPr>
          <a:xfrm>
            <a:off x="5989320" y="3977639"/>
            <a:ext cx="265176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5" name="Round Same Side Corner Rectangle 104"/>
          <p:cNvSpPr/>
          <p:nvPr/>
        </p:nvSpPr>
        <p:spPr>
          <a:xfrm>
            <a:off x="5989320" y="3977639"/>
            <a:ext cx="2651760" cy="402336"/>
          </a:xfrm>
          <a:prstGeom prst="round2Same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6" name="TextBox 105"/>
          <p:cNvSpPr txBox="1"/>
          <p:nvPr/>
        </p:nvSpPr>
        <p:spPr>
          <a:xfrm>
            <a:off x="6099048" y="3977639"/>
            <a:ext cx="2468879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utility_order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유틸리티 신청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6099048" y="440740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6483096" y="4407407"/>
            <a:ext cx="208483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6099048" y="4645151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E7C86"/>
                </a:solidFill>
                <a:latin typeface="맑은 고딕"/>
                <a:ea typeface="맑은 고딕"/>
              </a:rPr>
              <a:t>FK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6483096" y="4645151"/>
            <a:ext cx="208483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event_id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6099048" y="4882895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6483096" y="4882895"/>
            <a:ext cx="208483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booth_id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6099048" y="512063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6483096" y="5120639"/>
            <a:ext cx="208483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status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varchar(20)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6099048" y="535838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6483096" y="5358383"/>
            <a:ext cx="208483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quote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jsonb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6099048" y="559612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6483096" y="5596127"/>
            <a:ext cx="208483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wiring</a:t>
            </a:r>
            <a:r>
              <a:rPr sz="760" b="0">
                <a:solidFill>
                  <a:srgbClr val="129E63"/>
                </a:solidFill>
                <a:latin typeface="맑은 고딕"/>
                <a:ea typeface="맑은 고딕"/>
              </a:rPr>
              <a:t> : geometry(MultiLineString,0)</a:t>
            </a:r>
          </a:p>
        </p:txBody>
      </p:sp>
      <p:sp>
        <p:nvSpPr>
          <p:cNvPr id="119" name="Rounded Rectangle 118"/>
          <p:cNvSpPr/>
          <p:nvPr/>
        </p:nvSpPr>
        <p:spPr>
          <a:xfrm>
            <a:off x="9006840" y="3977639"/>
            <a:ext cx="251460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0" name="Round Same Side Corner Rectangle 119"/>
          <p:cNvSpPr/>
          <p:nvPr/>
        </p:nvSpPr>
        <p:spPr>
          <a:xfrm>
            <a:off x="9006840" y="3977639"/>
            <a:ext cx="2514600" cy="402336"/>
          </a:xfrm>
          <a:prstGeom prst="round2Same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1" name="TextBox 120"/>
          <p:cNvSpPr txBox="1"/>
          <p:nvPr/>
        </p:nvSpPr>
        <p:spPr>
          <a:xfrm>
            <a:off x="9116567" y="3977639"/>
            <a:ext cx="233172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render_job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AI 렌더잡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9116567" y="440740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9500616" y="4407407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9116567" y="4645151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9500616" y="4645151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event_id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9116567" y="4882895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9500616" y="4882895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booth_id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9116567" y="512063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9500616" y="5120639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shot_preset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varchar(10)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9116567" y="535838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9500616" y="5358383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status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varchar(12)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9116567" y="559612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9500616" y="5596127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image_url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varchar(300)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502920" y="6199632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관계: hall 1─N trench·hall_exit·layout. layout 1─N booth(POLYGON) 1─N design_plan. booth ─ utility_order(배선 LineString)·render_job(AI 샷). booth_id 소프트 참조.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LOGICAL ERD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04. 논리 모델 — 시스템관리·인증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데이터베이스 설계서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cxnSp>
        <p:nvCxnSpPr>
          <p:cNvPr id="11" name="Connector 10"/>
          <p:cNvCxnSpPr/>
          <p:nvPr/>
        </p:nvCxnSpPr>
        <p:spPr>
          <a:xfrm flipV="1">
            <a:off x="1783080" y="2313432"/>
            <a:ext cx="0" cy="2286000"/>
          </a:xfrm>
          <a:prstGeom prst="line">
            <a:avLst/>
          </a:prstGeom>
          <a:ln w="17780">
            <a:solidFill>
              <a:srgbClr val="9AA6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 flipH="1" flipV="1">
            <a:off x="4480560" y="2194560"/>
            <a:ext cx="68580" cy="1929384"/>
          </a:xfrm>
          <a:prstGeom prst="line">
            <a:avLst/>
          </a:prstGeom>
          <a:ln w="17780">
            <a:solidFill>
              <a:srgbClr val="9AA6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 flipV="1">
            <a:off x="4549140" y="2075688"/>
            <a:ext cx="2628900" cy="2048256"/>
          </a:xfrm>
          <a:prstGeom prst="line">
            <a:avLst/>
          </a:prstGeom>
          <a:ln w="17780">
            <a:solidFill>
              <a:srgbClr val="9AA6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548640" y="1371600"/>
            <a:ext cx="246888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 Same Side Corner Rectangle 14"/>
          <p:cNvSpPr/>
          <p:nvPr/>
        </p:nvSpPr>
        <p:spPr>
          <a:xfrm>
            <a:off x="548640" y="1371600"/>
            <a:ext cx="2468880" cy="402336"/>
          </a:xfrm>
          <a:prstGeom prst="round2Same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58368" y="1371600"/>
            <a:ext cx="228600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common_code_group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공통코드 그룹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368" y="180136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42416" y="1801368"/>
            <a:ext cx="190195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grp_code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8368" y="203911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42416" y="2039112"/>
            <a:ext cx="190195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grp_name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varchar(120)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8368" y="227685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42416" y="2276856"/>
            <a:ext cx="190195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description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varchar(400)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8368" y="251459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2416" y="2514599"/>
            <a:ext cx="190195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use_yn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char(1)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8368" y="275234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42416" y="2752343"/>
            <a:ext cx="190195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sort_order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integer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58368" y="299008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42416" y="2990087"/>
            <a:ext cx="190195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created_at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timestamptz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48640" y="3657600"/>
            <a:ext cx="246888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ound Same Side Corner Rectangle 29"/>
          <p:cNvSpPr/>
          <p:nvPr/>
        </p:nvSpPr>
        <p:spPr>
          <a:xfrm>
            <a:off x="548640" y="3657600"/>
            <a:ext cx="2468880" cy="402336"/>
          </a:xfrm>
          <a:prstGeom prst="round2Same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58368" y="3657600"/>
            <a:ext cx="228600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common_code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공통코드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58368" y="408736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E7C86"/>
                </a:solidFill>
                <a:latin typeface="맑은 고딕"/>
                <a:ea typeface="맑은 고딕"/>
              </a:rPr>
              <a:t>FK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42416" y="4087368"/>
            <a:ext cx="190195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grp_code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58368" y="432511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42416" y="4325112"/>
            <a:ext cx="190195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code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varchar(80)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58368" y="4562855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042416" y="4562855"/>
            <a:ext cx="190195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code_name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varchar(200)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58368" y="480059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42416" y="4800599"/>
            <a:ext cx="190195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code_value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varchar(400)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58368" y="503834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042416" y="5038343"/>
            <a:ext cx="190195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sort_order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integer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58368" y="527608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042416" y="5276087"/>
            <a:ext cx="190195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use_yn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char(1)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3291840" y="1371600"/>
            <a:ext cx="2377440" cy="1645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Round Same Side Corner Rectangle 44"/>
          <p:cNvSpPr/>
          <p:nvPr/>
        </p:nvSpPr>
        <p:spPr>
          <a:xfrm>
            <a:off x="3291840" y="1371600"/>
            <a:ext cx="2377440" cy="402336"/>
          </a:xfrm>
          <a:prstGeom prst="round2Same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3401568" y="1371600"/>
            <a:ext cx="219456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sys_role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역할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401568" y="180136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785616" y="1801368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role_code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varchar(20)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401568" y="203911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785616" y="2039112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role_name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varchar(120)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401568" y="227685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785616" y="2276856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description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varchar(400)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401568" y="251459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785616" y="2514599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use_yn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char(1)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401568" y="275234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785616" y="2752343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created_at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timestamptz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3291840" y="3657600"/>
            <a:ext cx="2514600" cy="93268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Round Same Side Corner Rectangle 57"/>
          <p:cNvSpPr/>
          <p:nvPr/>
        </p:nvSpPr>
        <p:spPr>
          <a:xfrm>
            <a:off x="3291840" y="3657600"/>
            <a:ext cx="2514600" cy="402336"/>
          </a:xfrm>
          <a:prstGeom prst="round2Same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3401568" y="3657600"/>
            <a:ext cx="233172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sys_role_permission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역할-권한 매핑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401568" y="408736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E7C86"/>
                </a:solidFill>
                <a:latin typeface="맑은 고딕"/>
                <a:ea typeface="맑은 고딕"/>
              </a:rPr>
              <a:t>FK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785616" y="4087368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role_code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varchar(20)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401568" y="432511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E7C86"/>
                </a:solidFill>
                <a:latin typeface="맑은 고딕"/>
                <a:ea typeface="맑은 고딕"/>
              </a:rPr>
              <a:t>FK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785616" y="4325112"/>
            <a:ext cx="19476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perm_code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varchar(60)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5989320" y="1371600"/>
            <a:ext cx="2377440" cy="1408176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Round Same Side Corner Rectangle 64"/>
          <p:cNvSpPr/>
          <p:nvPr/>
        </p:nvSpPr>
        <p:spPr>
          <a:xfrm>
            <a:off x="5989320" y="1371600"/>
            <a:ext cx="2377440" cy="402336"/>
          </a:xfrm>
          <a:prstGeom prst="round2Same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TextBox 65"/>
          <p:cNvSpPr txBox="1"/>
          <p:nvPr/>
        </p:nvSpPr>
        <p:spPr>
          <a:xfrm>
            <a:off x="6099048" y="1371600"/>
            <a:ext cx="219456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sys_permission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권한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099048" y="180136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483096" y="1801368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perm_code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varchar(60)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6099048" y="203911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483096" y="2039112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perm_name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varchar(120)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099048" y="227685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483096" y="2276856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description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varchar(400)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099048" y="251459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483096" y="2514599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created_at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timestamptz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8778240" y="1371600"/>
            <a:ext cx="256032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Round Same Side Corner Rectangle 75"/>
          <p:cNvSpPr/>
          <p:nvPr/>
        </p:nvSpPr>
        <p:spPr>
          <a:xfrm>
            <a:off x="8778240" y="1371600"/>
            <a:ext cx="2560320" cy="402336"/>
          </a:xfrm>
          <a:prstGeom prst="round2Same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TextBox 76"/>
          <p:cNvSpPr txBox="1"/>
          <p:nvPr/>
        </p:nvSpPr>
        <p:spPr>
          <a:xfrm>
            <a:off x="8887967" y="1371600"/>
            <a:ext cx="2377439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sys_menu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시스템 메뉴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8887967" y="180136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9272016" y="1801368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887967" y="203911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E7C86"/>
                </a:solidFill>
                <a:latin typeface="맑은 고딕"/>
                <a:ea typeface="맑은 고딕"/>
              </a:rPr>
              <a:t>FK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9272016" y="2039112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parent_id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8887967" y="227685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9272016" y="2276856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menu_name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varchar(120)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8887967" y="251459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9272016" y="2514599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menu_path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varchar(200)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8887967" y="275234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9272016" y="2752343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icon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varchar(60)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8887967" y="299008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9272016" y="2990087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prg_type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varchar(20)</a:t>
            </a:r>
          </a:p>
        </p:txBody>
      </p:sp>
      <p:sp>
        <p:nvSpPr>
          <p:cNvPr id="90" name="Rounded Rectangle 89"/>
          <p:cNvSpPr/>
          <p:nvPr/>
        </p:nvSpPr>
        <p:spPr>
          <a:xfrm>
            <a:off x="5989320" y="3703320"/>
            <a:ext cx="237744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Round Same Side Corner Rectangle 90"/>
          <p:cNvSpPr/>
          <p:nvPr/>
        </p:nvSpPr>
        <p:spPr>
          <a:xfrm>
            <a:off x="5989320" y="3703320"/>
            <a:ext cx="2377440" cy="402336"/>
          </a:xfrm>
          <a:prstGeom prst="round2Same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TextBox 91"/>
          <p:cNvSpPr txBox="1"/>
          <p:nvPr/>
        </p:nvSpPr>
        <p:spPr>
          <a:xfrm>
            <a:off x="6099048" y="3703320"/>
            <a:ext cx="219456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sys_setting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시스템 설정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6099048" y="413308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6483096" y="4133087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setting_key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varchar(120)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6099048" y="4370831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6483096" y="4370831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setting_value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text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099048" y="4608575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6483096" y="4608575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value_type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varchar(20)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6099048" y="484631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6483096" y="4846319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description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varchar(400)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6099048" y="508406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6483096" y="5084063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secret_yn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char(1)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6099048" y="532180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6483096" y="5321807"/>
            <a:ext cx="181051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updated_at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timestamptz</a:t>
            </a:r>
          </a:p>
        </p:txBody>
      </p:sp>
      <p:sp>
        <p:nvSpPr>
          <p:cNvPr id="105" name="Rounded Rectangle 104"/>
          <p:cNvSpPr/>
          <p:nvPr/>
        </p:nvSpPr>
        <p:spPr>
          <a:xfrm>
            <a:off x="8778240" y="3703320"/>
            <a:ext cx="256032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6" name="Round Same Side Corner Rectangle 105"/>
          <p:cNvSpPr/>
          <p:nvPr/>
        </p:nvSpPr>
        <p:spPr>
          <a:xfrm>
            <a:off x="8778240" y="3703320"/>
            <a:ext cx="2560320" cy="402336"/>
          </a:xfrm>
          <a:prstGeom prst="round2Same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7" name="TextBox 106"/>
          <p:cNvSpPr txBox="1"/>
          <p:nvPr/>
        </p:nvSpPr>
        <p:spPr>
          <a:xfrm>
            <a:off x="8887967" y="3703320"/>
            <a:ext cx="2377439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audit_log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감사 로그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8887967" y="413308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9272016" y="4133087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bigserial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8887967" y="4370831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9272016" y="4370831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actor_id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8887967" y="4608575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9272016" y="4608575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actor_name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varchar(120)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8887967" y="484631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9272016" y="4846319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action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varchar(80)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8887967" y="508406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9272016" y="5084063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target_type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varchar(60)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8887967" y="532180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9272016" y="5321807"/>
            <a:ext cx="1993391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target_id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varchar(80)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02920" y="6199632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관계: common_code_group 1─N common_code. sys_role ─ sys_role_permission ─ sys_permission(M:N). sys_menu 자기참조(parent_id). password_reset(공개 인증)은 별도. audit_log 전 모듈 공유.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LOGICAL ERD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04. 논리 모델 — 공통 업무 모듈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8229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데이터베이스 설계서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1371600"/>
            <a:ext cx="274320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 Same Side Corner Rectangle 11"/>
          <p:cNvSpPr/>
          <p:nvPr/>
        </p:nvSpPr>
        <p:spPr>
          <a:xfrm>
            <a:off x="548640" y="1371600"/>
            <a:ext cx="2743200" cy="402336"/>
          </a:xfrm>
          <a:prstGeom prst="round2Same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58368" y="1371600"/>
            <a:ext cx="256032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message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쪽지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8368" y="180136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2416" y="1801368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8368" y="203911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42416" y="2039112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sender_id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8368" y="227685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42416" y="2276856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sender_name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varchar(120)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8368" y="251459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42416" y="2514599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title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varchar(300)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58368" y="275234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42416" y="2752343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content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text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8368" y="299008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42416" y="2990087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created_at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timestamptz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822959" y="3566160"/>
            <a:ext cx="274320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 Same Side Corner Rectangle 26"/>
          <p:cNvSpPr/>
          <p:nvPr/>
        </p:nvSpPr>
        <p:spPr>
          <a:xfrm>
            <a:off x="822959" y="3566160"/>
            <a:ext cx="2743200" cy="402336"/>
          </a:xfrm>
          <a:prstGeom prst="round2SameRect">
            <a:avLst/>
          </a:prstGeom>
          <a:solidFill>
            <a:srgbClr val="8B6B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932688" y="3566160"/>
            <a:ext cx="256032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message_recipient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쪽지 수신자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32688" y="399592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316736" y="3995928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32688" y="423367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E7C86"/>
                </a:solidFill>
                <a:latin typeface="맑은 고딕"/>
                <a:ea typeface="맑은 고딕"/>
              </a:rPr>
              <a:t>FK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316736" y="4233672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message_id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32688" y="447141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16736" y="4471416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recipient_id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32688" y="470915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16736" y="4709159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recv_type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varchar(10)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32688" y="494690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316736" y="4946903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read_at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timestamptz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32688" y="518464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316736" y="5184647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deleted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boolean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4343400" y="1371600"/>
            <a:ext cx="274320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ound Same Side Corner Rectangle 41"/>
          <p:cNvSpPr/>
          <p:nvPr/>
        </p:nvSpPr>
        <p:spPr>
          <a:xfrm>
            <a:off x="4343400" y="1371600"/>
            <a:ext cx="2743200" cy="402336"/>
          </a:xfrm>
          <a:prstGeom prst="round2Same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4453128" y="1371600"/>
            <a:ext cx="256032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opinion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의견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453128" y="180136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837176" y="1801368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453128" y="203911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837176" y="2039112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event_id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453128" y="227685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837176" y="2276856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category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453128" y="251459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837176" y="2514599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title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varchar(300)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453128" y="275234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837176" y="2752343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content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text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453128" y="299008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837176" y="2990087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status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4617720" y="3566160"/>
            <a:ext cx="274320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Round Same Side Corner Rectangle 56"/>
          <p:cNvSpPr/>
          <p:nvPr/>
        </p:nvSpPr>
        <p:spPr>
          <a:xfrm>
            <a:off x="4617720" y="3566160"/>
            <a:ext cx="2743200" cy="402336"/>
          </a:xfrm>
          <a:prstGeom prst="round2SameRect">
            <a:avLst/>
          </a:prstGeom>
          <a:solidFill>
            <a:srgbClr val="8B6B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4727448" y="3566160"/>
            <a:ext cx="256032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opinion_comment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의견 댓글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727448" y="399592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111496" y="3995928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727448" y="423367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E7C86"/>
                </a:solidFill>
                <a:latin typeface="맑은 고딕"/>
                <a:ea typeface="맑은 고딕"/>
              </a:rPr>
              <a:t>FK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111496" y="4233672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opinion_id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727448" y="447141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111496" y="4471416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author_id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727448" y="470915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111496" y="4709159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author_name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varchar(120)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4727448" y="494690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5111496" y="4946903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content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text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727448" y="518464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111496" y="5184647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created_at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timestamptz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8138160" y="1371600"/>
            <a:ext cx="274320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Round Same Side Corner Rectangle 71"/>
          <p:cNvSpPr/>
          <p:nvPr/>
        </p:nvSpPr>
        <p:spPr>
          <a:xfrm>
            <a:off x="8138160" y="1371600"/>
            <a:ext cx="2743200" cy="402336"/>
          </a:xfrm>
          <a:prstGeom prst="round2Same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TextBox 72"/>
          <p:cNvSpPr txBox="1"/>
          <p:nvPr/>
        </p:nvSpPr>
        <p:spPr>
          <a:xfrm>
            <a:off x="8247888" y="1371600"/>
            <a:ext cx="256032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meeting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회의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8247888" y="180136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8631936" y="1801368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8247888" y="203911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8631936" y="2039112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event_id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8247888" y="227685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8631936" y="2276856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title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varchar(300)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247888" y="251459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8631936" y="2514599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location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varchar(200)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8247888" y="275234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8631936" y="2752343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meeting_at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timestamptz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8247888" y="299008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8631936" y="2990087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organizer_id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8412480" y="3566160"/>
            <a:ext cx="2743200" cy="18836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80000" dist="30000" dir="5400000" rotWithShape="0">
              <a:srgbClr val="101828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Round Same Side Corner Rectangle 86"/>
          <p:cNvSpPr/>
          <p:nvPr/>
        </p:nvSpPr>
        <p:spPr>
          <a:xfrm>
            <a:off x="8412480" y="3566160"/>
            <a:ext cx="2743200" cy="402336"/>
          </a:xfrm>
          <a:prstGeom prst="round2SameRect">
            <a:avLst/>
          </a:prstGeom>
          <a:solidFill>
            <a:srgbClr val="8B6B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TextBox 87"/>
          <p:cNvSpPr txBox="1"/>
          <p:nvPr/>
        </p:nvSpPr>
        <p:spPr>
          <a:xfrm>
            <a:off x="8522208" y="3566160"/>
            <a:ext cx="256032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meeting_action</a:t>
            </a:r>
            <a:r>
              <a:rPr sz="800" b="0">
                <a:solidFill>
                  <a:srgbClr val="D6E6F6"/>
                </a:solidFill>
                <a:latin typeface="맑은 고딕"/>
                <a:ea typeface="맑은 고딕"/>
              </a:rPr>
              <a:t>  회의 액션아이템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8522208" y="3995928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D4AFF"/>
                </a:solidFill>
                <a:latin typeface="맑은 고딕"/>
                <a:ea typeface="맑은 고딕"/>
              </a:rPr>
              <a:t>PK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8906256" y="3995928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8522208" y="4233672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0E7C86"/>
                </a:solidFill>
                <a:latin typeface="맑은 고딕"/>
                <a:ea typeface="맑은 고딕"/>
              </a:rPr>
              <a:t>FK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8906256" y="4233672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1">
                <a:solidFill>
                  <a:srgbClr val="101828"/>
                </a:solidFill>
                <a:latin typeface="맑은 고딕"/>
                <a:ea typeface="맑은 고딕"/>
              </a:rPr>
              <a:t>meeting_id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8522208" y="4471416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8906256" y="4471416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seq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integer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8522208" y="4709159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8906256" y="4709159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action_item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varchar(500)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8522208" y="4946903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8906256" y="4946903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assignee_id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varchar(40)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8522208" y="5184647"/>
            <a:ext cx="384048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667085"/>
                </a:solidFill>
                <a:latin typeface="맑은 고딕"/>
                <a:ea typeface="맑은 고딕"/>
              </a:rPr>
              <a:t/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8906256" y="5184647"/>
            <a:ext cx="2176272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333B4A"/>
                </a:solidFill>
                <a:latin typeface="맑은 고딕"/>
                <a:ea typeface="맑은 고딕"/>
              </a:rPr>
              <a:t>due_date</a:t>
            </a: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 : date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548640" y="5532120"/>
            <a:ext cx="10881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E7C86"/>
                </a:solidFill>
                <a:latin typeface="맑은 고딕"/>
                <a:ea typeface="맑은 고딕"/>
              </a:rPr>
              <a:t>부모 1─N 자식(FK·ON DELETE CASCADE): message→message_recipient · opinion→opinion_comment · meeting→meeting_action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548640" y="5870448"/>
            <a:ext cx="2743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67085"/>
                </a:solidFill>
                <a:latin typeface="맑은 고딕"/>
                <a:ea typeface="맑은 고딕"/>
              </a:rPr>
              <a:t>행사 스코프 독립 테이블</a:t>
            </a:r>
          </a:p>
        </p:txBody>
      </p:sp>
      <p:sp>
        <p:nvSpPr>
          <p:cNvPr id="103" name="Rounded Rectangle 102"/>
          <p:cNvSpPr/>
          <p:nvPr/>
        </p:nvSpPr>
        <p:spPr>
          <a:xfrm>
            <a:off x="2743200" y="5852160"/>
            <a:ext cx="1600200" cy="365760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4" name="TextBox 103"/>
          <p:cNvSpPr txBox="1"/>
          <p:nvPr/>
        </p:nvSpPr>
        <p:spPr>
          <a:xfrm>
            <a:off x="2743200" y="5852160"/>
            <a:ext cx="160020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worklog</a:t>
            </a:r>
          </a:p>
        </p:txBody>
      </p:sp>
      <p:sp>
        <p:nvSpPr>
          <p:cNvPr id="105" name="Rounded Rectangle 104"/>
          <p:cNvSpPr/>
          <p:nvPr/>
        </p:nvSpPr>
        <p:spPr>
          <a:xfrm>
            <a:off x="4434840" y="5852160"/>
            <a:ext cx="1600200" cy="365760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6" name="TextBox 105"/>
          <p:cNvSpPr txBox="1"/>
          <p:nvPr/>
        </p:nvSpPr>
        <p:spPr>
          <a:xfrm>
            <a:off x="4434840" y="5852160"/>
            <a:ext cx="160020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schedule</a:t>
            </a:r>
          </a:p>
        </p:txBody>
      </p:sp>
      <p:sp>
        <p:nvSpPr>
          <p:cNvPr id="107" name="Rounded Rectangle 106"/>
          <p:cNvSpPr/>
          <p:nvPr/>
        </p:nvSpPr>
        <p:spPr>
          <a:xfrm>
            <a:off x="6126480" y="5852160"/>
            <a:ext cx="1600200" cy="365760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8" name="TextBox 107"/>
          <p:cNvSpPr txBox="1"/>
          <p:nvPr/>
        </p:nvSpPr>
        <p:spPr>
          <a:xfrm>
            <a:off x="6126480" y="5852160"/>
            <a:ext cx="160020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notice</a:t>
            </a:r>
          </a:p>
        </p:txBody>
      </p:sp>
      <p:sp>
        <p:nvSpPr>
          <p:cNvPr id="109" name="Rounded Rectangle 108"/>
          <p:cNvSpPr/>
          <p:nvPr/>
        </p:nvSpPr>
        <p:spPr>
          <a:xfrm>
            <a:off x="7818120" y="5852160"/>
            <a:ext cx="1600200" cy="365760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0" name="TextBox 109"/>
          <p:cNvSpPr txBox="1"/>
          <p:nvPr/>
        </p:nvSpPr>
        <p:spPr>
          <a:xfrm>
            <a:off x="7818120" y="5852160"/>
            <a:ext cx="160020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report</a:t>
            </a:r>
          </a:p>
        </p:txBody>
      </p:sp>
      <p:sp>
        <p:nvSpPr>
          <p:cNvPr id="111" name="Rounded Rectangle 110"/>
          <p:cNvSpPr/>
          <p:nvPr/>
        </p:nvSpPr>
        <p:spPr>
          <a:xfrm>
            <a:off x="9509760" y="5852160"/>
            <a:ext cx="1600200" cy="365760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2" name="TextBox 111"/>
          <p:cNvSpPr txBox="1"/>
          <p:nvPr/>
        </p:nvSpPr>
        <p:spPr>
          <a:xfrm>
            <a:off x="9509760" y="5852160"/>
            <a:ext cx="160020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notification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