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5852160" y="-1371600"/>
            <a:ext cx="82296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412480" y="-1828800"/>
            <a:ext cx="64008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777240" y="731520"/>
            <a:ext cx="384048" cy="384048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886968" y="841248"/>
            <a:ext cx="164592" cy="16459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298448" y="713232"/>
            <a:ext cx="548640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KINTEX · WISE AI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2148840"/>
            <a:ext cx="1783080" cy="3840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7240" y="2148840"/>
            <a:ext cx="178308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개발자지침서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670048" y="2148840"/>
            <a:ext cx="2148840" cy="384048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670048" y="2148840"/>
            <a:ext cx="214884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Developer Guide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697480"/>
            <a:ext cx="10058400" cy="1737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600" b="1">
                <a:solidFill>
                  <a:srgbClr val="FFFFFF"/>
                </a:solidFill>
                <a:latin typeface="맑은 고딕"/>
                <a:ea typeface="맑은 고딕"/>
              </a:rPr>
              <a:t>킨텍스 자동전시시스템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600" b="1">
                <a:solidFill>
                  <a:srgbClr val="FFFFFF"/>
                </a:solidFill>
                <a:latin typeface="맑은 고딕"/>
                <a:ea typeface="맑은 고딕"/>
              </a:rPr>
              <a:t>개발자 지침서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4672" y="4453128"/>
            <a:ext cx="100584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0">
                <a:solidFill>
                  <a:srgbClr val="C7DDF2"/>
                </a:solidFill>
                <a:latin typeface="맑은 고딕"/>
                <a:ea typeface="맑은 고딕"/>
              </a:rPr>
              <a:t>개발 참여자를 위한 환경·표준·빌드·보안 가이드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4672" y="4892040"/>
            <a:ext cx="104241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B9C7EA"/>
                </a:solidFill>
                <a:latin typeface="맑은 고딕"/>
                <a:ea typeface="맑은 고딕"/>
              </a:rPr>
              <a:t>환경 구축 → 스택·구조 → 개발 표준 → 빌드·배포 → 하네스 → 보안 코딩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77240" y="5623560"/>
            <a:ext cx="10634472" cy="18288"/>
          </a:xfrm>
          <a:prstGeom prst="rect">
            <a:avLst/>
          </a:prstGeom>
          <a:solidFill>
            <a:srgbClr val="3A5A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77240" y="5806440"/>
            <a:ext cx="8229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0A6C9"/>
                </a:solidFill>
                <a:latin typeface="맑은 고딕"/>
                <a:ea typeface="맑은 고딕"/>
              </a:rPr>
              <a:t>대상  </a:t>
            </a: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백엔드 · 프론트 · 모바일 · 워커 개발 참여자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" y="6144768"/>
            <a:ext cx="8229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0A6C9"/>
                </a:solidFill>
                <a:latin typeface="맑은 고딕"/>
                <a:ea typeface="맑은 고딕"/>
              </a:rPr>
              <a:t>스택  </a:t>
            </a: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React(Vite)+TS · Spring Boot 3.x(Java17)+MyBatis · PostgreSQL(PostGIS) · Redis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69680" y="5806440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작성일 2026-07-11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69680" y="6144768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90A6C9"/>
                </a:solidFill>
                <a:latin typeface="맑은 고딕"/>
                <a:ea typeface="맑은 고딕"/>
              </a:rPr>
              <a:t>KINTEX 자동전시시스템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빌드 · 테스트 · 배포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BUILD · TEST · DEPLOY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push 전 게이트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단위·경계면·보안 회귀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CI/CD 함정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04 · 빌드 · 테스트 · 배포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게이트 · 테스트 · 파이프라인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개발자지침서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① compile/tsc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변경분 통과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9697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765145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2765145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② 시크릿 차단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65145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.env·*.key 금지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71923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7371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027371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③ 마이그 번호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7371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충돌 검사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34148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289596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E08A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289596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E08A00"/>
                </a:solidFill>
                <a:latin typeface="맑은 고딕"/>
                <a:ea typeface="맑은 고딕"/>
              </a:rPr>
              <a:t>④ push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89596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= 배포 트리거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96374" y="137160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551822" y="1371600"/>
            <a:ext cx="2134209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551822" y="1463040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29E63"/>
                </a:solidFill>
                <a:latin typeface="맑은 고딕"/>
                <a:ea typeface="맑은 고딕"/>
              </a:rPr>
              <a:t>⑤ health 게이트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551822" y="1755648"/>
            <a:ext cx="213420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실패 시 롤백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02920" y="2377440"/>
            <a:ext cx="5532120" cy="2514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ounded Rectangle 30"/>
          <p:cNvSpPr/>
          <p:nvPr/>
        </p:nvSpPr>
        <p:spPr>
          <a:xfrm>
            <a:off x="502920" y="237744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502920" y="237744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테스트</a:t>
            </a:r>
          </a:p>
        </p:txBody>
      </p:sp>
      <p:sp>
        <p:nvSpPr>
          <p:cNvPr id="33" name="Oval 32"/>
          <p:cNvSpPr/>
          <p:nvPr/>
        </p:nvSpPr>
        <p:spPr>
          <a:xfrm>
            <a:off x="685800" y="304495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68680" y="2980944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백엔드 단위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룰 엔진(규정 평가·요율 산식·배선 최단경로)</a:t>
            </a:r>
          </a:p>
        </p:txBody>
      </p:sp>
      <p:sp>
        <p:nvSpPr>
          <p:cNvPr id="35" name="Oval 34"/>
          <p:cNvSpPr/>
          <p:nvPr/>
        </p:nvSpPr>
        <p:spPr>
          <a:xfrm>
            <a:off x="685800" y="344728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68680" y="3383280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공간 쿼리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PostGIS 통합(testcontainers/로컬 PostGIS)</a:t>
            </a:r>
          </a:p>
        </p:txBody>
      </p:sp>
      <p:sp>
        <p:nvSpPr>
          <p:cNvPr id="37" name="Oval 36"/>
          <p:cNvSpPr/>
          <p:nvPr/>
        </p:nvSpPr>
        <p:spPr>
          <a:xfrm>
            <a:off x="685800" y="384962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68680" y="3785616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경계면(계약)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API 응답 shape ↔ 프론트 훅/컴포넌트 교차 대조</a:t>
            </a:r>
          </a:p>
        </p:txBody>
      </p:sp>
      <p:sp>
        <p:nvSpPr>
          <p:cNvPr id="39" name="Oval 38"/>
          <p:cNvSpPr/>
          <p:nvPr/>
        </p:nvSpPr>
        <p:spPr>
          <a:xfrm>
            <a:off x="685800" y="425196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68680" y="4187952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보안 회귀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자격증명·PII·스택트레이스·워터마크·응찰 가드</a:t>
            </a:r>
          </a:p>
        </p:txBody>
      </p:sp>
      <p:sp>
        <p:nvSpPr>
          <p:cNvPr id="41" name="Oval 40"/>
          <p:cNvSpPr/>
          <p:nvPr/>
        </p:nvSpPr>
        <p:spPr>
          <a:xfrm>
            <a:off x="685800" y="465429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868680" y="4590288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워커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키/네트워크 없이도 import·구조 성립(목/degraded)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172200" y="2377440"/>
            <a:ext cx="5513832" cy="2514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ounded Rectangle 43"/>
          <p:cNvSpPr/>
          <p:nvPr/>
        </p:nvSpPr>
        <p:spPr>
          <a:xfrm>
            <a:off x="6172200" y="2377440"/>
            <a:ext cx="5513832" cy="457200"/>
          </a:xfrm>
          <a:prstGeom prst="roundRect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172200" y="237744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빌드·배포 함정</a:t>
            </a:r>
          </a:p>
        </p:txBody>
      </p:sp>
      <p:sp>
        <p:nvSpPr>
          <p:cNvPr id="46" name="Oval 45"/>
          <p:cNvSpPr/>
          <p:nvPr/>
        </p:nvSpPr>
        <p:spPr>
          <a:xfrm>
            <a:off x="6355080" y="3044952"/>
            <a:ext cx="82296" cy="82296"/>
          </a:xfrm>
          <a:prstGeom prst="ellipse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537960" y="2980944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Node 16 금지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vite build 불가 — Node 18+ 사용</a:t>
            </a:r>
          </a:p>
        </p:txBody>
      </p:sp>
      <p:sp>
        <p:nvSpPr>
          <p:cNvPr id="48" name="Oval 47"/>
          <p:cNvSpPr/>
          <p:nvPr/>
        </p:nvSpPr>
        <p:spPr>
          <a:xfrm>
            <a:off x="6355080" y="3447288"/>
            <a:ext cx="82296" cy="82296"/>
          </a:xfrm>
          <a:prstGeom prst="ellipse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537960" y="3383280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서버빌드 신뢰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로컬 rollup/win32 크래시는 서버 빌드 신뢰</a:t>
            </a:r>
          </a:p>
        </p:txBody>
      </p:sp>
      <p:sp>
        <p:nvSpPr>
          <p:cNvPr id="50" name="Oval 49"/>
          <p:cNvSpPr/>
          <p:nvPr/>
        </p:nvSpPr>
        <p:spPr>
          <a:xfrm>
            <a:off x="6355080" y="3849624"/>
            <a:ext cx="82296" cy="82296"/>
          </a:xfrm>
          <a:prstGeom prst="ellipse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537960" y="3785616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동시 빌드 금지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target/*.jar 교체 깨짐 — 직렬 빌드</a:t>
            </a:r>
          </a:p>
        </p:txBody>
      </p:sp>
      <p:sp>
        <p:nvSpPr>
          <p:cNvPr id="52" name="Oval 51"/>
          <p:cNvSpPr/>
          <p:nvPr/>
        </p:nvSpPr>
        <p:spPr>
          <a:xfrm>
            <a:off x="6355080" y="4251960"/>
            <a:ext cx="82296" cy="82296"/>
          </a:xfrm>
          <a:prstGeom prst="ellipse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537960" y="4187952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자기방어 스크립트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jar 검증 → 원자 교체 → 헬스 → 실패 시 롤백</a:t>
            </a:r>
          </a:p>
        </p:txBody>
      </p:sp>
      <p:sp>
        <p:nvSpPr>
          <p:cNvPr id="54" name="Oval 53"/>
          <p:cNvSpPr/>
          <p:nvPr/>
        </p:nvSpPr>
        <p:spPr>
          <a:xfrm>
            <a:off x="6355080" y="4654296"/>
            <a:ext cx="82296" cy="82296"/>
          </a:xfrm>
          <a:prstGeom prst="ellipse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537960" y="4590288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커밋 시점 </a:t>
            </a: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지시가 있을 때만 · 운영 배포 소유자 승인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502920" y="5120640"/>
            <a:ext cx="11183112" cy="457200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777240" y="5120640"/>
            <a:ext cx="10634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Flyway는 전진만 — 잘못된 마이그는 되돌리지 말고 보정 마이그(다음 번호)를 추가합니다. baseline-on-migrate=true.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하네스 · 에이전트 워크플로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HARNESS &amp; AGENTS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기획→디자인→구현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점진 QA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배포 오케스트레이션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05 · 하네스 · 에이전트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에이전트 파이프라인 개요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개발자지침서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17320"/>
            <a:ext cx="1757172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1508760"/>
            <a:ext cx="175717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기획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1801368"/>
            <a:ext cx="175717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planner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32660" y="141732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388108" y="1417320"/>
            <a:ext cx="1757172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2388108" y="1508760"/>
            <a:ext cx="175717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설계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88108" y="1801368"/>
            <a:ext cx="175717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AA/SA/TA/DA/NA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17848" y="141732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273296" y="1417320"/>
            <a:ext cx="1757172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273296" y="1508760"/>
            <a:ext cx="175717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디자인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73296" y="1801368"/>
            <a:ext cx="175717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designer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03036" y="141732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58484" y="1417320"/>
            <a:ext cx="1757172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158484" y="1508760"/>
            <a:ext cx="175717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구현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58484" y="1801368"/>
            <a:ext cx="175717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backend·front·db·domain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888224" y="141732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043672" y="1417320"/>
            <a:ext cx="1757172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043672" y="1508760"/>
            <a:ext cx="175717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29E63"/>
                </a:solidFill>
                <a:latin typeface="맑은 고딕"/>
                <a:ea typeface="맑은 고딕"/>
              </a:rPr>
              <a:t>검증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043672" y="1801368"/>
            <a:ext cx="175717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kintex-qa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773412" y="1417320"/>
            <a:ext cx="201168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9928860" y="1417320"/>
            <a:ext cx="1757172" cy="713232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9928860" y="1508760"/>
            <a:ext cx="175717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447A"/>
                </a:solidFill>
                <a:latin typeface="맑은 고딕"/>
                <a:ea typeface="맑은 고딕"/>
              </a:rPr>
              <a:t>배포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928860" y="1801368"/>
            <a:ext cx="175717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devops-dev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2920" y="2423160"/>
            <a:ext cx="5532120" cy="2468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502920" y="242316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502920" y="242316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문서 소유권·경유</a:t>
            </a:r>
          </a:p>
        </p:txBody>
      </p:sp>
      <p:sp>
        <p:nvSpPr>
          <p:cNvPr id="37" name="Oval 36"/>
          <p:cNvSpPr/>
          <p:nvPr/>
        </p:nvSpPr>
        <p:spPr>
          <a:xfrm>
            <a:off x="685800" y="309067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68680" y="3026664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PLANNING.md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범위 권위 — planner만 수정</a:t>
            </a:r>
          </a:p>
        </p:txBody>
      </p:sp>
      <p:sp>
        <p:nvSpPr>
          <p:cNvPr id="39" name="Oval 38"/>
          <p:cNvSpPr/>
          <p:nvPr/>
        </p:nvSpPr>
        <p:spPr>
          <a:xfrm>
            <a:off x="685800" y="349300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68680" y="3429000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design.md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화면 스펙 — designer 경유</a:t>
            </a:r>
          </a:p>
        </p:txBody>
      </p:sp>
      <p:sp>
        <p:nvSpPr>
          <p:cNvPr id="41" name="Oval 40"/>
          <p:cNvSpPr/>
          <p:nvPr/>
        </p:nvSpPr>
        <p:spPr>
          <a:xfrm>
            <a:off x="685800" y="389534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868680" y="3831336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src/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PLANNING·design 근거로 developer 구현</a:t>
            </a:r>
          </a:p>
        </p:txBody>
      </p:sp>
      <p:sp>
        <p:nvSpPr>
          <p:cNvPr id="43" name="Oval 42"/>
          <p:cNvSpPr/>
          <p:nvPr/>
        </p:nvSpPr>
        <p:spPr>
          <a:xfrm>
            <a:off x="685800" y="429768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868680" y="4233672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나노바나나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tools/nanobanana만 경유(visualizer)</a:t>
            </a:r>
          </a:p>
        </p:txBody>
      </p:sp>
      <p:sp>
        <p:nvSpPr>
          <p:cNvPr id="45" name="Oval 44"/>
          <p:cNvSpPr/>
          <p:nvPr/>
        </p:nvSpPr>
        <p:spPr>
          <a:xfrm>
            <a:off x="685800" y="470001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868680" y="4636008"/>
            <a:ext cx="50292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오케스트레이터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kintex-impl / kintex-mobile 스킬로 조율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6172200" y="2423160"/>
            <a:ext cx="5513832" cy="2468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ounded Rectangle 47"/>
          <p:cNvSpPr/>
          <p:nvPr/>
        </p:nvSpPr>
        <p:spPr>
          <a:xfrm>
            <a:off x="6172200" y="242316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172200" y="242316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품질 게이트(점진 QA)</a:t>
            </a:r>
          </a:p>
        </p:txBody>
      </p:sp>
      <p:sp>
        <p:nvSpPr>
          <p:cNvPr id="50" name="Oval 49"/>
          <p:cNvSpPr/>
          <p:nvPr/>
        </p:nvSpPr>
        <p:spPr>
          <a:xfrm>
            <a:off x="6355080" y="309067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537960" y="3026664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모듈 완성 직후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경계면·공간 로직·보안 불변·빌드 회귀</a:t>
            </a:r>
          </a:p>
        </p:txBody>
      </p:sp>
      <p:sp>
        <p:nvSpPr>
          <p:cNvPr id="52" name="Oval 51"/>
          <p:cNvSpPr/>
          <p:nvPr/>
        </p:nvSpPr>
        <p:spPr>
          <a:xfrm>
            <a:off x="6355080" y="349300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537960" y="3429000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경계면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백엔드 shape ↔ 프론트 호출 교차 비교</a:t>
            </a:r>
          </a:p>
        </p:txBody>
      </p:sp>
      <p:sp>
        <p:nvSpPr>
          <p:cNvPr id="54" name="Oval 53"/>
          <p:cNvSpPr/>
          <p:nvPr/>
        </p:nvSpPr>
        <p:spPr>
          <a:xfrm>
            <a:off x="6355080" y="389534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537960" y="3831336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보안 불변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자격증명·PII·스택트레이스 미노출 강제</a:t>
            </a:r>
          </a:p>
        </p:txBody>
      </p:sp>
      <p:sp>
        <p:nvSpPr>
          <p:cNvPr id="56" name="Oval 55"/>
          <p:cNvSpPr/>
          <p:nvPr/>
        </p:nvSpPr>
        <p:spPr>
          <a:xfrm>
            <a:off x="6355080" y="429768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6537960" y="4233672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AI 워터마크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이미지 워터마크·응찰 게이트 검증</a:t>
            </a:r>
          </a:p>
        </p:txBody>
      </p:sp>
      <p:sp>
        <p:nvSpPr>
          <p:cNvPr id="58" name="Oval 57"/>
          <p:cNvSpPr/>
          <p:nvPr/>
        </p:nvSpPr>
        <p:spPr>
          <a:xfrm>
            <a:off x="6355080" y="470001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6537960" y="4636008"/>
            <a:ext cx="5010912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반려 기준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compileJava·tsc 통과까지 반려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502920" y="5120640"/>
            <a:ext cx="1118311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777240" y="5120640"/>
            <a:ext cx="10634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브랜치 main 보호 · Conventional Commits(feat/fix/docs…) · 코드 식별자·커밋 제목은 영어, 설명은 한국어 허용.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06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보안 코딩 규칙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SECURE CODING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보안 불변(위반 시 반려)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AI 워터마크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자격증명·오류 응답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06 · 보안 코딩 규칙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보안 불변 (위반 시 QA 반려)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개발자지침서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5532120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5532120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37160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지켜야 할 규칙</a:t>
            </a:r>
          </a:p>
        </p:txBody>
      </p:sp>
      <p:sp>
        <p:nvSpPr>
          <p:cNvPr id="14" name="Oval 13"/>
          <p:cNvSpPr/>
          <p:nvPr/>
        </p:nvSpPr>
        <p:spPr>
          <a:xfrm>
            <a:off x="685800" y="203911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68680" y="197510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자격증명 미노출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IP·SSH·비번·해시·API키·OTP 시크릿 미노출</a:t>
            </a:r>
          </a:p>
        </p:txBody>
      </p:sp>
      <p:sp>
        <p:nvSpPr>
          <p:cNvPr id="16" name="Oval 15"/>
          <p:cNvSpPr/>
          <p:nvPr/>
        </p:nvSpPr>
        <p:spPr>
          <a:xfrm>
            <a:off x="685800" y="240487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234086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민감 필드 제외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사용자/업체 응답은 비민감 필드만</a:t>
            </a:r>
          </a:p>
        </p:txBody>
      </p:sp>
      <p:sp>
        <p:nvSpPr>
          <p:cNvPr id="18" name="Oval 17"/>
          <p:cNvSpPr/>
          <p:nvPr/>
        </p:nvSpPr>
        <p:spPr>
          <a:xfrm>
            <a:off x="685800" y="277063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68680" y="270662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스택트레이스 차단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error.message는 요약만 · 상세는 서버 로그</a:t>
            </a:r>
          </a:p>
        </p:txBody>
      </p:sp>
      <p:sp>
        <p:nvSpPr>
          <p:cNvPr id="20" name="Oval 19"/>
          <p:cNvSpPr/>
          <p:nvPr/>
        </p:nvSpPr>
        <p:spPr>
          <a:xfrm>
            <a:off x="685800" y="313639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68680" y="307238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AI 이미지 워터마크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watermarkRequired+watermarkText+notice 항상</a:t>
            </a:r>
          </a:p>
        </p:txBody>
      </p:sp>
      <p:sp>
        <p:nvSpPr>
          <p:cNvPr id="22" name="Oval 21"/>
          <p:cNvSpPr/>
          <p:nvPr/>
        </p:nvSpPr>
        <p:spPr>
          <a:xfrm>
            <a:off x="685800" y="350215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68680" y="343814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등록업체 응찰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미등록 CONTRACTOR NOT_REGISTERED_COMPANY 403</a:t>
            </a:r>
          </a:p>
        </p:txBody>
      </p:sp>
      <p:sp>
        <p:nvSpPr>
          <p:cNvPr id="24" name="Oval 23"/>
          <p:cNvSpPr/>
          <p:nvPr/>
        </p:nvSpPr>
        <p:spPr>
          <a:xfrm>
            <a:off x="685800" y="386791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68680" y="380390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외부 API 금지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예외 = Claude(env·Ollama 폴백)·Gemini(워커·G1)</a:t>
            </a:r>
          </a:p>
        </p:txBody>
      </p:sp>
      <p:sp>
        <p:nvSpPr>
          <p:cNvPr id="26" name="Oval 25"/>
          <p:cNvSpPr/>
          <p:nvPr/>
        </p:nvSpPr>
        <p:spPr>
          <a:xfrm>
            <a:off x="685800" y="423367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68680" y="416966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암호화 저장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비밀 AES-256-GCM · 비밀번호 BCrypt 해시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72200" y="1371600"/>
            <a:ext cx="5513832" cy="35661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6172200" y="137160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172200" y="137160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코드에서 이렇게</a:t>
            </a:r>
          </a:p>
        </p:txBody>
      </p:sp>
      <p:sp>
        <p:nvSpPr>
          <p:cNvPr id="31" name="Oval 30"/>
          <p:cNvSpPr/>
          <p:nvPr/>
        </p:nvSpPr>
        <p:spPr>
          <a:xfrm>
            <a:off x="6355080" y="20391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37960" y="197510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키 로드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env에서만 — 코드·DB·커밋·로그 기록 금지</a:t>
            </a:r>
          </a:p>
        </p:txBody>
      </p:sp>
      <p:sp>
        <p:nvSpPr>
          <p:cNvPr id="33" name="Oval 32"/>
          <p:cNvSpPr/>
          <p:nvPr/>
        </p:nvSpPr>
        <p:spPr>
          <a:xfrm>
            <a:off x="6355080" y="240487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37960" y="234086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Gemini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워커에서만 로드 · 백엔드는 큐 발행/콜백만</a:t>
            </a:r>
          </a:p>
        </p:txBody>
      </p:sp>
      <p:sp>
        <p:nvSpPr>
          <p:cNvPr id="35" name="Oval 34"/>
          <p:cNvSpPr/>
          <p:nvPr/>
        </p:nvSpPr>
        <p:spPr>
          <a:xfrm>
            <a:off x="6355080" y="27706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537960" y="270662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admin 비번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ADMIN_PASSWORD_ENC 복호 → 기동 시 BCrypt 재시드</a:t>
            </a:r>
          </a:p>
        </p:txBody>
      </p:sp>
      <p:sp>
        <p:nvSpPr>
          <p:cNvPr id="37" name="Oval 36"/>
          <p:cNvSpPr/>
          <p:nvPr/>
        </p:nvSpPr>
        <p:spPr>
          <a:xfrm>
            <a:off x="6355080" y="313639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537960" y="307238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오류 핸들러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GlobalExceptionHandler·DataAccessException로 누출 차단</a:t>
            </a:r>
          </a:p>
        </p:txBody>
      </p:sp>
      <p:sp>
        <p:nvSpPr>
          <p:cNvPr id="39" name="Oval 38"/>
          <p:cNvSpPr/>
          <p:nvPr/>
        </p:nvSpPr>
        <p:spPr>
          <a:xfrm>
            <a:off x="6355080" y="350215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537960" y="343814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gitignore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.env·*.key·*-adminsdk-*.json 커밋 차단</a:t>
            </a:r>
          </a:p>
        </p:txBody>
      </p:sp>
      <p:sp>
        <p:nvSpPr>
          <p:cNvPr id="41" name="Oval 40"/>
          <p:cNvSpPr/>
          <p:nvPr/>
        </p:nvSpPr>
        <p:spPr>
          <a:xfrm>
            <a:off x="6355080" y="38679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537960" y="380390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워커 실패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errorMessage는 요약만(스택 유입 차단)</a:t>
            </a:r>
          </a:p>
        </p:txBody>
      </p:sp>
      <p:sp>
        <p:nvSpPr>
          <p:cNvPr id="43" name="Oval 42"/>
          <p:cNvSpPr/>
          <p:nvPr/>
        </p:nvSpPr>
        <p:spPr>
          <a:xfrm>
            <a:off x="6355080" y="423367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537960" y="416966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감사로그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민감 액션 기록 · 비밀값 미기재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502920" y="5120640"/>
            <a:ext cx="11183112" cy="457200"/>
          </a:xfrm>
          <a:prstGeom prst="roundRect">
            <a:avLst/>
          </a:prstGeom>
          <a:solidFill>
            <a:srgbClr val="D03A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777240" y="5120640"/>
            <a:ext cx="10634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체크(grep) — 응답·로그·커밋에 IP·SSH·비번·해시·API키·워커토큰 노출 0. 위반은 QA 반려 사유입니다.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CONTENTS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목차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개발자지침서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C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" y="1481328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640080" y="1481328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96112" y="1481328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91639" y="1618488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개발환경 구축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91639" y="1938528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clone · env(키 이름) · 로컬 실행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2414016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40080" y="2414016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96112" y="2414016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91639" y="2551176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기술 스택 · 구조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91639" y="2871216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확정 스택 / backend·frontend·mobile·nanobanana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40080" y="3346704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640080" y="3346704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96112" y="3346704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91639" y="3483864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개발 표준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91639" y="3803904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레이어링·MyBatis·PostGIS / API 봉투·오류코드·토큰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309359" y="1481328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6309359" y="1481328"/>
            <a:ext cx="82296" cy="80467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65392" y="1481328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6D4AFF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60919" y="1618488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빌드 · 테스트 · 배포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60919" y="1938528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게이트 / 테스트 / CI/CD 함정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309359" y="2414016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6309359" y="2414016"/>
            <a:ext cx="82296" cy="80467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565392" y="2414016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6D4AFF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360919" y="2551176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하네스 · 에이전트 워크플로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360919" y="2871216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planner→designer→dev→qa→devops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309359" y="3346704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6309359" y="3346704"/>
            <a:ext cx="82296" cy="80467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565392" y="3346704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6D4AFF"/>
                </a:solidFill>
                <a:latin typeface="맑은 고딕"/>
                <a:ea typeface="맑은 고딕"/>
              </a:rPr>
              <a:t>06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60919" y="3483864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보안 코딩 규칙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60919" y="3803904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보안 불변 · 워터마크 · 자격증명 보호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개발환경 구축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DEV ENVIRONMENT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도구·clone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DB·Redis·워커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env 키 이름만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01 · 개발환경 구축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사전 도구 · clone · 로컬 실행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개발자지침서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5532120" cy="2743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37160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사전 요구 도구</a:t>
            </a:r>
          </a:p>
        </p:txBody>
      </p:sp>
      <p:sp>
        <p:nvSpPr>
          <p:cNvPr id="14" name="Oval 13"/>
          <p:cNvSpPr/>
          <p:nvPr/>
        </p:nvSpPr>
        <p:spPr>
          <a:xfrm>
            <a:off x="685800" y="20391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68680" y="1975104"/>
            <a:ext cx="502920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JDK 17 (LTS)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Spring Boot 3.x 빌드/실행(gradlew)</a:t>
            </a:r>
          </a:p>
        </p:txBody>
      </p:sp>
      <p:sp>
        <p:nvSpPr>
          <p:cNvPr id="16" name="Oval 15"/>
          <p:cNvSpPr/>
          <p:nvPr/>
        </p:nvSpPr>
        <p:spPr>
          <a:xfrm>
            <a:off x="685800" y="242316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2359152"/>
            <a:ext cx="502920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Node.js 18+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Vite 빌드(Node 16 불가 — WISE 함정)</a:t>
            </a:r>
          </a:p>
        </p:txBody>
      </p:sp>
      <p:sp>
        <p:nvSpPr>
          <p:cNvPr id="18" name="Oval 17"/>
          <p:cNvSpPr/>
          <p:nvPr/>
        </p:nvSpPr>
        <p:spPr>
          <a:xfrm>
            <a:off x="685800" y="280720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68680" y="2743200"/>
            <a:ext cx="502920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PostgreSQL 15+/16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kintex_db</a:t>
            </a:r>
          </a:p>
        </p:txBody>
      </p:sp>
      <p:sp>
        <p:nvSpPr>
          <p:cNvPr id="20" name="Oval 19"/>
          <p:cNvSpPr/>
          <p:nvPr/>
        </p:nvSpPr>
        <p:spPr>
          <a:xfrm>
            <a:off x="685800" y="319125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68680" y="3127248"/>
            <a:ext cx="502920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PostGIS 3.x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부스 polygon·트렌치 point·배선 LineString</a:t>
            </a:r>
          </a:p>
        </p:txBody>
      </p:sp>
      <p:sp>
        <p:nvSpPr>
          <p:cNvPr id="22" name="Oval 21"/>
          <p:cNvSpPr/>
          <p:nvPr/>
        </p:nvSpPr>
        <p:spPr>
          <a:xfrm>
            <a:off x="685800" y="3575303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68680" y="3511296"/>
            <a:ext cx="502920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Redis 6+/7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작업 큐(RenderJob·서류·알림)</a:t>
            </a:r>
          </a:p>
        </p:txBody>
      </p:sp>
      <p:sp>
        <p:nvSpPr>
          <p:cNvPr id="24" name="Oval 23"/>
          <p:cNvSpPr/>
          <p:nvPr/>
        </p:nvSpPr>
        <p:spPr>
          <a:xfrm>
            <a:off x="685800" y="395935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68680" y="3895344"/>
            <a:ext cx="502920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Python 3.11+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나노바나나 워커 사이드카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172200" y="1371600"/>
            <a:ext cx="5513832" cy="2743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6172200" y="137160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172200" y="137160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초기 세팅 흐름</a:t>
            </a:r>
          </a:p>
        </p:txBody>
      </p:sp>
      <p:sp>
        <p:nvSpPr>
          <p:cNvPr id="29" name="Oval 28"/>
          <p:cNvSpPr/>
          <p:nvPr/>
        </p:nvSpPr>
        <p:spPr>
          <a:xfrm>
            <a:off x="6355080" y="20391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37960" y="1975104"/>
            <a:ext cx="50109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clone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git clone &lt;gitea&gt;/zio/kintex.git</a:t>
            </a:r>
          </a:p>
        </p:txBody>
      </p:sp>
      <p:sp>
        <p:nvSpPr>
          <p:cNvPr id="31" name="Oval 30"/>
          <p:cNvSpPr/>
          <p:nvPr/>
        </p:nvSpPr>
        <p:spPr>
          <a:xfrm>
            <a:off x="6355080" y="242316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37960" y="2359152"/>
            <a:ext cx="50109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백엔드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src/backend → ./gradlew build</a:t>
            </a:r>
          </a:p>
        </p:txBody>
      </p:sp>
      <p:sp>
        <p:nvSpPr>
          <p:cNvPr id="33" name="Oval 32"/>
          <p:cNvSpPr/>
          <p:nvPr/>
        </p:nvSpPr>
        <p:spPr>
          <a:xfrm>
            <a:off x="6355080" y="280720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37960" y="2743200"/>
            <a:ext cx="50109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프론트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src/frontend → npm install</a:t>
            </a:r>
          </a:p>
        </p:txBody>
      </p:sp>
      <p:sp>
        <p:nvSpPr>
          <p:cNvPr id="35" name="Oval 34"/>
          <p:cNvSpPr/>
          <p:nvPr/>
        </p:nvSpPr>
        <p:spPr>
          <a:xfrm>
            <a:off x="6355080" y="3191256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537960" y="3127248"/>
            <a:ext cx="50109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워커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tools/nanobanana → pip install google-genai Pillow</a:t>
            </a:r>
          </a:p>
        </p:txBody>
      </p:sp>
      <p:sp>
        <p:nvSpPr>
          <p:cNvPr id="37" name="Oval 36"/>
          <p:cNvSpPr/>
          <p:nvPr/>
        </p:nvSpPr>
        <p:spPr>
          <a:xfrm>
            <a:off x="6355080" y="3575303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537960" y="3511296"/>
            <a:ext cx="50109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DB 준비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kintex_db + CREATE EXTENSION postgis</a:t>
            </a:r>
          </a:p>
        </p:txBody>
      </p:sp>
      <p:sp>
        <p:nvSpPr>
          <p:cNvPr id="39" name="Oval 38"/>
          <p:cNvSpPr/>
          <p:nvPr/>
        </p:nvSpPr>
        <p:spPr>
          <a:xfrm>
            <a:off x="6355080" y="395935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537960" y="3895344"/>
            <a:ext cx="5010912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스키마 </a:t>
            </a:r>
            <a:r>
              <a:rPr sz="879" b="0">
                <a:solidFill>
                  <a:srgbClr val="667085"/>
                </a:solidFill>
                <a:latin typeface="맑은 고딕"/>
                <a:ea typeface="맑은 고딕"/>
              </a:rPr>
              <a:t>Flyway 순번 마이그레이션으로 적용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2920" y="4297680"/>
            <a:ext cx="1118311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777240" y="4297680"/>
            <a:ext cx="10634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환경변수는 이름(키)만 규약입니다 — 실제 비밀값·포트는 저장소에 두지 않고 사내 비밀관리·env에서 주입합니다.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02920" y="4892040"/>
            <a:ext cx="11155680" cy="9601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5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백엔드 env 키(이름만)  </a:t>
            </a: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KINTEX_DB_PASSWORD · KINTEX_JWT_SECRET · REDIS_HOST/REDIS_PORT · RENDER_WORKER_TOKEN · ANTHROPIC_API_KEY · ADMIN_PASSWORD_ENC/ADMIN_KEY_FILE · SMTP_*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5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워커 env 키(이름만)  </a:t>
            </a: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GEMINI_API_KEY(워커 전용·G1 승인 대상) · NANOBANANA_MODEL(기본 gemini-3.1-flash-image-preview). 값은 코드·커밋·로그에 기록 금지.</a:t>
            </a:r>
          </a:p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5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원격 DB  </a:t>
            </a: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5432 외부 차단 시 SSH 로컬 포워딩으로 jdbc:postgresql://localhost:5432/kintex_db 접속.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기술 스택 · 구조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STACK &amp; STRUCTURE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확정 스택(변경 금지)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패키지 레이어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프론트·모바일·워커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02 · 기술 스택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확정 스택 (변경 금지)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개발자지침서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417320"/>
            <a:ext cx="11183112" cy="40233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1417320"/>
            <a:ext cx="25603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레이어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83279" y="1417320"/>
            <a:ext cx="825703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표준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2920" y="1874519"/>
            <a:ext cx="11183112" cy="47548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02920" y="1874519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0080" y="1874519"/>
            <a:ext cx="265176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프론트(웹)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91840" y="1874519"/>
            <a:ext cx="832104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React 18/19 + Vite + TypeScript — 역할별 번들 분리(§2-1)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02920" y="235000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2350008"/>
            <a:ext cx="265176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백엔드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91840" y="2350008"/>
            <a:ext cx="832104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Spring Boot 3.x(Java 17) + MyBatis — REST + WebSocket(STOMP)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02920" y="2825496"/>
            <a:ext cx="11183112" cy="47548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02920" y="282549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0080" y="2825496"/>
            <a:ext cx="265176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DB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291840" y="2825496"/>
            <a:ext cx="832104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PostgreSQL + PostGIS(부스 polygon·트렌치 point·배선 LineString)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02920" y="330098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0080" y="3300984"/>
            <a:ext cx="265176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비동기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91840" y="3300984"/>
            <a:ext cx="832104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Redis 작업 큐(RenderJob·서류·알림)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02920" y="3776472"/>
            <a:ext cx="11183112" cy="47548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502920" y="377647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40080" y="3776472"/>
            <a:ext cx="265176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이미지 생성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91840" y="3776472"/>
            <a:ext cx="832104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나노바나나 Python 워커 사이드카(tools/nanobanana, google-genai)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02920" y="425196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40080" y="4251960"/>
            <a:ext cx="265176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AI(텍스트)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91840" y="4251960"/>
            <a:ext cx="832104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Claude 기본 + 설정형 전환(AiTextRouter/AiConfig) — 실패 시 Ollama 폴백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02920" y="4727448"/>
            <a:ext cx="11183112" cy="475488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502920" y="472744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640080" y="4727448"/>
            <a:ext cx="265176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447A"/>
                </a:solidFill>
                <a:latin typeface="맑은 고딕"/>
                <a:ea typeface="맑은 고딕"/>
              </a:rPr>
              <a:t>인증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291840" y="4727448"/>
            <a:ext cx="832104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행사 단위 RBAC(JWT HS256) + 2차 인증(OTP/TOTP)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02920" y="5303520"/>
            <a:ext cx="1118311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777240" y="5303520"/>
            <a:ext cx="10634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패키지 루트 com.zioinfo.kintex · DB kintex_db · 나노바나나 호출은 tools/nanobanana 워커만(백엔드는 GEMINI_API_KEY 미취급).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02 · 프로젝트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백엔드 레이어 · 프론트 · 모바일 · 워커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개발자지침서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5532120" cy="3657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37160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백엔드 (com.zioinfo.kintex)</a:t>
            </a:r>
          </a:p>
        </p:txBody>
      </p:sp>
      <p:sp>
        <p:nvSpPr>
          <p:cNvPr id="14" name="Oval 13"/>
          <p:cNvSpPr/>
          <p:nvPr/>
        </p:nvSpPr>
        <p:spPr>
          <a:xfrm>
            <a:off x="685800" y="20391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68680" y="197510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config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Security·Jwt·WebSocket·Redis·@MapperScan</a:t>
            </a:r>
          </a:p>
        </p:txBody>
      </p:sp>
      <p:sp>
        <p:nvSpPr>
          <p:cNvPr id="16" name="Oval 15"/>
          <p:cNvSpPr/>
          <p:nvPr/>
        </p:nvSpPr>
        <p:spPr>
          <a:xfrm>
            <a:off x="685800" y="240487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234086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security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JwtTokenProvider·Filter·KintexPrincipal</a:t>
            </a:r>
          </a:p>
        </p:txBody>
      </p:sp>
      <p:sp>
        <p:nvSpPr>
          <p:cNvPr id="18" name="Oval 17"/>
          <p:cNvSpPr/>
          <p:nvPr/>
        </p:nvSpPr>
        <p:spPr>
          <a:xfrm>
            <a:off x="685800" y="27706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68680" y="270662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common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response(ApiResponse·PageResponse)·exception·audit</a:t>
            </a:r>
          </a:p>
        </p:txBody>
      </p:sp>
      <p:sp>
        <p:nvSpPr>
          <p:cNvPr id="20" name="Oval 19"/>
          <p:cNvSpPr/>
          <p:nvPr/>
        </p:nvSpPr>
        <p:spPr>
          <a:xfrm>
            <a:off x="685800" y="313639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68680" y="307238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auth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AuthService·TotpService·mapper·dto</a:t>
            </a:r>
          </a:p>
        </p:txBody>
      </p:sp>
      <p:sp>
        <p:nvSpPr>
          <p:cNvPr id="22" name="Oval 21"/>
          <p:cNvSpPr/>
          <p:nvPr/>
        </p:nvSpPr>
        <p:spPr>
          <a:xfrm>
            <a:off x="685800" y="350215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68680" y="343814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module/m2~m5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플로어플랜·부스설계·배선·나노바나나</a:t>
            </a:r>
          </a:p>
        </p:txBody>
      </p:sp>
      <p:sp>
        <p:nvSpPr>
          <p:cNvPr id="24" name="Oval 23"/>
          <p:cNvSpPr/>
          <p:nvPr/>
        </p:nvSpPr>
        <p:spPr>
          <a:xfrm>
            <a:off x="685800" y="38679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68680" y="380390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module/m10·m15·m16·m18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도메인(Phase D)</a:t>
            </a:r>
          </a:p>
        </p:txBody>
      </p:sp>
      <p:sp>
        <p:nvSpPr>
          <p:cNvPr id="26" name="Oval 25"/>
          <p:cNvSpPr/>
          <p:nvPr/>
        </p:nvSpPr>
        <p:spPr>
          <a:xfrm>
            <a:off x="685800" y="423367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68680" y="416966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system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사용자·권한·공통코드·메뉴·감사·설정</a:t>
            </a:r>
          </a:p>
        </p:txBody>
      </p:sp>
      <p:sp>
        <p:nvSpPr>
          <p:cNvPr id="28" name="Oval 27"/>
          <p:cNvSpPr/>
          <p:nvPr/>
        </p:nvSpPr>
        <p:spPr>
          <a:xfrm>
            <a:off x="685800" y="45994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68680" y="453542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work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worklog·schedule·message·stats·notice…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172200" y="1371600"/>
            <a:ext cx="5513832" cy="3657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ounded Rectangle 30"/>
          <p:cNvSpPr/>
          <p:nvPr/>
        </p:nvSpPr>
        <p:spPr>
          <a:xfrm>
            <a:off x="6172200" y="137160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172200" y="137160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프론트 · 모바일 · 워커</a:t>
            </a:r>
          </a:p>
        </p:txBody>
      </p:sp>
      <p:sp>
        <p:nvSpPr>
          <p:cNvPr id="33" name="Oval 32"/>
          <p:cNvSpPr/>
          <p:nvPr/>
        </p:nvSpPr>
        <p:spPr>
          <a:xfrm>
            <a:off x="6355080" y="20391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37960" y="197510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src/frontend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pages·components·api·store·hooks·routes</a:t>
            </a:r>
          </a:p>
        </p:txBody>
      </p:sp>
      <p:sp>
        <p:nvSpPr>
          <p:cNvPr id="35" name="Oval 34"/>
          <p:cNvSpPr/>
          <p:nvPr/>
        </p:nvSpPr>
        <p:spPr>
          <a:xfrm>
            <a:off x="6355080" y="240487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537960" y="234086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역할별 번들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organizer·exhibitor·contractor·ops·admin·public</a:t>
            </a:r>
          </a:p>
        </p:txBody>
      </p:sp>
      <p:sp>
        <p:nvSpPr>
          <p:cNvPr id="37" name="Oval 36"/>
          <p:cNvSpPr/>
          <p:nvPr/>
        </p:nvSpPr>
        <p:spPr>
          <a:xfrm>
            <a:off x="6355080" y="27706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537960" y="270662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공유 상속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디자인 시스템·공통 컴포넌트·API 계약 상속</a:t>
            </a:r>
          </a:p>
        </p:txBody>
      </p:sp>
      <p:sp>
        <p:nvSpPr>
          <p:cNvPr id="39" name="Oval 38"/>
          <p:cNvSpPr/>
          <p:nvPr/>
        </p:nvSpPr>
        <p:spPr>
          <a:xfrm>
            <a:off x="6355080" y="313639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537960" y="307238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axios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baseURL=/api · 응답 타입 = 계약 shape 1:1</a:t>
            </a:r>
          </a:p>
        </p:txBody>
      </p:sp>
      <p:sp>
        <p:nvSpPr>
          <p:cNvPr id="41" name="Oval 40"/>
          <p:cNvSpPr/>
          <p:nvPr/>
        </p:nvSpPr>
        <p:spPr>
          <a:xfrm>
            <a:off x="6355080" y="350215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537960" y="343814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mobile/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Expo SDK 51·expo-router·RN 0.74·TS</a:t>
            </a:r>
          </a:p>
        </p:txBody>
      </p:sp>
      <p:sp>
        <p:nvSpPr>
          <p:cNvPr id="43" name="Oval 42"/>
          <p:cNvSpPr/>
          <p:nvPr/>
        </p:nvSpPr>
        <p:spPr>
          <a:xfrm>
            <a:off x="6355080" y="38679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537960" y="380390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모바일 저장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JWT는 expo-secure-store(웹 AsyncStorage)</a:t>
            </a:r>
          </a:p>
        </p:txBody>
      </p:sp>
      <p:sp>
        <p:nvSpPr>
          <p:cNvPr id="45" name="Oval 44"/>
          <p:cNvSpPr/>
          <p:nvPr/>
        </p:nvSpPr>
        <p:spPr>
          <a:xfrm>
            <a:off x="6355080" y="423367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6537960" y="416966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tools/nanobanana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큐 소비 데몬 → 콜백(RENDER_WORKER_TOKEN)</a:t>
            </a:r>
          </a:p>
        </p:txBody>
      </p:sp>
      <p:sp>
        <p:nvSpPr>
          <p:cNvPr id="47" name="Oval 46"/>
          <p:cNvSpPr/>
          <p:nvPr/>
        </p:nvSpPr>
        <p:spPr>
          <a:xfrm>
            <a:off x="6355080" y="45994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6537960" y="453542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룰셋은 데이터 </a:t>
            </a:r>
            <a:r>
              <a:rPr sz="839" b="0">
                <a:solidFill>
                  <a:srgbClr val="667085"/>
                </a:solidFill>
                <a:latin typeface="맑은 고딕"/>
                <a:ea typeface="맑은 고딕"/>
              </a:rPr>
              <a:t>rulesets/*.json 버전 파일(코드 아님)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개발 표준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DEVELOPMENT STANDARDS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레이어링·MyBatis·PostGIS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API 봉투·오류코드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디자인 토큰·네이밍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03 · 개발 표준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레이어링 · API 계약 · 코딩 규약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· 개발자지침서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5532120" cy="3108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553212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37160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백엔드 레이어링·MyBatis</a:t>
            </a:r>
          </a:p>
        </p:txBody>
      </p:sp>
      <p:sp>
        <p:nvSpPr>
          <p:cNvPr id="14" name="Oval 13"/>
          <p:cNvSpPr/>
          <p:nvPr/>
        </p:nvSpPr>
        <p:spPr>
          <a:xfrm>
            <a:off x="685800" y="20391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68680" y="197510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계층 규칙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controller(검증·RBAC) → service(트랜잭션·룰) → mapper</a:t>
            </a:r>
          </a:p>
        </p:txBody>
      </p:sp>
      <p:sp>
        <p:nvSpPr>
          <p:cNvPr id="16" name="Oval 15"/>
          <p:cNvSpPr/>
          <p:nvPr/>
        </p:nvSpPr>
        <p:spPr>
          <a:xfrm>
            <a:off x="685800" y="240487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234086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컨트롤러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도메인 로직 금지</a:t>
            </a:r>
          </a:p>
        </p:txBody>
      </p:sp>
      <p:sp>
        <p:nvSpPr>
          <p:cNvPr id="18" name="Oval 17"/>
          <p:cNvSpPr/>
          <p:nvPr/>
        </p:nvSpPr>
        <p:spPr>
          <a:xfrm>
            <a:off x="685800" y="27706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68680" y="270662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매퍼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비즈니스 판단 금지 · @Mapper + XML</a:t>
            </a:r>
          </a:p>
        </p:txBody>
      </p:sp>
      <p:sp>
        <p:nvSpPr>
          <p:cNvPr id="20" name="Oval 19"/>
          <p:cNvSpPr/>
          <p:nvPr/>
        </p:nvSpPr>
        <p:spPr>
          <a:xfrm>
            <a:off x="685800" y="313639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68680" y="307238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PostGIS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ST_MakePolygon·ST_Area·ST_Distance·&lt;-&gt; KNN은 XML</a:t>
            </a:r>
          </a:p>
        </p:txBody>
      </p:sp>
      <p:sp>
        <p:nvSpPr>
          <p:cNvPr id="22" name="Oval 21"/>
          <p:cNvSpPr/>
          <p:nvPr/>
        </p:nvSpPr>
        <p:spPr>
          <a:xfrm>
            <a:off x="685800" y="350215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68680" y="343814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룰셋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규정·요율은 버전 파일 · rulesetVersion·disclaimer 기록</a:t>
            </a:r>
          </a:p>
        </p:txBody>
      </p:sp>
      <p:sp>
        <p:nvSpPr>
          <p:cNvPr id="24" name="Oval 23"/>
          <p:cNvSpPr/>
          <p:nvPr/>
        </p:nvSpPr>
        <p:spPr>
          <a:xfrm>
            <a:off x="685800" y="38679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68680" y="380390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네이밍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Java camel/Pascal · DB SNAKE_CASE · DTO camelCase</a:t>
            </a:r>
          </a:p>
        </p:txBody>
      </p:sp>
      <p:sp>
        <p:nvSpPr>
          <p:cNvPr id="26" name="Oval 25"/>
          <p:cNvSpPr/>
          <p:nvPr/>
        </p:nvSpPr>
        <p:spPr>
          <a:xfrm>
            <a:off x="685800" y="423367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68680" y="4169664"/>
            <a:ext cx="5029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마이그레이션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Flyway 순번 · 번호 충돌 금지(최대+1)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72200" y="1371600"/>
            <a:ext cx="5513832" cy="3108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6172200" y="137160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172200" y="137160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API·응답 규약</a:t>
            </a:r>
          </a:p>
        </p:txBody>
      </p:sp>
      <p:sp>
        <p:nvSpPr>
          <p:cNvPr id="31" name="Oval 30"/>
          <p:cNvSpPr/>
          <p:nvPr/>
        </p:nvSpPr>
        <p:spPr>
          <a:xfrm>
            <a:off x="6355080" y="20391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37960" y="197510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응답 봉투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ApiResponse&lt;T&gt; = { success, data, error }</a:t>
            </a:r>
          </a:p>
        </p:txBody>
      </p:sp>
      <p:sp>
        <p:nvSpPr>
          <p:cNvPr id="33" name="Oval 32"/>
          <p:cNvSpPr/>
          <p:nvPr/>
        </p:nvSpPr>
        <p:spPr>
          <a:xfrm>
            <a:off x="6355080" y="240487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37960" y="234086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목록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PageResponse&lt;T&gt; = { items, page, size, total }</a:t>
            </a:r>
          </a:p>
        </p:txBody>
      </p:sp>
      <p:sp>
        <p:nvSpPr>
          <p:cNvPr id="35" name="Oval 34"/>
          <p:cNvSpPr/>
          <p:nvPr/>
        </p:nvSpPr>
        <p:spPr>
          <a:xfrm>
            <a:off x="6355080" y="27706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537960" y="270662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오류코드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VALIDATION 400·FORBIDDEN 403·COMPLIANCE_BLOCKED 422</a:t>
            </a:r>
          </a:p>
        </p:txBody>
      </p:sp>
      <p:sp>
        <p:nvSpPr>
          <p:cNvPr id="37" name="Oval 36"/>
          <p:cNvSpPr/>
          <p:nvPr/>
        </p:nvSpPr>
        <p:spPr>
          <a:xfrm>
            <a:off x="6355080" y="313639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537960" y="307238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미구현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NOT_IMPLEMENTED 501</a:t>
            </a:r>
          </a:p>
        </p:txBody>
      </p:sp>
      <p:sp>
        <p:nvSpPr>
          <p:cNvPr id="39" name="Oval 38"/>
          <p:cNvSpPr/>
          <p:nvPr/>
        </p:nvSpPr>
        <p:spPr>
          <a:xfrm>
            <a:off x="6355080" y="350215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537960" y="343814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스코프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도메인 경로는 {eventId} + 행사 RBAC 가드</a:t>
            </a:r>
          </a:p>
        </p:txBody>
      </p:sp>
      <p:sp>
        <p:nvSpPr>
          <p:cNvPr id="41" name="Oval 40"/>
          <p:cNvSpPr/>
          <p:nvPr/>
        </p:nvSpPr>
        <p:spPr>
          <a:xfrm>
            <a:off x="6355080" y="38679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537960" y="380390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프론트 타입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TS strict · 응답 타입 = 계약 shape 1:1 · any 지양</a:t>
            </a:r>
          </a:p>
        </p:txBody>
      </p:sp>
      <p:sp>
        <p:nvSpPr>
          <p:cNvPr id="43" name="Oval 42"/>
          <p:cNvSpPr/>
          <p:nvPr/>
        </p:nvSpPr>
        <p:spPr>
          <a:xfrm>
            <a:off x="6355080" y="423367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537960" y="4169664"/>
            <a:ext cx="501091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코드그룹 </a:t>
            </a: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boothType·myRole·severity는 COMMON_CODES 단일 출처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502920" y="4663440"/>
            <a:ext cx="1118311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777240" y="4663440"/>
            <a:ext cx="106344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디자인 토큰  색·타이포·간격은 design.md §1 토큰만 사용(신규 토큰 추가 금지). 데이터 시각화는 CSS 변수 주입(하드코딩 hex 금지).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02920" y="5303520"/>
            <a:ext cx="111556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인증  1차 로그인(ID/PW) → verifyToken → 2차 검증(EMAIL/OTP TOTP RFC6238) → access·refresh. 로그인 실패 잠금 + 관리자 해제. /api/system·/api/admin = hasRole(ADMIN).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