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5852160" y="-1371600"/>
            <a:ext cx="82296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412480" y="-1828800"/>
            <a:ext cx="64008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777240" y="731520"/>
            <a:ext cx="384048" cy="384048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86968" y="841248"/>
            <a:ext cx="164592" cy="16459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298448" y="713232"/>
            <a:ext cx="548640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FFFFFF"/>
                </a:solidFill>
                <a:latin typeface="맑은 고딕"/>
                <a:ea typeface="맑은 고딕"/>
              </a:rPr>
              <a:t>KINTEX · WISE AI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2148840"/>
            <a:ext cx="1600200" cy="38404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2148840"/>
            <a:ext cx="160020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개발계획서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487168" y="2148840"/>
            <a:ext cx="1920240" cy="384048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487168" y="2148840"/>
            <a:ext cx="1920240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Development Plan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697480"/>
            <a:ext cx="10058400" cy="1737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600" b="1">
                <a:solidFill>
                  <a:srgbClr val="FFFFFF"/>
                </a:solidFill>
                <a:latin typeface="맑은 고딕"/>
                <a:ea typeface="맑은 고딕"/>
              </a:rPr>
              <a:t>킨텍스 자동전시시스템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600" b="1">
                <a:solidFill>
                  <a:srgbClr val="FFFFFF"/>
                </a:solidFill>
                <a:latin typeface="맑은 고딕"/>
                <a:ea typeface="맑은 고딕"/>
              </a:rPr>
              <a:t>구축 개발계획서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4672" y="4370832"/>
            <a:ext cx="100584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0">
                <a:solidFill>
                  <a:srgbClr val="C7DDF2"/>
                </a:solidFill>
                <a:latin typeface="맑은 고딕"/>
                <a:ea typeface="맑은 고딕"/>
              </a:rPr>
              <a:t>Exhibition Automation Platform — 다중 전시관 멀티테넌트 SaaS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4672" y="4892040"/>
            <a:ext cx="104241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B9C7EA"/>
                </a:solidFill>
                <a:latin typeface="맑은 고딕"/>
                <a:ea typeface="맑은 고딕"/>
              </a:rPr>
              <a:t>판매 → AI 설계·시각화 → 공사 옥션 → 시공 → 운영 → 경영분석  폐루프 자동화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77240" y="5623560"/>
            <a:ext cx="10634472" cy="18288"/>
          </a:xfrm>
          <a:prstGeom prst="rect">
            <a:avLst/>
          </a:prstGeom>
          <a:solidFill>
            <a:srgbClr val="3A5A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58064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0A6C9"/>
                </a:solidFill>
                <a:latin typeface="맑은 고딕"/>
                <a:ea typeface="맑은 고딕"/>
              </a:rPr>
              <a:t>사업명  </a:t>
            </a:r>
            <a:r>
              <a:rPr sz="1150" b="1">
                <a:solidFill>
                  <a:srgbClr val="FFFFFF"/>
                </a:solidFill>
                <a:latin typeface="맑은 고딕"/>
                <a:ea typeface="맑은 고딕"/>
              </a:rPr>
              <a:t>킨텍스 자동전시시스템 구축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6144768"/>
            <a:ext cx="8229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90A6C9"/>
                </a:solidFill>
                <a:latin typeface="맑은 고딕"/>
                <a:ea typeface="맑은 고딕"/>
              </a:rPr>
              <a:t>기술스택  </a:t>
            </a:r>
            <a:r>
              <a:rPr sz="1050" b="0">
                <a:solidFill>
                  <a:srgbClr val="FFFFFF"/>
                </a:solidFill>
                <a:latin typeface="맑은 고딕"/>
                <a:ea typeface="맑은 고딕"/>
              </a:rPr>
              <a:t>React(Vite)+TS · Spring Boot 3.x(Java17)+MyBatis · PostgreSQL(PostGIS) · Redis · 나노바나나 워커 · Claude AI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69680" y="5806440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작성일 2026-07-11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69680" y="6144768"/>
            <a:ext cx="254203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90A6C9"/>
                </a:solidFill>
                <a:latin typeface="맑은 고딕"/>
                <a:ea typeface="맑은 고딕"/>
              </a:rPr>
              <a:t>planner · designer · dev team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추진 체계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PROJECT ORGANIZATION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거버넌스 (PM·개발PM·PMO)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아키텍트 5인 (AA/SA/TA/DA/NA)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구현·품질·배포 팀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04 · 추진 체계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프로젝트 조직 및 역할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개발계획서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80560" y="1371600"/>
            <a:ext cx="3246120" cy="658368"/>
          </a:xfrm>
          <a:prstGeom prst="roundRect">
            <a:avLst/>
          </a:prstGeom>
          <a:solidFill>
            <a:srgbClr val="0066B3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480560" y="1463040"/>
            <a:ext cx="32461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프로젝트 총괄 (PM)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80560" y="1700784"/>
            <a:ext cx="3246120" cy="29260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FFFFFF"/>
                </a:solidFill>
                <a:latin typeface="맑은 고딕"/>
                <a:ea typeface="맑은 고딕"/>
              </a:rPr>
              <a:t>범위·일정·리스크·게이트(G1·G2)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089904" y="2029968"/>
            <a:ext cx="18288" cy="274320"/>
          </a:xfrm>
          <a:prstGeom prst="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2697480" y="2331720"/>
            <a:ext cx="3063240" cy="603504"/>
          </a:xfrm>
          <a:prstGeom prst="roundRect">
            <a:avLst/>
          </a:prstGeom>
          <a:solidFill>
            <a:srgbClr val="6D4A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697480" y="2423160"/>
            <a:ext cx="306324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개발 PM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97480" y="2660903"/>
            <a:ext cx="306324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FFFFFF"/>
                </a:solidFill>
                <a:latin typeface="맑은 고딕"/>
                <a:ea typeface="맑은 고딕"/>
              </a:rPr>
              <a:t>WBS·스프린트·번다운·품질게이트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46520" y="2331720"/>
            <a:ext cx="3063240" cy="603504"/>
          </a:xfrm>
          <a:prstGeom prst="roundRect">
            <a:avLst/>
          </a:prstGeom>
          <a:solidFill>
            <a:srgbClr val="6D4A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46520" y="2423160"/>
            <a:ext cx="306324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PMO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46520" y="2660903"/>
            <a:ext cx="306324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FFFFFF"/>
                </a:solidFill>
                <a:latin typeface="맑은 고딕"/>
                <a:ea typeface="맑은 고딕"/>
              </a:rPr>
              <a:t>관리표준·형상관리·QA 거버넌스·변경관리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089904" y="2304288"/>
            <a:ext cx="18288" cy="146304"/>
          </a:xfrm>
          <a:prstGeom prst="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02920" y="3200400"/>
            <a:ext cx="11183112" cy="365760"/>
          </a:xfrm>
          <a:prstGeom prst="roundRect">
            <a:avLst/>
          </a:prstGeom>
          <a:solidFill>
            <a:srgbClr val="E1EF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" y="3200400"/>
            <a:ext cx="54864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447A"/>
                </a:solidFill>
                <a:latin typeface="맑은 고딕"/>
                <a:ea typeface="맑은 고딕"/>
              </a:rPr>
              <a:t>아키텍트 그룹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502920" y="3657600"/>
            <a:ext cx="2121408" cy="60350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3749039"/>
            <a:ext cx="212140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AA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2920" y="3986784"/>
            <a:ext cx="2121408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앱 아키텍처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752344" y="3657600"/>
            <a:ext cx="2121408" cy="60350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2752344" y="3749039"/>
            <a:ext cx="212140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SA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752344" y="3986784"/>
            <a:ext cx="2121408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시스템·NFR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001768" y="3657600"/>
            <a:ext cx="2121408" cy="60350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01768" y="3749039"/>
            <a:ext cx="212140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TA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01768" y="3986784"/>
            <a:ext cx="2121408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기술표준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251192" y="3657600"/>
            <a:ext cx="2121408" cy="60350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251192" y="3749039"/>
            <a:ext cx="212140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DA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251192" y="3986784"/>
            <a:ext cx="2121408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데이터·ERD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9500616" y="3657600"/>
            <a:ext cx="2121408" cy="60350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9500616" y="3749039"/>
            <a:ext cx="212140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NA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500616" y="3986784"/>
            <a:ext cx="2121408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네트워크·보안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02920" y="4443984"/>
            <a:ext cx="11183112" cy="365760"/>
          </a:xfrm>
          <a:prstGeom prst="roundRect">
            <a:avLst/>
          </a:prstGeom>
          <a:solidFill>
            <a:srgbClr val="ECE8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40080" y="4443984"/>
            <a:ext cx="548640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구현 그룹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2920" y="4901184"/>
            <a:ext cx="1764792" cy="65836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502920" y="4992624"/>
            <a:ext cx="1764792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공통/시스템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02920" y="5230368"/>
            <a:ext cx="1764792" cy="29260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common-dev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2377439" y="4901184"/>
            <a:ext cx="1764792" cy="65836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2377439" y="4992624"/>
            <a:ext cx="1764792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백엔드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377439" y="5230368"/>
            <a:ext cx="1764792" cy="29260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backend-dev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4251959" y="4901184"/>
            <a:ext cx="1764792" cy="65836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4251959" y="4992624"/>
            <a:ext cx="1764792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프론트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251959" y="5230368"/>
            <a:ext cx="1764792" cy="29260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frontend-dev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6126479" y="4901184"/>
            <a:ext cx="1764792" cy="65836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126479" y="4992624"/>
            <a:ext cx="1764792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DB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126479" y="5230368"/>
            <a:ext cx="1764792" cy="29260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db-engineer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8001000" y="4901184"/>
            <a:ext cx="1764792" cy="65836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8001000" y="4992624"/>
            <a:ext cx="1764792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도메인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001000" y="5230368"/>
            <a:ext cx="1764792" cy="29260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bidding·visitor
cms·bi·admin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9875520" y="4901184"/>
            <a:ext cx="1764792" cy="65836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9875520" y="4992624"/>
            <a:ext cx="1764792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AI·시각화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9875520" y="5230368"/>
            <a:ext cx="1764792" cy="292607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667085"/>
                </a:solidFill>
                <a:latin typeface="맑은 고딕"/>
                <a:ea typeface="맑은 고딕"/>
              </a:rPr>
              <a:t>ai-dev·visualizer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3108960" y="5669280"/>
            <a:ext cx="2743200" cy="603504"/>
          </a:xfrm>
          <a:prstGeom prst="roundRect">
            <a:avLst/>
          </a:prstGeom>
          <a:solidFill>
            <a:srgbClr val="129E63"/>
          </a:solidFill>
          <a:ln w="1524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3108960" y="5760720"/>
            <a:ext cx="27432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품질 (kintex-qa)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108960" y="5998464"/>
            <a:ext cx="274320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FFFFFF"/>
                </a:solidFill>
                <a:latin typeface="맑은 고딕"/>
                <a:ea typeface="맑은 고딕"/>
              </a:rPr>
              <a:t>점진 QA·경계면·보안 불변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6355080" y="5669280"/>
            <a:ext cx="2743200" cy="603504"/>
          </a:xfrm>
          <a:prstGeom prst="roundRect">
            <a:avLst/>
          </a:prstGeom>
          <a:solidFill>
            <a:srgbClr val="2B4C7E"/>
          </a:solidFill>
          <a:ln w="15240">
            <a:solidFill>
              <a:srgbClr val="2B4C7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6355080" y="5760720"/>
            <a:ext cx="27432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배포 (devops-dev)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355080" y="5998464"/>
            <a:ext cx="274320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0">
                <a:solidFill>
                  <a:srgbClr val="FFFFFF"/>
                </a:solidFill>
                <a:latin typeface="맑은 고딕"/>
                <a:ea typeface="맑은 고딕"/>
              </a:rPr>
              <a:t>CI/CD·systemd·env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추진 일정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PROJECT SCHEDULE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Phase A~E 마스터 일정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완료 / 진행 / 예정 구분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공통 레이어 선행 원칙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05 · 추진 일정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Phase A ~ E 마스터 일정 (WORK_STATUS 반영)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개발계획서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961120" y="1298448"/>
            <a:ext cx="219456" cy="219456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217152" y="1280160"/>
            <a:ext cx="82296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완료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875520" y="1298448"/>
            <a:ext cx="219456" cy="219456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131552" y="1280160"/>
            <a:ext cx="82296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진행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0789920" y="1298448"/>
            <a:ext cx="219456" cy="219456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1045952" y="1280160"/>
            <a:ext cx="822960" cy="2560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예정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80360" y="1572768"/>
            <a:ext cx="7315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T0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246120" y="1810512"/>
            <a:ext cx="7315" cy="384048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717035" y="1572768"/>
            <a:ext cx="7315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T1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082796" y="1810512"/>
            <a:ext cx="7315" cy="384048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53712" y="1572768"/>
            <a:ext cx="7315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T2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919472" y="1810512"/>
            <a:ext cx="7315" cy="384048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390388" y="1572768"/>
            <a:ext cx="7315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T3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756148" y="1810512"/>
            <a:ext cx="7315" cy="384048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227064" y="1572768"/>
            <a:ext cx="7315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T4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592824" y="1810512"/>
            <a:ext cx="7315" cy="384048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063740" y="1572768"/>
            <a:ext cx="7315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T5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429500" y="1810512"/>
            <a:ext cx="7315" cy="384048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900415" y="1572768"/>
            <a:ext cx="7315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T6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266175" y="1810512"/>
            <a:ext cx="7315" cy="384048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737092" y="1572768"/>
            <a:ext cx="7315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T7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102852" y="1810512"/>
            <a:ext cx="7315" cy="384048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573768" y="1572768"/>
            <a:ext cx="7315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T8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939528" y="1810512"/>
            <a:ext cx="7315" cy="384048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10410444" y="1572768"/>
            <a:ext cx="7315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T9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0776204" y="1810512"/>
            <a:ext cx="7315" cy="384048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11247119" y="1572768"/>
            <a:ext cx="7315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T10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1612880" y="1810512"/>
            <a:ext cx="7315" cy="3840480"/>
          </a:xfrm>
          <a:prstGeom prst="rect">
            <a:avLst/>
          </a:prstGeom>
          <a:solidFill>
            <a:srgbClr val="F0F1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502920" y="1920240"/>
            <a:ext cx="11183112" cy="365759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48640" y="1938528"/>
            <a:ext cx="77724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A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325880" y="1938528"/>
            <a:ext cx="1874519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101828"/>
                </a:solidFill>
                <a:latin typeface="맑은 고딕"/>
                <a:ea typeface="맑은 고딕"/>
              </a:rPr>
              <a:t>아키텍처·거버넌스 (AA/SA/TA/DA/NA)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3246120" y="1993392"/>
            <a:ext cx="1255014" cy="219456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3246120" y="1975104"/>
            <a:ext cx="1255014" cy="256031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완료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48640" y="2322576"/>
            <a:ext cx="77724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B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325880" y="2322576"/>
            <a:ext cx="1874519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101828"/>
                </a:solidFill>
                <a:latin typeface="맑은 고딕"/>
                <a:ea typeface="맑은 고딕"/>
              </a:rPr>
              <a:t>공통·시스템관리 레이어 (2FA/OTP·공통기능)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4250131" y="2377440"/>
            <a:ext cx="1673352" cy="219456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4250131" y="2359152"/>
            <a:ext cx="1673352" cy="256031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완료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02920" y="2688336"/>
            <a:ext cx="11183112" cy="365759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548640" y="2706624"/>
            <a:ext cx="77724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C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325880" y="2706624"/>
            <a:ext cx="1874519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101828"/>
                </a:solidFill>
                <a:latin typeface="맑은 고딕"/>
                <a:ea typeface="맑은 고딕"/>
              </a:rPr>
              <a:t>P0 부스 코어 M2~M5 (배치·설계·배선·시각화)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5421477" y="2761488"/>
            <a:ext cx="2175357" cy="219456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5421477" y="2743200"/>
            <a:ext cx="2175357" cy="256031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진행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48640" y="3090672"/>
            <a:ext cx="77724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C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325880" y="3090672"/>
            <a:ext cx="1874519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101828"/>
                </a:solidFill>
                <a:latin typeface="맑은 고딕"/>
                <a:ea typeface="맑은 고딕"/>
              </a:rPr>
              <a:t>  ├ 스캐폴드·인증·매퍼 배선·룰엔진·나노바나나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421477" y="3145536"/>
            <a:ext cx="1338681" cy="219456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5421477" y="3127248"/>
            <a:ext cx="1338681" cy="256031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완료</a:t>
            </a:r>
          </a:p>
        </p:txBody>
      </p:sp>
      <p:sp>
        <p:nvSpPr>
          <p:cNvPr id="57" name="Rectangle 56"/>
          <p:cNvSpPr/>
          <p:nvPr/>
        </p:nvSpPr>
        <p:spPr>
          <a:xfrm>
            <a:off x="502920" y="3456432"/>
            <a:ext cx="11183112" cy="365759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548640" y="3474720"/>
            <a:ext cx="77724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C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325880" y="3474720"/>
            <a:ext cx="1874519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101828"/>
                </a:solidFill>
                <a:latin typeface="맑은 고딕"/>
                <a:ea typeface="맑은 고딕"/>
              </a:rPr>
              <a:t>  └ 3안 생성·병합·실데이터 전환·모바일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6760159" y="3529584"/>
            <a:ext cx="1171346" cy="219456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6760159" y="3511296"/>
            <a:ext cx="1171346" cy="256031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진행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48640" y="3858768"/>
            <a:ext cx="77724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D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325880" y="3858768"/>
            <a:ext cx="1874519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101828"/>
                </a:solidFill>
                <a:latin typeface="맑은 고딕"/>
                <a:ea typeface="맑은 고딕"/>
              </a:rPr>
              <a:t>P1 도메인 — 옥션 M15·관람객 M10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7262164" y="3913632"/>
            <a:ext cx="1589684" cy="219456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7262164" y="3895344"/>
            <a:ext cx="1589684" cy="256031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예정</a:t>
            </a:r>
          </a:p>
        </p:txBody>
      </p:sp>
      <p:sp>
        <p:nvSpPr>
          <p:cNvPr id="66" name="Rectangle 65"/>
          <p:cNvSpPr/>
          <p:nvPr/>
        </p:nvSpPr>
        <p:spPr>
          <a:xfrm>
            <a:off x="502920" y="4224528"/>
            <a:ext cx="11183112" cy="365759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548640" y="4242816"/>
            <a:ext cx="77724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D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5880" y="4242816"/>
            <a:ext cx="1874519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101828"/>
                </a:solidFill>
                <a:latin typeface="맑은 고딕"/>
                <a:ea typeface="맑은 고딕"/>
              </a:rPr>
              <a:t>P1 도메인 — CMS/공개사이트 M12·M17·BI M16·관리자 M18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7764170" y="4297680"/>
            <a:ext cx="1840687" cy="219456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7764170" y="4279392"/>
            <a:ext cx="1840687" cy="256031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예정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48640" y="4626864"/>
            <a:ext cx="77724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D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325880" y="4626864"/>
            <a:ext cx="1874519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101828"/>
                </a:solidFill>
                <a:latin typeface="맑은 고딕"/>
                <a:ea typeface="맑은 고딕"/>
              </a:rPr>
              <a:t>P1 배정·서류·매칭·정산 M1·M6·M7·M9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8098840" y="4681728"/>
            <a:ext cx="1506016" cy="219456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8098840" y="4663440"/>
            <a:ext cx="1506016" cy="256031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예정</a:t>
            </a:r>
          </a:p>
        </p:txBody>
      </p:sp>
      <p:sp>
        <p:nvSpPr>
          <p:cNvPr id="75" name="Rectangle 74"/>
          <p:cNvSpPr/>
          <p:nvPr/>
        </p:nvSpPr>
        <p:spPr>
          <a:xfrm>
            <a:off x="502920" y="4992624"/>
            <a:ext cx="11183112" cy="365759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TextBox 75"/>
          <p:cNvSpPr txBox="1"/>
          <p:nvPr/>
        </p:nvSpPr>
        <p:spPr>
          <a:xfrm>
            <a:off x="548640" y="5010912"/>
            <a:ext cx="77724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325880" y="5010912"/>
            <a:ext cx="1874519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101828"/>
                </a:solidFill>
                <a:latin typeface="맑은 고딕"/>
                <a:ea typeface="맑은 고딕"/>
              </a:rPr>
              <a:t>P2 확장 (매칭 M11·wayfinding M13·현장운영 M14)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9270187" y="5065776"/>
            <a:ext cx="1338681" cy="219456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TextBox 78"/>
          <p:cNvSpPr txBox="1"/>
          <p:nvPr/>
        </p:nvSpPr>
        <p:spPr>
          <a:xfrm>
            <a:off x="9270187" y="5047488"/>
            <a:ext cx="1338681" cy="256031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예정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48640" y="5394960"/>
            <a:ext cx="777240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00447A"/>
                </a:solidFill>
                <a:latin typeface="맑은 고딕"/>
                <a:ea typeface="맑은 고딕"/>
              </a:rPr>
              <a:t>Phase E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325880" y="5394960"/>
            <a:ext cx="1874519" cy="3291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19" b="0">
                <a:solidFill>
                  <a:srgbClr val="101828"/>
                </a:solidFill>
                <a:latin typeface="맑은 고딕"/>
                <a:ea typeface="맑은 고딕"/>
              </a:rPr>
              <a:t>빌드·배포 (역할별 번들·CI/CD·멀티테넌시)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9604857" y="5449824"/>
            <a:ext cx="1840687" cy="219456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3" name="TextBox 82"/>
          <p:cNvSpPr txBox="1"/>
          <p:nvPr/>
        </p:nvSpPr>
        <p:spPr>
          <a:xfrm>
            <a:off x="9604857" y="5431536"/>
            <a:ext cx="1840687" cy="256031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1">
                <a:solidFill>
                  <a:srgbClr val="FFFFFF"/>
                </a:solidFill>
                <a:latin typeface="맑은 고딕"/>
                <a:ea typeface="맑은 고딕"/>
              </a:rPr>
              <a:t>진행</a:t>
            </a:r>
          </a:p>
        </p:txBody>
      </p:sp>
      <p:sp>
        <p:nvSpPr>
          <p:cNvPr id="84" name="Rectangle 83"/>
          <p:cNvSpPr/>
          <p:nvPr/>
        </p:nvSpPr>
        <p:spPr>
          <a:xfrm>
            <a:off x="7345832" y="1810512"/>
            <a:ext cx="18288" cy="3840480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TextBox 84"/>
          <p:cNvSpPr txBox="1"/>
          <p:nvPr/>
        </p:nvSpPr>
        <p:spPr>
          <a:xfrm>
            <a:off x="6888632" y="5669280"/>
            <a:ext cx="91440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6D4AFF"/>
                </a:solidFill>
                <a:latin typeface="맑은 고딕"/>
                <a:ea typeface="맑은 고딕"/>
              </a:rPr>
              <a:t>현재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502920" y="5989320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원칙  Phase B(공통 레이어)는 전 도메인 선행 기반 — 인증·시스템관리·공통기능 정착 후 코어/도메인 착수. 각 모듈 완성 직후 점진 QA.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06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개발 방법론 · 품질관리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METHODOLOGY &amp; QUALITY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에이전트 파이프라인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점진 QA · 보안 불변 게이트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CI/CD 자동배포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06 · 개발 방법론 · 품질관리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에이전트 파이프라인 · 점진 QA · CI/CD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개발계획서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" y="1371600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66B3"/>
                </a:solidFill>
                <a:latin typeface="맑은 고딕"/>
                <a:ea typeface="맑은 고딕"/>
              </a:rPr>
              <a:t>① 에이전트 기반 개발 파이프라인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1737360"/>
            <a:ext cx="1737360" cy="676656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810512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기획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2103120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planner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94560" y="1737360"/>
            <a:ext cx="219456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368296" y="1737360"/>
            <a:ext cx="1737360" cy="676656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2368296" y="1810512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설계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68296" y="2103120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AA/SA/TA/DA/NA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59936" y="1737360"/>
            <a:ext cx="219456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233672" y="1737360"/>
            <a:ext cx="1737360" cy="676656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233672" y="1810512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디자인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33672" y="2103120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designer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25312" y="1737360"/>
            <a:ext cx="219456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099048" y="1737360"/>
            <a:ext cx="1737360" cy="676656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099048" y="1810512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구현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99048" y="2103120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backend·frontend·db·domain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790688" y="1737360"/>
            <a:ext cx="219456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964424" y="1737360"/>
            <a:ext cx="1737360" cy="676656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964424" y="1810512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29E63"/>
                </a:solidFill>
                <a:latin typeface="맑은 고딕"/>
                <a:ea typeface="맑은 고딕"/>
              </a:rPr>
              <a:t>검증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964424" y="2103120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kintex-qa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656064" y="1737360"/>
            <a:ext cx="219456" cy="6766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98A2B3"/>
                </a:solidFill>
                <a:latin typeface="맑은 고딕"/>
                <a:ea typeface="맑은 고딕"/>
              </a:rPr>
              <a:t>›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9829800" y="1737360"/>
            <a:ext cx="1737360" cy="676656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829800" y="1810512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447A"/>
                </a:solidFill>
                <a:latin typeface="맑은 고딕"/>
                <a:ea typeface="맑은 고딕"/>
              </a:rPr>
              <a:t>배포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829800" y="2103120"/>
            <a:ext cx="17373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60" b="0">
                <a:solidFill>
                  <a:srgbClr val="667085"/>
                </a:solidFill>
                <a:latin typeface="맑은 고딕"/>
                <a:ea typeface="맑은 고딕"/>
              </a:rPr>
              <a:t>devops-dev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02920" y="2697480"/>
            <a:ext cx="5532120" cy="1874519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731520" y="2852928"/>
            <a:ext cx="5029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② 점진 QA — 모듈 완성 직후 검증</a:t>
            </a:r>
          </a:p>
        </p:txBody>
      </p:sp>
      <p:sp>
        <p:nvSpPr>
          <p:cNvPr id="37" name="Oval 36"/>
          <p:cNvSpPr/>
          <p:nvPr/>
        </p:nvSpPr>
        <p:spPr>
          <a:xfrm>
            <a:off x="777240" y="3255264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60120" y="3200400"/>
            <a:ext cx="49377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백엔드 응답 shape ↔ 프론트 훅/컴포넌트 호출 경계면 교차 비교</a:t>
            </a:r>
          </a:p>
        </p:txBody>
      </p:sp>
      <p:sp>
        <p:nvSpPr>
          <p:cNvPr id="39" name="Oval 38"/>
          <p:cNvSpPr/>
          <p:nvPr/>
        </p:nvSpPr>
        <p:spPr>
          <a:xfrm>
            <a:off x="777240" y="3520440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960120" y="3465576"/>
            <a:ext cx="49377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공간 로직(배치·배선·규정검증) 정합 · PostGIS 연산 검증</a:t>
            </a:r>
          </a:p>
        </p:txBody>
      </p:sp>
      <p:sp>
        <p:nvSpPr>
          <p:cNvPr id="41" name="Oval 40"/>
          <p:cNvSpPr/>
          <p:nvPr/>
        </p:nvSpPr>
        <p:spPr>
          <a:xfrm>
            <a:off x="777240" y="3785615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960120" y="3730752"/>
            <a:ext cx="49377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보안 불변: 자격증명·PII·스택트레이스 미노출 강제</a:t>
            </a:r>
          </a:p>
        </p:txBody>
      </p:sp>
      <p:sp>
        <p:nvSpPr>
          <p:cNvPr id="43" name="Oval 42"/>
          <p:cNvSpPr/>
          <p:nvPr/>
        </p:nvSpPr>
        <p:spPr>
          <a:xfrm>
            <a:off x="777240" y="4050791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960120" y="3995928"/>
            <a:ext cx="49377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AI 생성 이미지 워터마크·고지 강제 · 등록업체 응찰 게이트</a:t>
            </a:r>
          </a:p>
        </p:txBody>
      </p:sp>
      <p:sp>
        <p:nvSpPr>
          <p:cNvPr id="45" name="Oval 44"/>
          <p:cNvSpPr/>
          <p:nvPr/>
        </p:nvSpPr>
        <p:spPr>
          <a:xfrm>
            <a:off x="777240" y="4315968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960120" y="4261104"/>
            <a:ext cx="493776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빌드 회귀(compileJava·tsc) · 통과까지 반려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172200" y="2697480"/>
            <a:ext cx="5513832" cy="1874519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6400800" y="2852928"/>
            <a:ext cx="5029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66B3"/>
                </a:solidFill>
                <a:latin typeface="맑은 고딕"/>
                <a:ea typeface="맑은 고딕"/>
              </a:rPr>
              <a:t>③ CI/CD 자동배포 파이프라인</a:t>
            </a:r>
          </a:p>
        </p:txBody>
      </p:sp>
      <p:sp>
        <p:nvSpPr>
          <p:cNvPr id="49" name="Oval 48"/>
          <p:cNvSpPr/>
          <p:nvPr/>
        </p:nvSpPr>
        <p:spPr>
          <a:xfrm>
            <a:off x="6446520" y="3200400"/>
            <a:ext cx="256032" cy="18288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6455664" y="3191256"/>
            <a:ext cx="256032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812280" y="3182112"/>
            <a:ext cx="475488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push</a:t>
            </a:r>
          </a:p>
        </p:txBody>
      </p:sp>
      <p:sp>
        <p:nvSpPr>
          <p:cNvPr id="52" name="Oval 51"/>
          <p:cNvSpPr/>
          <p:nvPr/>
        </p:nvSpPr>
        <p:spPr>
          <a:xfrm>
            <a:off x="6446520" y="3424428"/>
            <a:ext cx="256032" cy="18288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455664" y="3415284"/>
            <a:ext cx="256032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812280" y="3406140"/>
            <a:ext cx="475488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Gitea webhook</a:t>
            </a:r>
          </a:p>
        </p:txBody>
      </p:sp>
      <p:sp>
        <p:nvSpPr>
          <p:cNvPr id="55" name="Oval 54"/>
          <p:cNvSpPr/>
          <p:nvPr/>
        </p:nvSpPr>
        <p:spPr>
          <a:xfrm>
            <a:off x="6446520" y="3648456"/>
            <a:ext cx="256032" cy="18288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6455664" y="3639312"/>
            <a:ext cx="256032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812280" y="3630168"/>
            <a:ext cx="475488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deploy_kintex.sh</a:t>
            </a:r>
          </a:p>
        </p:txBody>
      </p:sp>
      <p:sp>
        <p:nvSpPr>
          <p:cNvPr id="58" name="Oval 57"/>
          <p:cNvSpPr/>
          <p:nvPr/>
        </p:nvSpPr>
        <p:spPr>
          <a:xfrm>
            <a:off x="6446520" y="3872484"/>
            <a:ext cx="256032" cy="18288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6455664" y="3863340"/>
            <a:ext cx="256032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812280" y="3854196"/>
            <a:ext cx="475488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백엔드 bootJar + 프론트 Vite 빌드</a:t>
            </a:r>
          </a:p>
        </p:txBody>
      </p:sp>
      <p:sp>
        <p:nvSpPr>
          <p:cNvPr id="61" name="Oval 60"/>
          <p:cNvSpPr/>
          <p:nvPr/>
        </p:nvSpPr>
        <p:spPr>
          <a:xfrm>
            <a:off x="6446520" y="4096512"/>
            <a:ext cx="256032" cy="18288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6455664" y="4087368"/>
            <a:ext cx="256032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812280" y="4078224"/>
            <a:ext cx="475488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배포 → health check</a:t>
            </a:r>
          </a:p>
        </p:txBody>
      </p:sp>
      <p:sp>
        <p:nvSpPr>
          <p:cNvPr id="64" name="Oval 63"/>
          <p:cNvSpPr/>
          <p:nvPr/>
        </p:nvSpPr>
        <p:spPr>
          <a:xfrm>
            <a:off x="6446520" y="4320540"/>
            <a:ext cx="256032" cy="18288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455664" y="4311396"/>
            <a:ext cx="256032" cy="20116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6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12280" y="4302252"/>
            <a:ext cx="4754880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실패 시 롤백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502920" y="4754880"/>
            <a:ext cx="2139696" cy="86868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502920" y="4882896"/>
            <a:ext cx="213969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18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02920" y="5358384"/>
            <a:ext cx="2139696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FFFFFF"/>
                </a:solidFill>
                <a:latin typeface="맑은 고딕"/>
                <a:ea typeface="맑은 고딕"/>
              </a:rPr>
              <a:t>도메인 모듈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2724911" y="4754880"/>
            <a:ext cx="2139696" cy="86868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1" name="TextBox 70"/>
          <p:cNvSpPr txBox="1"/>
          <p:nvPr/>
        </p:nvSpPr>
        <p:spPr>
          <a:xfrm>
            <a:off x="2724911" y="4882896"/>
            <a:ext cx="213969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6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724911" y="5358384"/>
            <a:ext cx="2139696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FFFFFF"/>
                </a:solidFill>
                <a:latin typeface="맑은 고딕"/>
                <a:ea typeface="맑은 고딕"/>
              </a:rPr>
              <a:t>역할별 포털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4946903" y="4754880"/>
            <a:ext cx="2139696" cy="86868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4946903" y="4882896"/>
            <a:ext cx="213969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39+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4946903" y="5358384"/>
            <a:ext cx="2139696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FFFFFF"/>
                </a:solidFill>
                <a:latin typeface="맑은 고딕"/>
                <a:ea typeface="맑은 고딕"/>
              </a:rPr>
              <a:t>Flyway 테이블(현재)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7168895" y="4754880"/>
            <a:ext cx="2139696" cy="86868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7" name="TextBox 76"/>
          <p:cNvSpPr txBox="1"/>
          <p:nvPr/>
        </p:nvSpPr>
        <p:spPr>
          <a:xfrm>
            <a:off x="7168895" y="4882896"/>
            <a:ext cx="213969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A~E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7168895" y="5358384"/>
            <a:ext cx="2139696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FFFFFF"/>
                </a:solidFill>
                <a:latin typeface="맑은 고딕"/>
                <a:ea typeface="맑은 고딕"/>
              </a:rPr>
              <a:t>5개 Phase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9390888" y="4754880"/>
            <a:ext cx="2139696" cy="86868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TextBox 79"/>
          <p:cNvSpPr txBox="1"/>
          <p:nvPr/>
        </p:nvSpPr>
        <p:spPr>
          <a:xfrm>
            <a:off x="9390888" y="4882896"/>
            <a:ext cx="213969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600" b="1">
                <a:solidFill>
                  <a:srgbClr val="FFFFFF"/>
                </a:solidFill>
                <a:latin typeface="맑은 고딕"/>
                <a:ea typeface="맑은 고딕"/>
              </a:rPr>
              <a:t>3-Tier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9390888" y="5358384"/>
            <a:ext cx="2139696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FFFFFF"/>
                </a:solidFill>
                <a:latin typeface="맑은 고딕"/>
                <a:ea typeface="맑은 고딕"/>
              </a:rPr>
              <a:t>+ AI 사이드카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02920" y="5943600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AI 지능 = Claude 기본 + 설정형 전환(AiTextRouter/AiConfig) · Ollama 폴백  │  이미지 = 나노바나나(Gemini) 라이브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07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보안 · 비기능요건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SECURITY &amp; NFR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외부 API 통제 (예외 명시)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자격증명 보호 · AI 워터마크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접근성·다국어·테마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07 · 보안 · 비기능요건(NFR)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보안 불변 원칙 및 품질 속성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개발계획서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532120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5532120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553212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보안 불변 (Security Invariants)</a:t>
            </a:r>
          </a:p>
        </p:txBody>
      </p:sp>
      <p:sp>
        <p:nvSpPr>
          <p:cNvPr id="14" name="Oval 13"/>
          <p:cNvSpPr/>
          <p:nvPr/>
        </p:nvSpPr>
        <p:spPr>
          <a:xfrm>
            <a:off x="731520" y="2002536"/>
            <a:ext cx="100584" cy="100584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32688" y="1965960"/>
            <a:ext cx="49834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외부 API 통제 —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온프레미스 원칙 · 예외 = Claude(승인)·Gemini(G1). 키는 서버 env 로드, 코드·커밋·로그 미기재</a:t>
            </a:r>
          </a:p>
        </p:txBody>
      </p:sp>
      <p:sp>
        <p:nvSpPr>
          <p:cNvPr id="16" name="Oval 15"/>
          <p:cNvSpPr/>
          <p:nvPr/>
        </p:nvSpPr>
        <p:spPr>
          <a:xfrm>
            <a:off x="731520" y="2432304"/>
            <a:ext cx="100584" cy="100584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32688" y="2395728"/>
            <a:ext cx="49834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자격증명 보호 —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IP·SSH계정·비밀번호를 API 응답·에러메시지에 미노출</a:t>
            </a:r>
          </a:p>
        </p:txBody>
      </p:sp>
      <p:sp>
        <p:nvSpPr>
          <p:cNvPr id="18" name="Oval 17"/>
          <p:cNvSpPr/>
          <p:nvPr/>
        </p:nvSpPr>
        <p:spPr>
          <a:xfrm>
            <a:off x="731520" y="2862072"/>
            <a:ext cx="100584" cy="100584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32688" y="2825496"/>
            <a:ext cx="49834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암호화 저장 —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민감 자격증명 AES-256-GCM · admin 비번 env 주입(admin123 금지)</a:t>
            </a:r>
          </a:p>
        </p:txBody>
      </p:sp>
      <p:sp>
        <p:nvSpPr>
          <p:cNvPr id="20" name="Oval 19"/>
          <p:cNvSpPr/>
          <p:nvPr/>
        </p:nvSpPr>
        <p:spPr>
          <a:xfrm>
            <a:off x="731520" y="3291839"/>
            <a:ext cx="100584" cy="100584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32688" y="3255263"/>
            <a:ext cx="49834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AI 이미지 고지 —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나노바나나 생성 전 이미지 워터마크·실물 상이 고지 강제</a:t>
            </a:r>
          </a:p>
        </p:txBody>
      </p:sp>
      <p:sp>
        <p:nvSpPr>
          <p:cNvPr id="22" name="Oval 21"/>
          <p:cNvSpPr/>
          <p:nvPr/>
        </p:nvSpPr>
        <p:spPr>
          <a:xfrm>
            <a:off x="731520" y="3721607"/>
            <a:ext cx="100584" cy="100584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32688" y="3685031"/>
            <a:ext cx="498348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에러 응답 —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스택트레이스 미노출 — 요약 메시지만 전달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172200" y="1371600"/>
            <a:ext cx="5513832" cy="2788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6172200" y="1371600"/>
            <a:ext cx="5513832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172200" y="1371600"/>
            <a:ext cx="55138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비기능요건 (NFR)</a:t>
            </a:r>
          </a:p>
        </p:txBody>
      </p:sp>
      <p:sp>
        <p:nvSpPr>
          <p:cNvPr id="27" name="Oval 26"/>
          <p:cNvSpPr/>
          <p:nvPr/>
        </p:nvSpPr>
        <p:spPr>
          <a:xfrm>
            <a:off x="6400800" y="2002536"/>
            <a:ext cx="100584" cy="10058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601968" y="1965960"/>
            <a:ext cx="49377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웹 접근성 —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WCAG 준수 · 키보드·스크린리더 대응</a:t>
            </a:r>
          </a:p>
        </p:txBody>
      </p:sp>
      <p:sp>
        <p:nvSpPr>
          <p:cNvPr id="29" name="Oval 28"/>
          <p:cNvSpPr/>
          <p:nvPr/>
        </p:nvSpPr>
        <p:spPr>
          <a:xfrm>
            <a:off x="6400800" y="2368296"/>
            <a:ext cx="100584" cy="10058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601968" y="2331720"/>
            <a:ext cx="49377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다국어(i18n) —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한 · 영 · 중 · 일 (공개사이트·CMS 우선)</a:t>
            </a:r>
          </a:p>
        </p:txBody>
      </p:sp>
      <p:sp>
        <p:nvSpPr>
          <p:cNvPr id="31" name="Oval 30"/>
          <p:cNvSpPr/>
          <p:nvPr/>
        </p:nvSpPr>
        <p:spPr>
          <a:xfrm>
            <a:off x="6400800" y="2734056"/>
            <a:ext cx="100584" cy="10058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601968" y="2697480"/>
            <a:ext cx="49377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라이트/다크 테마 —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전 화면 테마 토큰 · 반응형 풀스크린</a:t>
            </a:r>
          </a:p>
        </p:txBody>
      </p:sp>
      <p:sp>
        <p:nvSpPr>
          <p:cNvPr id="33" name="Oval 32"/>
          <p:cNvSpPr/>
          <p:nvPr/>
        </p:nvSpPr>
        <p:spPr>
          <a:xfrm>
            <a:off x="6400800" y="3099816"/>
            <a:ext cx="100584" cy="10058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601968" y="3063240"/>
            <a:ext cx="49377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반응형 채널 분리 —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데스크톱=설계/에디터 · 모바일=현장/조회/승인</a:t>
            </a:r>
          </a:p>
        </p:txBody>
      </p:sp>
      <p:sp>
        <p:nvSpPr>
          <p:cNvPr id="35" name="Oval 34"/>
          <p:cNvSpPr/>
          <p:nvPr/>
        </p:nvSpPr>
        <p:spPr>
          <a:xfrm>
            <a:off x="6400800" y="3465576"/>
            <a:ext cx="100584" cy="10058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601968" y="3429000"/>
            <a:ext cx="49377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성능·확장 —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Redis 비동기 큐 · 렌더 워커 사이드카 분리</a:t>
            </a:r>
          </a:p>
        </p:txBody>
      </p:sp>
      <p:sp>
        <p:nvSpPr>
          <p:cNvPr id="37" name="Oval 36"/>
          <p:cNvSpPr/>
          <p:nvPr/>
        </p:nvSpPr>
        <p:spPr>
          <a:xfrm>
            <a:off x="6400800" y="3831336"/>
            <a:ext cx="100584" cy="10058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601968" y="3794760"/>
            <a:ext cx="49377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멀티테넌시 격리 — </a:t>
            </a: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tenant_id 전파 · 전시관 단위 데이터·권한 격리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02920" y="4370832"/>
            <a:ext cx="11183112" cy="384048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02920" y="4370832"/>
            <a:ext cx="11183112" cy="38404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FFFFFF"/>
                </a:solidFill>
                <a:latin typeface="맑은 고딕"/>
                <a:ea typeface="맑은 고딕"/>
              </a:rPr>
              <a:t>3중 권한 구조   테넌트(전시관) 격리  ⊃  행사(Event) 워크스페이스  ⊃  행사 RBAC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2920" y="4937760"/>
            <a:ext cx="3630168" cy="658368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85800" y="5029200"/>
            <a:ext cx="3383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66B3"/>
                </a:solidFill>
                <a:latin typeface="맑은 고딕"/>
                <a:ea typeface="맑은 고딕"/>
              </a:rPr>
              <a:t>JWT + RBAC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85800" y="5321808"/>
            <a:ext cx="33832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6역할 게이트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4261104" y="4937760"/>
            <a:ext cx="3630168" cy="658368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4443984" y="5029200"/>
            <a:ext cx="3383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2FA / OTP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443984" y="5321808"/>
            <a:ext cx="33832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TOTP RFC6238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8019288" y="4937760"/>
            <a:ext cx="3630168" cy="658368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8202168" y="5029200"/>
            <a:ext cx="3383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447A"/>
                </a:solidFill>
                <a:latin typeface="맑은 고딕"/>
                <a:ea typeface="맑은 고딕"/>
              </a:rPr>
              <a:t>감사로그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202168" y="5321808"/>
            <a:ext cx="338328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전수 기록·개인정보 접근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08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리스크 및 대응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RISK MANAGEMENT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기술·데이터·연동 리스크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영향도·발생가능성 평가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완화 방안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08 · 리스크 및 대응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주요 리스크 및 대응 방안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개발계획서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11183112" cy="40233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12648" y="1371600"/>
            <a:ext cx="54864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구분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98448" y="1371600"/>
            <a:ext cx="4069079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리스크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04688" y="1371600"/>
            <a:ext cx="178308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영향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24927" y="1371600"/>
            <a:ext cx="423367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대응 방안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2920" y="1810512"/>
            <a:ext cx="11183112" cy="512064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502920" y="1810512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12648" y="1810512"/>
            <a:ext cx="6400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기술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8448" y="1810512"/>
            <a:ext cx="402336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나노바나나 생성 이미지가 실제 시공과 상이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394960" y="1956816"/>
            <a:ext cx="868680" cy="219456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394960" y="1947672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높음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0" y="1810512"/>
            <a:ext cx="42976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전 이미지 워터마크·고지 강제, 참조이미지 구조보존 파이프라인, 검수 단계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02920" y="2322576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12648" y="2322576"/>
            <a:ext cx="6400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데이터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98448" y="2322576"/>
            <a:ext cx="402336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홀 실측 CAD·트렌치 좌표 미확보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394960" y="2468880"/>
            <a:ext cx="868680" cy="219456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394960" y="2459736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높음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0" y="2322576"/>
            <a:ext cx="42976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확보 자산(평면도 15장+CAD) 활용, 미확보 시 공개규격 근사도면으로 Phase 진행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02920" y="2834640"/>
            <a:ext cx="11183112" cy="512064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02920" y="2834640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12648" y="2834640"/>
            <a:ext cx="6400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연동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98448" y="2834640"/>
            <a:ext cx="402336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kxwp 내부 API 미공개(폐쇄형)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394960" y="2980944"/>
            <a:ext cx="868680" cy="219456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5394960" y="2971800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중간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15200" y="2834640"/>
            <a:ext cx="42976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초기 제출용 파일 생성+업로드 안내 릴레이, 연동은 킨텍스 협의 후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02920" y="3346704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612648" y="3346704"/>
            <a:ext cx="6400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보안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298448" y="3346704"/>
            <a:ext cx="402336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외부 API 호출·자격증명 노출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394960" y="3493008"/>
            <a:ext cx="868680" cy="219456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394960" y="3483864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높음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15200" y="3346704"/>
            <a:ext cx="42976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Claude·Gemini만 예외 승인, env 로드·미커밋, 응답 미노출, 감사로그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02920" y="3858768"/>
            <a:ext cx="11183112" cy="512064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502920" y="3858768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12648" y="3858768"/>
            <a:ext cx="6400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규정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298448" y="3858768"/>
            <a:ext cx="402336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소방·구조 최종 유권해석은 시스템 밖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5394960" y="4005072"/>
            <a:ext cx="868680" cy="219456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5394960" y="3995928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중간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315200" y="3858768"/>
            <a:ext cx="42976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AI는 사전 필터(위반 플래깅)까지, 최종 판정은 관할기관·구조기술사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02920" y="4370832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612648" y="4370832"/>
            <a:ext cx="6400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일정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298448" y="4370832"/>
            <a:ext cx="402336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공통 레이어 지연 시 도메인 착수 지연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5394960" y="4517136"/>
            <a:ext cx="868680" cy="219456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5394960" y="4507992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중간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315200" y="4370832"/>
            <a:ext cx="42976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Phase B 선행 완료(현재 완료), 모듈 병렬화·점진 QA로 흡수</a:t>
            </a:r>
          </a:p>
        </p:txBody>
      </p:sp>
      <p:sp>
        <p:nvSpPr>
          <p:cNvPr id="55" name="Rectangle 54"/>
          <p:cNvSpPr/>
          <p:nvPr/>
        </p:nvSpPr>
        <p:spPr>
          <a:xfrm>
            <a:off x="502920" y="4882896"/>
            <a:ext cx="11183112" cy="512064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Rectangle 55"/>
          <p:cNvSpPr/>
          <p:nvPr/>
        </p:nvSpPr>
        <p:spPr>
          <a:xfrm>
            <a:off x="502920" y="4882896"/>
            <a:ext cx="11183112" cy="9144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612648" y="4882896"/>
            <a:ext cx="6400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시장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298448" y="4882896"/>
            <a:ext cx="402336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옥션 업체 참여율·응찰 품질 불확실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5394960" y="5029200"/>
            <a:ext cx="868680" cy="219456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5394960" y="5020056"/>
            <a:ext cx="868680" cy="23774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1">
                <a:solidFill>
                  <a:srgbClr val="FFFFFF"/>
                </a:solidFill>
                <a:latin typeface="맑은 고딕"/>
                <a:ea typeface="맑은 고딕"/>
              </a:rPr>
              <a:t>중간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315200" y="4882896"/>
            <a:ext cx="4297680" cy="51206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등록업체 DB 검증 게이트, AI 자료 기반 동일사양 비교로 참여 유인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CONTENTS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목차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개발계획서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  <a:latin typeface="맑은 고딕"/>
                <a:ea typeface="맑은 고딕"/>
              </a:rPr>
              <a:t>C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" y="1481328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640080" y="1481328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96112" y="1481328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91639" y="1618488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사업 개요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91639" y="1938528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배경·목적·범위 / 전시 생애주기 폐루프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2414016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40080" y="2414016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96112" y="2414016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91639" y="2551176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시스템 구성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91639" y="2871216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아키텍처 개요 / 역할별 포털 / 나노바나나 파이프라인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0080" y="3346704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640080" y="3346704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96112" y="3346704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91639" y="3483864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개발 범위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91639" y="3803904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모듈 M1~M18 + 공통·시스템관리 레이어(§5B)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0080" y="4279392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640080" y="4279392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96112" y="4279392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91639" y="4416552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추진 체계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691639" y="4736592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거버넌스·아키텍트·개발·QA·DevOps 조직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40080" y="5212080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640080" y="5212080"/>
            <a:ext cx="82296" cy="80467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96112" y="5212080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0066B3"/>
                </a:solidFill>
                <a:latin typeface="맑은 고딕"/>
                <a:ea typeface="맑은 고딕"/>
              </a:rPr>
              <a:t>05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91639" y="5349240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추진 일정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691639" y="5669280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Phase A~E 마스터 일정(완료/진행/예정)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309359" y="1481328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6309359" y="1481328"/>
            <a:ext cx="82296" cy="80467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565392" y="1481328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6D4AFF"/>
                </a:solidFill>
                <a:latin typeface="맑은 고딕"/>
                <a:ea typeface="맑은 고딕"/>
              </a:rPr>
              <a:t>06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60919" y="1618488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개발 방법론·품질관리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60919" y="1938528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에이전트 파이프라인 · 점진 QA · CI/CD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309359" y="2414016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ounded Rectangle 43"/>
          <p:cNvSpPr/>
          <p:nvPr/>
        </p:nvSpPr>
        <p:spPr>
          <a:xfrm>
            <a:off x="6309359" y="2414016"/>
            <a:ext cx="82296" cy="80467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565392" y="2414016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6D4AFF"/>
                </a:solidFill>
                <a:latin typeface="맑은 고딕"/>
                <a:ea typeface="맑은 고딕"/>
              </a:rPr>
              <a:t>07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360919" y="2551176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보안 · 비기능요건(NFR)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360919" y="2871216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외부API 통제 · AI 워터마크 · 접근성·다국어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309359" y="3346704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ounded Rectangle 48"/>
          <p:cNvSpPr/>
          <p:nvPr/>
        </p:nvSpPr>
        <p:spPr>
          <a:xfrm>
            <a:off x="6309359" y="3346704"/>
            <a:ext cx="82296" cy="80467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6565392" y="3346704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6D4AFF"/>
                </a:solidFill>
                <a:latin typeface="맑은 고딕"/>
                <a:ea typeface="맑은 고딕"/>
              </a:rPr>
              <a:t>08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360919" y="3483864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리스크 및 대응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360919" y="3803904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기술·데이터·연동·보안 리스크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6309359" y="4279392"/>
            <a:ext cx="5349240" cy="80467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ounded Rectangle 53"/>
          <p:cNvSpPr/>
          <p:nvPr/>
        </p:nvSpPr>
        <p:spPr>
          <a:xfrm>
            <a:off x="6309359" y="4279392"/>
            <a:ext cx="82296" cy="80467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565392" y="4279392"/>
            <a:ext cx="822960" cy="80467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400" b="1">
                <a:solidFill>
                  <a:srgbClr val="6D4AFF"/>
                </a:solidFill>
                <a:latin typeface="맑은 고딕"/>
                <a:ea typeface="맑은 고딕"/>
              </a:rPr>
              <a:t>09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360919" y="4416552"/>
            <a:ext cx="416052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101828"/>
                </a:solidFill>
                <a:latin typeface="맑은 고딕"/>
                <a:ea typeface="맑은 고딕"/>
              </a:rPr>
              <a:t>기대 효과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360919" y="4736592"/>
            <a:ext cx="416052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정량·정성 효과 / 확장 로드맵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09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기대 효과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EXPECTED BENEFITS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정량 효과 (리드타임)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정성 효과 (의사결정·투명성)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확장 로드맵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09 · 기대 효과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정량 · 정성 기대 효과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개발계획서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" y="1353312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0066B3"/>
                </a:solidFill>
                <a:latin typeface="맑은 고딕"/>
                <a:ea typeface="맑은 고딕"/>
              </a:rPr>
              <a:t>정량 효과 — 리드타임 단축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1691640"/>
            <a:ext cx="2194560" cy="1691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82880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홀 배정 견적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77240" y="2139696"/>
            <a:ext cx="1645919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2212848"/>
            <a:ext cx="219456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As-Is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" y="2395728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수일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2724912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↓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2920" y="292608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즉시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752344" y="1691640"/>
            <a:ext cx="2194560" cy="1691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2752344" y="182880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배치도 초안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026663" y="2139696"/>
            <a:ext cx="1645919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2752344" y="2212848"/>
            <a:ext cx="219456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As-Is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52344" y="2395728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수일~수주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52344" y="2724912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↓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752344" y="292608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수 분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001768" y="1691640"/>
            <a:ext cx="2194560" cy="1691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01768" y="182880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규정 검수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276088" y="2139696"/>
            <a:ext cx="1645919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01768" y="2212848"/>
            <a:ext cx="219456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As-Is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01768" y="2395728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육안 검토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001768" y="2724912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↓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01768" y="292608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자동 플래깅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251192" y="1691640"/>
            <a:ext cx="2194560" cy="1691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251192" y="182880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유틸리티 신청</a:t>
            </a:r>
          </a:p>
        </p:txBody>
      </p:sp>
      <p:sp>
        <p:nvSpPr>
          <p:cNvPr id="35" name="Rectangle 34"/>
          <p:cNvSpPr/>
          <p:nvPr/>
        </p:nvSpPr>
        <p:spPr>
          <a:xfrm>
            <a:off x="7525512" y="2139696"/>
            <a:ext cx="1645919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7251192" y="2212848"/>
            <a:ext cx="219456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As-Is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251192" y="2395728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수기 작도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251192" y="2724912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↓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251192" y="292608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클릭 + 자동견적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9500616" y="1691640"/>
            <a:ext cx="2194560" cy="1691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9500616" y="182880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시공 결과 예측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774936" y="2139696"/>
            <a:ext cx="1645919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9500616" y="2212848"/>
            <a:ext cx="2194560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50" b="0">
                <a:solidFill>
                  <a:srgbClr val="98A2B3"/>
                </a:solidFill>
                <a:latin typeface="맑은 고딕"/>
                <a:ea typeface="맑은 고딕"/>
              </a:rPr>
              <a:t>As-Is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500616" y="2395728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667085"/>
                </a:solidFill>
                <a:latin typeface="맑은 고딕"/>
                <a:ea typeface="맑은 고딕"/>
              </a:rPr>
              <a:t>불가(외주)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500616" y="2724912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↓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500616" y="292608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표준 샷 자동생성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02920" y="3611880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6D4AFF"/>
                </a:solidFill>
                <a:latin typeface="맑은 고딕"/>
                <a:ea typeface="맑은 고딕"/>
              </a:rPr>
              <a:t>정성 효과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2920" y="3950208"/>
            <a:ext cx="5532120" cy="5303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ounded Rectangle 48"/>
          <p:cNvSpPr/>
          <p:nvPr/>
        </p:nvSpPr>
        <p:spPr>
          <a:xfrm>
            <a:off x="502920" y="3950208"/>
            <a:ext cx="73152" cy="5303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722376" y="4023360"/>
            <a:ext cx="521208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의사결정 가속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22376" y="4261104"/>
            <a:ext cx="521208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도면을 읽지 못해도 사진 수준 시각화로 주최자·참가업체 의사결정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6126480" y="3950208"/>
            <a:ext cx="5532120" cy="5303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Rounded Rectangle 52"/>
          <p:cNvSpPr/>
          <p:nvPr/>
        </p:nvSpPr>
        <p:spPr>
          <a:xfrm>
            <a:off x="6126480" y="3950208"/>
            <a:ext cx="73152" cy="5303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6345936" y="4023360"/>
            <a:ext cx="521208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영업 자료화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345936" y="4261104"/>
            <a:ext cx="521208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완공 예상 이미지로 참가업체 유치·컨펌 커뮤니케이션 비용 절감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502920" y="4553712"/>
            <a:ext cx="5532120" cy="5303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Rounded Rectangle 56"/>
          <p:cNvSpPr/>
          <p:nvPr/>
        </p:nvSpPr>
        <p:spPr>
          <a:xfrm>
            <a:off x="502920" y="4553712"/>
            <a:ext cx="73152" cy="5303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722376" y="4626864"/>
            <a:ext cx="521208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가격 투명화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22376" y="4864608"/>
            <a:ext cx="521208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옥션 역경매로 동일 사양 위 공정 비교 → 시공 발주 투명·최적화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6126480" y="4553712"/>
            <a:ext cx="5532120" cy="530352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Rounded Rectangle 60"/>
          <p:cNvSpPr/>
          <p:nvPr/>
        </p:nvSpPr>
        <p:spPr>
          <a:xfrm>
            <a:off x="6126480" y="4553712"/>
            <a:ext cx="73152" cy="5303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6345936" y="4626864"/>
            <a:ext cx="521208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데이터 일원화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345936" y="4864608"/>
            <a:ext cx="5212080" cy="20116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공간 데이터(PostGIS) 단일 원천에서 검증·시각화·정산·BI·wayfinding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502920" y="5285232"/>
            <a:ext cx="11183112" cy="40233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640080" y="5285232"/>
            <a:ext cx="36576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확장 로드맵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377440" y="5285232"/>
            <a:ext cx="22860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FFFFFF"/>
                </a:solidFill>
                <a:latin typeface="맑은 고딕"/>
                <a:ea typeface="맑은 고딕"/>
              </a:rPr>
              <a:t>› KINTEX 기준 운영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709160" y="5285232"/>
            <a:ext cx="22860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FFFFFF"/>
                </a:solidFill>
                <a:latin typeface="맑은 고딕"/>
                <a:ea typeface="맑은 고딕"/>
              </a:rPr>
              <a:t>› 코엑스 등 다중 전시관 온보딩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040879" y="5285232"/>
            <a:ext cx="22860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FFFFFF"/>
                </a:solidFill>
                <a:latin typeface="맑은 고딕"/>
                <a:ea typeface="맑은 고딕"/>
              </a:rPr>
              <a:t>› 전시테크 SaaS 사업화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372600" y="5285232"/>
            <a:ext cx="228600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FFFFFF"/>
                </a:solidFill>
                <a:latin typeface="맑은 고딕"/>
                <a:ea typeface="맑은 고딕"/>
              </a:rPr>
              <a:t>› kxwp·PG·사이니지 정식 연동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02920" y="5852160"/>
            <a:ext cx="111556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종합  “신청서를 내는 순간 시공 후 사진을 먼저 본다” — 설계·시각화·발주·운영·분석 폐루프를 하나의 데이터·계정 체계로 자동화하여 킨텍스를 전시 운영 표준 플랫폼으로 전환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사업 개요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PROJECT OVERVIEW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배경 · 목적 · 범위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전시 생애주기 폐루프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다중 전시관 SaaS 비전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01 · 사업 개요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배경 · 목적 · 추진 범위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개발계획서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5532120" cy="23317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77240" y="1554480"/>
            <a:ext cx="50292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0066B3"/>
                </a:solidFill>
                <a:latin typeface="맑은 고딕"/>
                <a:ea typeface="맑은 고딕"/>
              </a:rPr>
              <a:t>추진 배경 (As-Is)</a:t>
            </a:r>
          </a:p>
        </p:txBody>
      </p:sp>
      <p:sp>
        <p:nvSpPr>
          <p:cNvPr id="13" name="Oval 12"/>
          <p:cNvSpPr/>
          <p:nvPr/>
        </p:nvSpPr>
        <p:spPr>
          <a:xfrm>
            <a:off x="822960" y="1984248"/>
            <a:ext cx="91440" cy="91440"/>
          </a:xfrm>
          <a:prstGeom prst="ellipse">
            <a:avLst/>
          </a:prstGeom>
          <a:solidFill>
            <a:srgbClr val="66708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24128" y="1920240"/>
            <a:ext cx="48006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전시면적 108,011㎡ 국내 최대 전시장이나 준비 실무는 HWP 서식·이메일 제출에 정체</a:t>
            </a:r>
          </a:p>
        </p:txBody>
      </p:sp>
      <p:sp>
        <p:nvSpPr>
          <p:cNvPr id="15" name="Oval 14"/>
          <p:cNvSpPr/>
          <p:nvPr/>
        </p:nvSpPr>
        <p:spPr>
          <a:xfrm>
            <a:off x="822960" y="2404872"/>
            <a:ext cx="91440" cy="91440"/>
          </a:xfrm>
          <a:prstGeom prst="ellipse">
            <a:avLst/>
          </a:prstGeom>
          <a:solidFill>
            <a:srgbClr val="66708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024128" y="2340864"/>
            <a:ext cx="48006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CAD 수작업 배치도 → 홀매니저 육안 검수, 수기 위치표시도 기반 유틸리티 신청</a:t>
            </a:r>
          </a:p>
        </p:txBody>
      </p:sp>
      <p:sp>
        <p:nvSpPr>
          <p:cNvPr id="17" name="Oval 16"/>
          <p:cNvSpPr/>
          <p:nvPr/>
        </p:nvSpPr>
        <p:spPr>
          <a:xfrm>
            <a:off x="822960" y="2825496"/>
            <a:ext cx="91440" cy="91440"/>
          </a:xfrm>
          <a:prstGeom prst="ellipse">
            <a:avLst/>
          </a:prstGeom>
          <a:solidFill>
            <a:srgbClr val="66708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24128" y="2761488"/>
            <a:ext cx="48006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참가업체 유틸리티 신청이 행사별 사무국 시스템으로 파편화(공통 플랫폼 부재)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3246120"/>
            <a:ext cx="91440" cy="91440"/>
          </a:xfrm>
          <a:prstGeom prst="ellipse">
            <a:avLst/>
          </a:prstGeom>
          <a:solidFill>
            <a:srgbClr val="66708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24128" y="3182112"/>
            <a:ext cx="48006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시공 결과를 개장일에 처음 확인 — 사전 시각화 수단 없음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72200" y="1371600"/>
            <a:ext cx="5513832" cy="23317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46520" y="1554480"/>
            <a:ext cx="50292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6D4AFF"/>
                </a:solidFill>
                <a:latin typeface="맑은 고딕"/>
                <a:ea typeface="맑은 고딕"/>
              </a:rPr>
              <a:t>추진 목적 (To-Be)</a:t>
            </a:r>
          </a:p>
        </p:txBody>
      </p:sp>
      <p:sp>
        <p:nvSpPr>
          <p:cNvPr id="23" name="Oval 22"/>
          <p:cNvSpPr/>
          <p:nvPr/>
        </p:nvSpPr>
        <p:spPr>
          <a:xfrm>
            <a:off x="6492240" y="198424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693408" y="1920240"/>
            <a:ext cx="48006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전시장 운영 전 과정을 AI로 자동 설계·검증하는 베뉴 운영 플랫폼 구축</a:t>
            </a:r>
          </a:p>
        </p:txBody>
      </p:sp>
      <p:sp>
        <p:nvSpPr>
          <p:cNvPr id="25" name="Oval 24"/>
          <p:cNvSpPr/>
          <p:nvPr/>
        </p:nvSpPr>
        <p:spPr>
          <a:xfrm>
            <a:off x="6492240" y="2404872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693408" y="2340864"/>
            <a:ext cx="48006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핵심 차별화: 나노바나나(Gemini)로 시공 전 '공사 후 결과 사진' 선(先)시각화</a:t>
            </a:r>
          </a:p>
        </p:txBody>
      </p:sp>
      <p:sp>
        <p:nvSpPr>
          <p:cNvPr id="27" name="Oval 26"/>
          <p:cNvSpPr/>
          <p:nvPr/>
        </p:nvSpPr>
        <p:spPr>
          <a:xfrm>
            <a:off x="6492240" y="2825496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693408" y="2761488"/>
            <a:ext cx="48006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설계 → 시각화 → 발주(옥션) → 시공 → 운영 → 분석의 폐루프 완성</a:t>
            </a:r>
          </a:p>
        </p:txBody>
      </p:sp>
      <p:sp>
        <p:nvSpPr>
          <p:cNvPr id="29" name="Oval 28"/>
          <p:cNvSpPr/>
          <p:nvPr/>
        </p:nvSpPr>
        <p:spPr>
          <a:xfrm>
            <a:off x="6492240" y="3246120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693408" y="3182112"/>
            <a:ext cx="480060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101828"/>
                </a:solidFill>
                <a:latin typeface="맑은 고딕"/>
                <a:ea typeface="맑은 고딕"/>
              </a:rPr>
              <a:t>KINTEX 기준 테넌트 + 코엑스 등 다중 전시관 멀티테넌트 SaaS 확장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02920" y="3913632"/>
            <a:ext cx="11183112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77240" y="3913632"/>
            <a:ext cx="1060704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700" b="1">
                <a:solidFill>
                  <a:srgbClr val="FFFFFF"/>
                </a:solidFill>
                <a:latin typeface="맑은 고딕"/>
                <a:ea typeface="맑은 고딕"/>
              </a:rPr>
              <a:t>비전  “신청서를 내는 순간, 시공 후 사진을 먼저 본다”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2920" y="4681728"/>
            <a:ext cx="5486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101828"/>
                </a:solidFill>
                <a:latin typeface="맑은 고딕"/>
                <a:ea typeface="맑은 고딕"/>
              </a:rPr>
              <a:t>전시 생애주기 폐루프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2920" y="5029200"/>
            <a:ext cx="1673352" cy="713232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502920" y="5120640"/>
            <a:ext cx="1673352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447A"/>
                </a:solidFill>
                <a:latin typeface="맑은 고딕"/>
                <a:ea typeface="맑은 고딕"/>
              </a:rPr>
              <a:t>판매·기획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02920" y="5431536"/>
            <a:ext cx="167335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M1·M16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185415" y="5285232"/>
            <a:ext cx="192024" cy="2011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2148840" y="5175504"/>
            <a:ext cx="2560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350008" y="5029200"/>
            <a:ext cx="1673352" cy="713232"/>
          </a:xfrm>
          <a:prstGeom prst="roundRect">
            <a:avLst/>
          </a:prstGeom>
          <a:solidFill>
            <a:srgbClr val="ECE8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2350008" y="5120640"/>
            <a:ext cx="1673352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6D4AFF"/>
                </a:solidFill>
                <a:latin typeface="맑은 고딕"/>
                <a:ea typeface="맑은 고딕"/>
              </a:rPr>
              <a:t>AI 설계·시각화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350008" y="5431536"/>
            <a:ext cx="167335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M2~M5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032504" y="5285232"/>
            <a:ext cx="192024" cy="2011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3995928" y="5175504"/>
            <a:ext cx="2560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4197096" y="5029200"/>
            <a:ext cx="1673352" cy="713232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4197096" y="5120640"/>
            <a:ext cx="1673352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447A"/>
                </a:solidFill>
                <a:latin typeface="맑은 고딕"/>
                <a:ea typeface="맑은 고딕"/>
              </a:rPr>
              <a:t>공사 옥션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197096" y="5431536"/>
            <a:ext cx="167335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M15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879592" y="5285232"/>
            <a:ext cx="192024" cy="2011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5843016" y="5175504"/>
            <a:ext cx="2560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044184" y="5029200"/>
            <a:ext cx="1673352" cy="713232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6044184" y="5120640"/>
            <a:ext cx="1673352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447A"/>
                </a:solidFill>
                <a:latin typeface="맑은 고딕"/>
                <a:ea typeface="맑은 고딕"/>
              </a:rPr>
              <a:t>시공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044184" y="5431536"/>
            <a:ext cx="167335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M7·M8</a:t>
            </a:r>
          </a:p>
        </p:txBody>
      </p:sp>
      <p:sp>
        <p:nvSpPr>
          <p:cNvPr id="52" name="Rectangle 51"/>
          <p:cNvSpPr/>
          <p:nvPr/>
        </p:nvSpPr>
        <p:spPr>
          <a:xfrm>
            <a:off x="7726680" y="5285232"/>
            <a:ext cx="192024" cy="2011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7690104" y="5175504"/>
            <a:ext cx="2560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7891272" y="5029200"/>
            <a:ext cx="1673352" cy="713232"/>
          </a:xfrm>
          <a:prstGeom prst="roundRect">
            <a:avLst/>
          </a:prstGeom>
          <a:solidFill>
            <a:srgbClr val="E1EFF9"/>
          </a:solidFill>
          <a:ln w="1524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7891272" y="5120640"/>
            <a:ext cx="1673352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447A"/>
                </a:solidFill>
                <a:latin typeface="맑은 고딕"/>
                <a:ea typeface="맑은 고딕"/>
              </a:rPr>
              <a:t>운영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891272" y="5431536"/>
            <a:ext cx="167335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M10·M14</a:t>
            </a:r>
          </a:p>
        </p:txBody>
      </p:sp>
      <p:sp>
        <p:nvSpPr>
          <p:cNvPr id="57" name="Rectangle 56"/>
          <p:cNvSpPr/>
          <p:nvPr/>
        </p:nvSpPr>
        <p:spPr>
          <a:xfrm>
            <a:off x="9573768" y="5285232"/>
            <a:ext cx="192024" cy="2011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9537192" y="5175504"/>
            <a:ext cx="2560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8A2B3"/>
                </a:solidFill>
                <a:latin typeface="맑은 고딕"/>
                <a:ea typeface="맑은 고딕"/>
              </a:rPr>
              <a:t>→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9738360" y="5029200"/>
            <a:ext cx="1673352" cy="713232"/>
          </a:xfrm>
          <a:prstGeom prst="roundRect">
            <a:avLst/>
          </a:prstGeom>
          <a:solidFill>
            <a:srgbClr val="ECE8FF"/>
          </a:solidFill>
          <a:ln w="1524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9738360" y="5120640"/>
            <a:ext cx="1673352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6D4AFF"/>
                </a:solidFill>
                <a:latin typeface="맑은 고딕"/>
                <a:ea typeface="맑은 고딕"/>
              </a:rPr>
              <a:t>경영분석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9738360" y="5431536"/>
            <a:ext cx="1673352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M16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시스템 구성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SYSTEM ARCHITECTURE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3-Tier + 나노바나나 사이드카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역할별 6개 포털 분리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PostGIS 공간 데이터 모델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02 · 시스템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전체 아키텍처 개요도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개발계획서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11183112" cy="786384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502920" y="1371600"/>
            <a:ext cx="1417320" cy="78638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71600"/>
            <a:ext cx="1417320" cy="78638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프론트
(React)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057400" y="1517904"/>
            <a:ext cx="1481328" cy="493776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2057400" y="1591056"/>
            <a:ext cx="148132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주최자 콘솔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630168" y="1517904"/>
            <a:ext cx="1481328" cy="493776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630168" y="1591056"/>
            <a:ext cx="148132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참가업체 포털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202936" y="1517904"/>
            <a:ext cx="1481328" cy="493776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202936" y="1591056"/>
            <a:ext cx="148132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업체 포털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775704" y="1517904"/>
            <a:ext cx="1481328" cy="493776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775704" y="1591056"/>
            <a:ext cx="148132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운영 대시보드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348471" y="1517904"/>
            <a:ext cx="1481328" cy="493776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348471" y="1591056"/>
            <a:ext cx="148132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관리자 백오피스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921240" y="1517904"/>
            <a:ext cx="1481328" cy="493776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921240" y="1591056"/>
            <a:ext cx="148132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공개사이트·앱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02920" y="2331720"/>
            <a:ext cx="11183112" cy="8229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502920" y="2331720"/>
            <a:ext cx="1417320" cy="82296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2331720"/>
            <a:ext cx="141732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백엔드
(Spring)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2057400" y="2487168"/>
            <a:ext cx="2468880" cy="5120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2057400" y="2560320"/>
            <a:ext cx="24688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REST + WebSocket(STOMP)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057400" y="2816352"/>
            <a:ext cx="24688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JWT·RBAC·2FA(OTP)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4663440" y="2487168"/>
            <a:ext cx="2194560" cy="5120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663440" y="256032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룰 엔진 / 배치·배선 엔진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663440" y="2816352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요율·규정·PostGIS 연산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995160" y="2487168"/>
            <a:ext cx="2011680" cy="5120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995160" y="2560320"/>
            <a:ext cx="2011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AiTextRouter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95160" y="2816352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Claude 기본·설정형 전환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9144000" y="2487168"/>
            <a:ext cx="2423160" cy="5120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9144000" y="2560320"/>
            <a:ext cx="24231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RenderJob 큐 발행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144000" y="2816352"/>
            <a:ext cx="24231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Redis 비동기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2920" y="3310128"/>
            <a:ext cx="11183112" cy="822960"/>
          </a:xfrm>
          <a:prstGeom prst="roundRect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ounded Rectangle 41"/>
          <p:cNvSpPr/>
          <p:nvPr/>
        </p:nvSpPr>
        <p:spPr>
          <a:xfrm>
            <a:off x="502920" y="3310128"/>
            <a:ext cx="1417320" cy="82296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502920" y="3310128"/>
            <a:ext cx="141732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AI·시각화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2057400" y="3465576"/>
            <a:ext cx="3794760" cy="512064"/>
          </a:xfrm>
          <a:prstGeom prst="roundRect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2057400" y="3538728"/>
            <a:ext cx="37947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나노바나나 Python 워커 (사이드카)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057400" y="3794760"/>
            <a:ext cx="37947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google-genai · gemini-3.1-flash-image-preview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5989320" y="3465576"/>
            <a:ext cx="2743200" cy="512064"/>
          </a:xfrm>
          <a:prstGeom prst="roundRect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5989320" y="3538728"/>
            <a:ext cx="2743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Claude API (AI 지능)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989320" y="3794760"/>
            <a:ext cx="274320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설계·검수·예측 · Ollama 폴백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8887968" y="3465576"/>
            <a:ext cx="2679192" cy="5120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8887968" y="3538728"/>
            <a:ext cx="267919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WebSocket 완료 푸시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887968" y="3794760"/>
            <a:ext cx="2679192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렌더 결과 실시간 통지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502920" y="4288536"/>
            <a:ext cx="11183112" cy="82296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ounded Rectangle 53"/>
          <p:cNvSpPr/>
          <p:nvPr/>
        </p:nvSpPr>
        <p:spPr>
          <a:xfrm>
            <a:off x="502920" y="4288536"/>
            <a:ext cx="1417320" cy="82296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502920" y="4288536"/>
            <a:ext cx="141732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데이터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2057400" y="4443984"/>
            <a:ext cx="3017520" cy="5120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2057400" y="4517136"/>
            <a:ext cx="30175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PostgreSQL + PostGIS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057400" y="4773168"/>
            <a:ext cx="301752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부스 폴리곤·트렌치·배선 LineString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5212080" y="4443984"/>
            <a:ext cx="2194560" cy="5120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5212080" y="4517136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Redis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212080" y="4773168"/>
            <a:ext cx="219456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작업 큐·세션·캐시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7543800" y="4443984"/>
            <a:ext cx="1874519" cy="5120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TextBox 62"/>
          <p:cNvSpPr txBox="1"/>
          <p:nvPr/>
        </p:nvSpPr>
        <p:spPr>
          <a:xfrm>
            <a:off x="7543800" y="4517136"/>
            <a:ext cx="1874519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오브젝트 스토리지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543800" y="4773168"/>
            <a:ext cx="1874519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렌더 이미지·문서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9555480" y="4443984"/>
            <a:ext cx="2011680" cy="512064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447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TextBox 65"/>
          <p:cNvSpPr txBox="1"/>
          <p:nvPr/>
        </p:nvSpPr>
        <p:spPr>
          <a:xfrm>
            <a:off x="9555480" y="4517136"/>
            <a:ext cx="2011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감사로그·마스터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9555480" y="4773168"/>
            <a:ext cx="2011680" cy="21945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룰셋·요율 버전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02920" y="5358384"/>
            <a:ext cx="109728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외부·기존 시스템 연동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502920" y="5632704"/>
            <a:ext cx="1792224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502920" y="5705856"/>
            <a:ext cx="1792224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67085"/>
                </a:solidFill>
                <a:latin typeface="맑은 고딕"/>
                <a:ea typeface="맑은 고딕"/>
              </a:rPr>
              <a:t>kxwp 작업신고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2386584" y="5632704"/>
            <a:ext cx="1792224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TextBox 71"/>
          <p:cNvSpPr txBox="1"/>
          <p:nvPr/>
        </p:nvSpPr>
        <p:spPr>
          <a:xfrm>
            <a:off x="2386584" y="5705856"/>
            <a:ext cx="1792224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67085"/>
                </a:solidFill>
                <a:latin typeface="맑은 고딕"/>
                <a:ea typeface="맑은 고딕"/>
              </a:rPr>
              <a:t>등록업체 DB 739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4270248" y="5632704"/>
            <a:ext cx="1792224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4270248" y="5705856"/>
            <a:ext cx="1792224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67085"/>
                </a:solidFill>
                <a:latin typeface="맑은 고딕"/>
                <a:ea typeface="맑은 고딕"/>
              </a:rPr>
              <a:t>행사일정 시스템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6153912" y="5632704"/>
            <a:ext cx="1792224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TextBox 75"/>
          <p:cNvSpPr txBox="1"/>
          <p:nvPr/>
        </p:nvSpPr>
        <p:spPr>
          <a:xfrm>
            <a:off x="6153912" y="5705856"/>
            <a:ext cx="1792224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67085"/>
                </a:solidFill>
                <a:latin typeface="맑은 고딕"/>
                <a:ea typeface="맑은 고딕"/>
              </a:rPr>
              <a:t>PG 결제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8037576" y="5632704"/>
            <a:ext cx="1792224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TextBox 77"/>
          <p:cNvSpPr txBox="1"/>
          <p:nvPr/>
        </p:nvSpPr>
        <p:spPr>
          <a:xfrm>
            <a:off x="8037576" y="5705856"/>
            <a:ext cx="1792224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67085"/>
                </a:solidFill>
                <a:latin typeface="맑은 고딕"/>
                <a:ea typeface="맑은 고딕"/>
              </a:rPr>
              <a:t>Gemini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9921240" y="5632704"/>
            <a:ext cx="1792224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TextBox 79"/>
          <p:cNvSpPr txBox="1"/>
          <p:nvPr/>
        </p:nvSpPr>
        <p:spPr>
          <a:xfrm>
            <a:off x="9921240" y="5705856"/>
            <a:ext cx="1792224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67085"/>
                </a:solidFill>
                <a:latin typeface="맑은 고딕"/>
                <a:ea typeface="맑은 고딕"/>
              </a:rPr>
              <a:t>사이니지/wayfinding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9659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56616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703320"/>
            <a:ext cx="73152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400" b="1">
                <a:solidFill>
                  <a:srgbClr val="FFFFFF"/>
                </a:solidFill>
                <a:latin typeface="맑은 고딕"/>
                <a:ea typeface="맑은 고딕"/>
              </a:rPr>
              <a:t>개발 범위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3484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DEVELOPMENT SCOPE</a:t>
            </a:r>
          </a:p>
        </p:txBody>
      </p:sp>
      <p:sp>
        <p:nvSpPr>
          <p:cNvPr id="9" name="Oval 8"/>
          <p:cNvSpPr/>
          <p:nvPr/>
        </p:nvSpPr>
        <p:spPr>
          <a:xfrm>
            <a:off x="7360920" y="2203704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635240" y="21488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코어 M2~M5 (P0)</a:t>
            </a:r>
          </a:p>
        </p:txBody>
      </p:sp>
      <p:sp>
        <p:nvSpPr>
          <p:cNvPr id="11" name="Oval 10"/>
          <p:cNvSpPr/>
          <p:nvPr/>
        </p:nvSpPr>
        <p:spPr>
          <a:xfrm>
            <a:off x="7360920" y="2770632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635240" y="2715768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도메인 M1·M6~M18</a:t>
            </a:r>
          </a:p>
        </p:txBody>
      </p:sp>
      <p:sp>
        <p:nvSpPr>
          <p:cNvPr id="13" name="Oval 12"/>
          <p:cNvSpPr/>
          <p:nvPr/>
        </p:nvSpPr>
        <p:spPr>
          <a:xfrm>
            <a:off x="7360920" y="3337560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635240" y="3282696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공통·시스템관리 §5B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03 · 개발 범위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모듈 맵 M1 ~ M18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개발계획서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1371600"/>
            <a:ext cx="2688336" cy="40233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1371600"/>
            <a:ext cx="2688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설계·시각화 코어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188366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502920" y="1883664"/>
            <a:ext cx="2688336" cy="640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30936" y="201168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M2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P0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532888" y="2002536"/>
            <a:ext cx="530352" cy="21945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2532888" y="200253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0936" y="224942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플로어플랜 스튜디오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920" y="270662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502920" y="2706624"/>
            <a:ext cx="2688336" cy="640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30936" y="283464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M3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P0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532888" y="2825496"/>
            <a:ext cx="530352" cy="21945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2532888" y="282549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0936" y="307238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부스 설계 스튜디오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02920" y="352958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502920" y="3529584"/>
            <a:ext cx="2688336" cy="640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30936" y="365760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M4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P0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2532888" y="3648456"/>
            <a:ext cx="530352" cy="21945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2532888" y="364845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0936" y="389534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유틸리티 설계(전기·조명·네트워크)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02920" y="435254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502920" y="4352544"/>
            <a:ext cx="2688336" cy="640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30936" y="4480559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M5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P0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2532888" y="4471416"/>
            <a:ext cx="530352" cy="21945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2532888" y="447141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30936" y="471830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나노바나나 시각화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3337560" y="1371600"/>
            <a:ext cx="2688336" cy="40233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3337560" y="1371600"/>
            <a:ext cx="2688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판매·발주·정산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3337560" y="188366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ounded Rectangle 39"/>
          <p:cNvSpPr/>
          <p:nvPr/>
        </p:nvSpPr>
        <p:spPr>
          <a:xfrm>
            <a:off x="3337560" y="1883664"/>
            <a:ext cx="2688336" cy="640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3465576" y="201168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M1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367528" y="2002536"/>
            <a:ext cx="530352" cy="21945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5367528" y="200253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465576" y="224942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홀 배정·자동 견적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3337560" y="270662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3337560" y="2706624"/>
            <a:ext cx="2688336" cy="640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3465576" y="283464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M6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367528" y="2825496"/>
            <a:ext cx="530352" cy="21945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5367528" y="282549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65576" y="307238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서류·마일스톤 워크플로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3337560" y="352958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ounded Rectangle 51"/>
          <p:cNvSpPr/>
          <p:nvPr/>
        </p:nvSpPr>
        <p:spPr>
          <a:xfrm>
            <a:off x="3337560" y="3529584"/>
            <a:ext cx="2688336" cy="640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3465576" y="365760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M7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5367528" y="3648456"/>
            <a:ext cx="530352" cy="21945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5367528" y="364845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65576" y="389534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등록업체 매칭·견적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3337560" y="435254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Rounded Rectangle 57"/>
          <p:cNvSpPr/>
          <p:nvPr/>
        </p:nvSpPr>
        <p:spPr>
          <a:xfrm>
            <a:off x="3337560" y="4352544"/>
            <a:ext cx="2688336" cy="640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3465576" y="4480559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M15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5367528" y="4471416"/>
            <a:ext cx="530352" cy="21945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1" name="TextBox 60"/>
          <p:cNvSpPr txBox="1"/>
          <p:nvPr/>
        </p:nvSpPr>
        <p:spPr>
          <a:xfrm>
            <a:off x="5367528" y="447141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465576" y="471830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공사/장치 옥션(역경매)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3337560" y="517550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Rounded Rectangle 63"/>
          <p:cNvSpPr/>
          <p:nvPr/>
        </p:nvSpPr>
        <p:spPr>
          <a:xfrm>
            <a:off x="3337560" y="5175504"/>
            <a:ext cx="2688336" cy="640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3465576" y="530352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M8·M9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P1·P2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5367528" y="5294376"/>
            <a:ext cx="530352" cy="21945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5367528" y="529437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P1·P2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465576" y="554126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반입/반출 물류 · 정산·결제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6172200" y="1371600"/>
            <a:ext cx="2688336" cy="40233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6172200" y="1371600"/>
            <a:ext cx="2688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관람·참가·마케팅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6172200" y="188366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Rounded Rectangle 71"/>
          <p:cNvSpPr/>
          <p:nvPr/>
        </p:nvSpPr>
        <p:spPr>
          <a:xfrm>
            <a:off x="6172200" y="1883664"/>
            <a:ext cx="2688336" cy="640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TextBox 72"/>
          <p:cNvSpPr txBox="1"/>
          <p:nvPr/>
        </p:nvSpPr>
        <p:spPr>
          <a:xfrm>
            <a:off x="6300216" y="201168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M10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8202167" y="2002536"/>
            <a:ext cx="530352" cy="21945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5" name="TextBox 74"/>
          <p:cNvSpPr txBox="1"/>
          <p:nvPr/>
        </p:nvSpPr>
        <p:spPr>
          <a:xfrm>
            <a:off x="8202167" y="200253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300216" y="224942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관람객 등록·배지·리드캡처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6172200" y="270662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Rounded Rectangle 77"/>
          <p:cNvSpPr/>
          <p:nvPr/>
        </p:nvSpPr>
        <p:spPr>
          <a:xfrm>
            <a:off x="6172200" y="2706624"/>
            <a:ext cx="2688336" cy="640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TextBox 78"/>
          <p:cNvSpPr txBox="1"/>
          <p:nvPr/>
        </p:nvSpPr>
        <p:spPr>
          <a:xfrm>
            <a:off x="6300216" y="283464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M12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80" name="Rounded Rectangle 79"/>
          <p:cNvSpPr/>
          <p:nvPr/>
        </p:nvSpPr>
        <p:spPr>
          <a:xfrm>
            <a:off x="8202167" y="2825496"/>
            <a:ext cx="530352" cy="21945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TextBox 80"/>
          <p:cNvSpPr txBox="1"/>
          <p:nvPr/>
        </p:nvSpPr>
        <p:spPr>
          <a:xfrm>
            <a:off x="8202167" y="282549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300216" y="307238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마케팅·공개 홍보 사이트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6172200" y="352958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Rounded Rectangle 83"/>
          <p:cNvSpPr/>
          <p:nvPr/>
        </p:nvSpPr>
        <p:spPr>
          <a:xfrm>
            <a:off x="6172200" y="3529584"/>
            <a:ext cx="2688336" cy="640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TextBox 84"/>
          <p:cNvSpPr txBox="1"/>
          <p:nvPr/>
        </p:nvSpPr>
        <p:spPr>
          <a:xfrm>
            <a:off x="6300216" y="365760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M11·M13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P2</a:t>
            </a:r>
          </a:p>
        </p:txBody>
      </p:sp>
      <p:sp>
        <p:nvSpPr>
          <p:cNvPr id="86" name="Rounded Rectangle 85"/>
          <p:cNvSpPr/>
          <p:nvPr/>
        </p:nvSpPr>
        <p:spPr>
          <a:xfrm>
            <a:off x="8202167" y="3648456"/>
            <a:ext cx="530352" cy="21945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7" name="TextBox 86"/>
          <p:cNvSpPr txBox="1"/>
          <p:nvPr/>
        </p:nvSpPr>
        <p:spPr>
          <a:xfrm>
            <a:off x="8202167" y="364845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P2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300216" y="389534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비즈매칭 · wayfinding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6172200" y="435254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Rounded Rectangle 89"/>
          <p:cNvSpPr/>
          <p:nvPr/>
        </p:nvSpPr>
        <p:spPr>
          <a:xfrm>
            <a:off x="6172200" y="4352544"/>
            <a:ext cx="2688336" cy="6400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1" name="TextBox 90"/>
          <p:cNvSpPr txBox="1"/>
          <p:nvPr/>
        </p:nvSpPr>
        <p:spPr>
          <a:xfrm>
            <a:off x="6300216" y="4480559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M14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P2</a:t>
            </a:r>
          </a:p>
        </p:txBody>
      </p:sp>
      <p:sp>
        <p:nvSpPr>
          <p:cNvPr id="92" name="Rounded Rectangle 91"/>
          <p:cNvSpPr/>
          <p:nvPr/>
        </p:nvSpPr>
        <p:spPr>
          <a:xfrm>
            <a:off x="8202167" y="4471416"/>
            <a:ext cx="530352" cy="219456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3" name="TextBox 92"/>
          <p:cNvSpPr txBox="1"/>
          <p:nvPr/>
        </p:nvSpPr>
        <p:spPr>
          <a:xfrm>
            <a:off x="8202167" y="447141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P2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6300216" y="471830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현장운영(혼잡·안전·에너지)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9006840" y="1371600"/>
            <a:ext cx="2688336" cy="40233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TextBox 95"/>
          <p:cNvSpPr txBox="1"/>
          <p:nvPr/>
        </p:nvSpPr>
        <p:spPr>
          <a:xfrm>
            <a:off x="9006840" y="1371600"/>
            <a:ext cx="2688336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경영·콘텐츠·관리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9006840" y="188366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Rounded Rectangle 97"/>
          <p:cNvSpPr/>
          <p:nvPr/>
        </p:nvSpPr>
        <p:spPr>
          <a:xfrm>
            <a:off x="9006840" y="1883664"/>
            <a:ext cx="2688336" cy="640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9" name="TextBox 98"/>
          <p:cNvSpPr txBox="1"/>
          <p:nvPr/>
        </p:nvSpPr>
        <p:spPr>
          <a:xfrm>
            <a:off x="9134856" y="201168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M16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100" name="Rounded Rectangle 99"/>
          <p:cNvSpPr/>
          <p:nvPr/>
        </p:nvSpPr>
        <p:spPr>
          <a:xfrm>
            <a:off x="11036808" y="2002536"/>
            <a:ext cx="530352" cy="21945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1" name="TextBox 100"/>
          <p:cNvSpPr txBox="1"/>
          <p:nvPr/>
        </p:nvSpPr>
        <p:spPr>
          <a:xfrm>
            <a:off x="11036808" y="200253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134856" y="224942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경영분석 BI(P&amp;L·가동률·예측)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9006840" y="270662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4" name="Rounded Rectangle 103"/>
          <p:cNvSpPr/>
          <p:nvPr/>
        </p:nvSpPr>
        <p:spPr>
          <a:xfrm>
            <a:off x="9006840" y="2706624"/>
            <a:ext cx="2688336" cy="640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5" name="TextBox 104"/>
          <p:cNvSpPr txBox="1"/>
          <p:nvPr/>
        </p:nvSpPr>
        <p:spPr>
          <a:xfrm>
            <a:off x="9134856" y="283464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M17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106" name="Rounded Rectangle 105"/>
          <p:cNvSpPr/>
          <p:nvPr/>
        </p:nvSpPr>
        <p:spPr>
          <a:xfrm>
            <a:off x="11036808" y="2825496"/>
            <a:ext cx="530352" cy="21945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7" name="TextBox 106"/>
          <p:cNvSpPr txBox="1"/>
          <p:nvPr/>
        </p:nvSpPr>
        <p:spPr>
          <a:xfrm>
            <a:off x="11036808" y="282549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9134856" y="307238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CMS·마이크로사이트·다국어</a:t>
            </a:r>
          </a:p>
        </p:txBody>
      </p:sp>
      <p:sp>
        <p:nvSpPr>
          <p:cNvPr id="109" name="Rounded Rectangle 108"/>
          <p:cNvSpPr/>
          <p:nvPr/>
        </p:nvSpPr>
        <p:spPr>
          <a:xfrm>
            <a:off x="9006840" y="3529584"/>
            <a:ext cx="2688336" cy="74980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0" name="Rounded Rectangle 109"/>
          <p:cNvSpPr/>
          <p:nvPr/>
        </p:nvSpPr>
        <p:spPr>
          <a:xfrm>
            <a:off x="9006840" y="3529584"/>
            <a:ext cx="2688336" cy="6400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1" name="TextBox 110"/>
          <p:cNvSpPr txBox="1"/>
          <p:nvPr/>
        </p:nvSpPr>
        <p:spPr>
          <a:xfrm>
            <a:off x="9134856" y="3657600"/>
            <a:ext cx="2432304" cy="23774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M18  </a:t>
            </a: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112" name="Rounded Rectangle 111"/>
          <p:cNvSpPr/>
          <p:nvPr/>
        </p:nvSpPr>
        <p:spPr>
          <a:xfrm>
            <a:off x="11036808" y="3648456"/>
            <a:ext cx="530352" cy="21945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3" name="TextBox 112"/>
          <p:cNvSpPr txBox="1"/>
          <p:nvPr/>
        </p:nvSpPr>
        <p:spPr>
          <a:xfrm>
            <a:off x="11036808" y="3648456"/>
            <a:ext cx="530352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00" b="1">
                <a:solidFill>
                  <a:srgbClr val="FFFFFF"/>
                </a:solidFill>
                <a:latin typeface="맑은 고딕"/>
                <a:ea typeface="맑은 고딕"/>
              </a:rPr>
              <a:t>P1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9134856" y="3895344"/>
            <a:ext cx="243230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관리자 백오피스·마스터데이터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02920" y="6053328"/>
            <a:ext cx="109728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6D4AFF"/>
                </a:solidFill>
                <a:latin typeface="맑은 고딕"/>
                <a:ea typeface="맑은 고딕"/>
              </a:rPr>
              <a:t>P0 </a:t>
            </a: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핵심 차별화·첫 상용 필수    </a:t>
            </a:r>
            <a:r>
              <a:rPr sz="950" b="1">
                <a:solidFill>
                  <a:srgbClr val="0066B3"/>
                </a:solidFill>
                <a:latin typeface="맑은 고딕"/>
                <a:ea typeface="맑은 고딕"/>
              </a:rPr>
              <a:t>P1 </a:t>
            </a: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운영 효율 핵심    </a:t>
            </a:r>
            <a:r>
              <a:rPr sz="950" b="1">
                <a:solidFill>
                  <a:srgbClr val="98A2B3"/>
                </a:solidFill>
                <a:latin typeface="맑은 고딕"/>
                <a:ea typeface="맑은 고딕"/>
              </a:rPr>
              <a:t>P2 </a:t>
            </a:r>
            <a:r>
              <a:rPr sz="950" b="0">
                <a:solidFill>
                  <a:srgbClr val="667085"/>
                </a:solidFill>
                <a:latin typeface="맑은 고딕"/>
                <a:ea typeface="맑은 고딕"/>
              </a:rPr>
              <a:t>확장    │    총 18개 도메인 모듈 + 공통·시스템관리 레이어(§5B)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91440" y="-91440"/>
            <a:ext cx="12371832" cy="704088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502920" y="457200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457200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03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07008" y="457200"/>
            <a:ext cx="9601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03 · 개발 범위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7008" y="676656"/>
            <a:ext cx="10424160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101828"/>
                </a:solidFill>
                <a:latin typeface="맑은 고딕"/>
                <a:ea typeface="맑은 고딕"/>
              </a:rPr>
              <a:t>공통 · 시스템관리 레이어 (§5B · UIWS/WISE 표준 이식)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70432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6455664"/>
            <a:ext cx="7315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 자동전시시스템 구축 · 개발계획서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2720" y="6455664"/>
            <a:ext cx="13533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2026-07-11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" y="1325880"/>
            <a:ext cx="111556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0">
                <a:solidFill>
                  <a:srgbClr val="667085"/>
                </a:solidFill>
                <a:latin typeface="맑은 고딕"/>
                <a:ea typeface="맑은 고딕"/>
              </a:rPr>
              <a:t>GUARDiA 표준 프레임워크(UIWS)와 동일 스택 — 시스템관리·공통 업무기능·인증을 재설계 없이 이식하여 전 도메인 모듈의 선행 기반으로 정착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1828800"/>
            <a:ext cx="3611880" cy="3977639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02920" y="1828800"/>
            <a:ext cx="3611880" cy="4572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1828800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시스템관리 (M18 통합)</a:t>
            </a:r>
          </a:p>
        </p:txBody>
      </p:sp>
      <p:sp>
        <p:nvSpPr>
          <p:cNvPr id="15" name="Oval 14"/>
          <p:cNvSpPr/>
          <p:nvPr/>
        </p:nvSpPr>
        <p:spPr>
          <a:xfrm>
            <a:off x="685800" y="24963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68680" y="243230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사용자 관리 (6역할 + 등록업체·관람객 계정)</a:t>
            </a:r>
          </a:p>
        </p:txBody>
      </p:sp>
      <p:sp>
        <p:nvSpPr>
          <p:cNvPr id="17" name="Oval 16"/>
          <p:cNvSpPr/>
          <p:nvPr/>
        </p:nvSpPr>
        <p:spPr>
          <a:xfrm>
            <a:off x="685800" y="286207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68680" y="279806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역할/권한 RBAC (플랫폼·행사 이중 평가)</a:t>
            </a:r>
          </a:p>
        </p:txBody>
      </p:sp>
      <p:sp>
        <p:nvSpPr>
          <p:cNvPr id="19" name="Oval 18"/>
          <p:cNvSpPr/>
          <p:nvPr/>
        </p:nvSpPr>
        <p:spPr>
          <a:xfrm>
            <a:off x="685800" y="32278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68680" y="316382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공통코드 (홀·부스유형·공종14분류·요금)</a:t>
            </a:r>
          </a:p>
        </p:txBody>
      </p:sp>
      <p:sp>
        <p:nvSpPr>
          <p:cNvPr id="21" name="Oval 20"/>
          <p:cNvSpPr/>
          <p:nvPr/>
        </p:nvSpPr>
        <p:spPr>
          <a:xfrm>
            <a:off x="685800" y="359359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68680" y="352958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메뉴 관리 (역할별 포털 IA 구동)</a:t>
            </a:r>
          </a:p>
        </p:txBody>
      </p:sp>
      <p:sp>
        <p:nvSpPr>
          <p:cNvPr id="23" name="Oval 22"/>
          <p:cNvSpPr/>
          <p:nvPr/>
        </p:nvSpPr>
        <p:spPr>
          <a:xfrm>
            <a:off x="685800" y="39593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68680" y="389534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감사로그 (승인·낙찰·룰셋개정·리드접근)</a:t>
            </a:r>
          </a:p>
        </p:txBody>
      </p:sp>
      <p:sp>
        <p:nvSpPr>
          <p:cNvPr id="25" name="Oval 24"/>
          <p:cNvSpPr/>
          <p:nvPr/>
        </p:nvSpPr>
        <p:spPr>
          <a:xfrm>
            <a:off x="685800" y="43251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68680" y="426110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시스템설정 (요율/규정 룰셋 버전)</a:t>
            </a:r>
          </a:p>
        </p:txBody>
      </p:sp>
      <p:sp>
        <p:nvSpPr>
          <p:cNvPr id="27" name="Oval 26"/>
          <p:cNvSpPr/>
          <p:nvPr/>
        </p:nvSpPr>
        <p:spPr>
          <a:xfrm>
            <a:off x="685800" y="469087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68680" y="462686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킨텍스 마스터데이터 (홀·요율·규정·업체)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251960" y="1828800"/>
            <a:ext cx="3611880" cy="3977639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4251960" y="1828800"/>
            <a:ext cx="3611880" cy="4572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4251960" y="1828800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공통 업무 기능</a:t>
            </a:r>
          </a:p>
        </p:txBody>
      </p:sp>
      <p:sp>
        <p:nvSpPr>
          <p:cNvPr id="32" name="Oval 31"/>
          <p:cNvSpPr/>
          <p:nvPr/>
        </p:nvSpPr>
        <p:spPr>
          <a:xfrm>
            <a:off x="4434840" y="24963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617720" y="243230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worklog 업무일지 · schedule 일정</a:t>
            </a:r>
          </a:p>
        </p:txBody>
      </p:sp>
      <p:sp>
        <p:nvSpPr>
          <p:cNvPr id="34" name="Oval 33"/>
          <p:cNvSpPr/>
          <p:nvPr/>
        </p:nvSpPr>
        <p:spPr>
          <a:xfrm>
            <a:off x="4434840" y="28620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4617720" y="279806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message 쪽지 · notice 공지</a:t>
            </a:r>
          </a:p>
        </p:txBody>
      </p:sp>
      <p:sp>
        <p:nvSpPr>
          <p:cNvPr id="36" name="Oval 35"/>
          <p:cNvSpPr/>
          <p:nvPr/>
        </p:nvSpPr>
        <p:spPr>
          <a:xfrm>
            <a:off x="4434840" y="322783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4617720" y="316382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opinion 의견 · search 통합검색</a:t>
            </a:r>
          </a:p>
        </p:txBody>
      </p:sp>
      <p:sp>
        <p:nvSpPr>
          <p:cNvPr id="38" name="Oval 37"/>
          <p:cNvSpPr/>
          <p:nvPr/>
        </p:nvSpPr>
        <p:spPr>
          <a:xfrm>
            <a:off x="4434840" y="359359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4617720" y="352958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meeting 회의록(STT→Jasper PDF)</a:t>
            </a:r>
          </a:p>
        </p:txBody>
      </p:sp>
      <p:sp>
        <p:nvSpPr>
          <p:cNvPr id="40" name="Oval 39"/>
          <p:cNvSpPr/>
          <p:nvPr/>
        </p:nvSpPr>
        <p:spPr>
          <a:xfrm>
            <a:off x="4434840" y="395935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4617720" y="389534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report/stats 업무보고·통계(PDF)</a:t>
            </a:r>
          </a:p>
        </p:txBody>
      </p:sp>
      <p:sp>
        <p:nvSpPr>
          <p:cNvPr id="42" name="Oval 41"/>
          <p:cNvSpPr/>
          <p:nvPr/>
        </p:nvSpPr>
        <p:spPr>
          <a:xfrm>
            <a:off x="4434840" y="43251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4617720" y="426110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notification 알림센터(WebSocket)</a:t>
            </a:r>
          </a:p>
        </p:txBody>
      </p:sp>
      <p:sp>
        <p:nvSpPr>
          <p:cNvPr id="44" name="Oval 43"/>
          <p:cNvSpPr/>
          <p:nvPr/>
        </p:nvSpPr>
        <p:spPr>
          <a:xfrm>
            <a:off x="4434840" y="46908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4617720" y="4626864"/>
            <a:ext cx="3108960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preference 개인화(즐겨찾기·최근방문)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8001000" y="1828800"/>
            <a:ext cx="3685032" cy="3977639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ounded Rectangle 46"/>
          <p:cNvSpPr/>
          <p:nvPr/>
        </p:nvSpPr>
        <p:spPr>
          <a:xfrm>
            <a:off x="8001000" y="1828800"/>
            <a:ext cx="3685032" cy="457200"/>
          </a:xfrm>
          <a:prstGeom prst="round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8001000" y="1828800"/>
            <a:ext cx="368503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인증 (JWT + 2FA/OTP)</a:t>
            </a:r>
          </a:p>
        </p:txBody>
      </p:sp>
      <p:sp>
        <p:nvSpPr>
          <p:cNvPr id="49" name="Oval 48"/>
          <p:cNvSpPr/>
          <p:nvPr/>
        </p:nvSpPr>
        <p:spPr>
          <a:xfrm>
            <a:off x="8183879" y="249631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8366760" y="2432304"/>
            <a:ext cx="3182112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JWT + RBAC 역할 게이트</a:t>
            </a:r>
          </a:p>
        </p:txBody>
      </p:sp>
      <p:sp>
        <p:nvSpPr>
          <p:cNvPr id="51" name="Oval 50"/>
          <p:cNvSpPr/>
          <p:nvPr/>
        </p:nvSpPr>
        <p:spPr>
          <a:xfrm>
            <a:off x="8183879" y="286207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8366760" y="2798064"/>
            <a:ext cx="3182112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2차 인증 OTP (TOTP RFC6238)</a:t>
            </a:r>
          </a:p>
        </p:txBody>
      </p:sp>
      <p:sp>
        <p:nvSpPr>
          <p:cNvPr id="53" name="Oval 52"/>
          <p:cNvSpPr/>
          <p:nvPr/>
        </p:nvSpPr>
        <p:spPr>
          <a:xfrm>
            <a:off x="8183879" y="322783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8366760" y="3163824"/>
            <a:ext cx="3182112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최초 QR 등록 · 재설정 · 관리자 초기화</a:t>
            </a:r>
          </a:p>
        </p:txBody>
      </p:sp>
      <p:sp>
        <p:nvSpPr>
          <p:cNvPr id="55" name="Oval 54"/>
          <p:cNvSpPr/>
          <p:nvPr/>
        </p:nvSpPr>
        <p:spPr>
          <a:xfrm>
            <a:off x="8183879" y="359359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8366760" y="3529584"/>
            <a:ext cx="3182112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로그인 실패 잠금 + 관리자 해제</a:t>
            </a:r>
          </a:p>
        </p:txBody>
      </p:sp>
      <p:sp>
        <p:nvSpPr>
          <p:cNvPr id="57" name="Oval 56"/>
          <p:cNvSpPr/>
          <p:nvPr/>
        </p:nvSpPr>
        <p:spPr>
          <a:xfrm>
            <a:off x="8183879" y="395935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8366760" y="3895344"/>
            <a:ext cx="3182112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admin 비번 env 주입 (AES-256-GCM)</a:t>
            </a:r>
          </a:p>
        </p:txBody>
      </p:sp>
      <p:sp>
        <p:nvSpPr>
          <p:cNvPr id="59" name="Oval 58"/>
          <p:cNvSpPr/>
          <p:nvPr/>
        </p:nvSpPr>
        <p:spPr>
          <a:xfrm>
            <a:off x="8183879" y="432511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8366760" y="4261104"/>
            <a:ext cx="3182112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admin123 하드코딩 시드 금지</a:t>
            </a:r>
          </a:p>
        </p:txBody>
      </p:sp>
      <p:sp>
        <p:nvSpPr>
          <p:cNvPr id="61" name="Oval 60"/>
          <p:cNvSpPr/>
          <p:nvPr/>
        </p:nvSpPr>
        <p:spPr>
          <a:xfrm>
            <a:off x="8183879" y="4690872"/>
            <a:ext cx="82296" cy="82296"/>
          </a:xfrm>
          <a:prstGeom prst="ellipse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8366760" y="4626864"/>
            <a:ext cx="3182112" cy="34747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TB_USER·OTP·TB_AUDIT_LOG 멱등 이식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