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78308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7830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운영자지침서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70048" y="2148840"/>
            <a:ext cx="214884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70048" y="2148840"/>
            <a:ext cx="214884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Operations Guide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운영자 지침서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453128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C7DDF2"/>
                </a:solidFill>
                <a:latin typeface="맑은 고딕"/>
                <a:ea typeface="맑은 고딕"/>
              </a:rPr>
              <a:t>킨텍스 운영·관리자를 위한 운영·백오피스·장애 대응 안내서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89204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B9C7EA"/>
                </a:solidFill>
                <a:latin typeface="맑은 고딕"/>
                <a:ea typeface="맑은 고딕"/>
              </a:rPr>
              <a:t>아키텍처 → 백오피스 → 배포 → 모니터링 → 백업·보안 → 정기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62356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806440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대상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테넌트(전시관) 관리자 · 플랫폼 슈퍼관리자 · 운영 담당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14476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근거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OPS_RUNBOOK · SECURITY · BUILD_DEPLOY 준용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80644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14476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KINTEX 자동전시시스템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모니터링 · 장애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헬스체크 · 로그 · 재기동 (런북 요약)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점검 순서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① 헬스체크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kintex_smoke_test.py(자동) / /health(수동)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597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95728"/>
            <a:ext cx="502920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② 서비스 상태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kintex.service·kintex-nanobanana.service active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8803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816352"/>
            <a:ext cx="502920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③ 의존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Redis PONG · DB SELECT 1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3009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236976"/>
            <a:ext cx="502920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④ 로그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journalctl -u kintex.service -n 200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72160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657600"/>
            <a:ext cx="502920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⑤ 재기동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systemctl restart → /health 재확인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371600"/>
            <a:ext cx="5513832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재기동 원칙</a:t>
            </a:r>
          </a:p>
        </p:txBody>
      </p:sp>
      <p:sp>
        <p:nvSpPr>
          <p:cNvPr id="27" name="Oval 26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37960" y="1975104"/>
            <a:ext cx="5010912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백엔드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restart 후 5초 뒤 /health 확인</a:t>
            </a:r>
          </a:p>
        </p:txBody>
      </p:sp>
      <p:sp>
        <p:nvSpPr>
          <p:cNvPr id="29" name="Oval 28"/>
          <p:cNvSpPr/>
          <p:nvPr/>
        </p:nvSpPr>
        <p:spPr>
          <a:xfrm>
            <a:off x="6355080" y="24597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60" y="2395728"/>
            <a:ext cx="5010912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워커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이미지 멈춤·큐 적체 시 워커만 재기동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8803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2816352"/>
            <a:ext cx="5010912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nginx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정적 이상 시 nginx -t 후 reload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33009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3236976"/>
            <a:ext cx="5010912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DB/Redis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공유 인스턴스 — 타 솔루션 영향 확인 후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372160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3657600"/>
            <a:ext cx="5010912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자동기동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두 유닛 enable 상태 유지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3886200"/>
            <a:ext cx="5486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101828"/>
                </a:solidFill>
                <a:latin typeface="맑은 고딕"/>
                <a:ea typeface="맑은 고딕"/>
              </a:rPr>
              <a:t>자주 겪는 이슈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02920" y="4224528"/>
            <a:ext cx="11183112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12648" y="4224528"/>
            <a:ext cx="370332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증상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53128" y="4224528"/>
            <a:ext cx="315468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원인 후보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744967" y="4224528"/>
            <a:ext cx="3913631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FFFFFF"/>
                </a:solidFill>
                <a:latin typeface="맑은 고딕"/>
                <a:ea typeface="맑은 고딕"/>
              </a:rPr>
              <a:t>조치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2920" y="4590288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502920" y="459028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12648" y="4590288"/>
            <a:ext cx="3749039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/health 200인데 특정 API 404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53128" y="4590288"/>
            <a:ext cx="3200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라우터 미배포(구 jar)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635240" y="4590288"/>
            <a:ext cx="40233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447A"/>
                </a:solidFill>
                <a:latin typeface="맑은 고딕"/>
                <a:ea typeface="맑은 고딕"/>
              </a:rPr>
              <a:t>스모크 러너로 라우터 확인 → 재배포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02920" y="49560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12648" y="4956048"/>
            <a:ext cx="3749039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500 relation ... does not exist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453128" y="4956048"/>
            <a:ext cx="3200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마이그 미적용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635240" y="4956048"/>
            <a:ext cx="40233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447A"/>
                </a:solidFill>
                <a:latin typeface="맑은 고딕"/>
                <a:ea typeface="맑은 고딕"/>
              </a:rPr>
              <a:t>flyway info 확인, 보정 마이그(다음 번호) 추가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02920" y="5321807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502920" y="5321807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12648" y="5321807"/>
            <a:ext cx="3749039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이미지 생성 안 됨 / degraded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53128" y="5321807"/>
            <a:ext cx="3200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G1 미승인·워커 다운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635240" y="5321807"/>
            <a:ext cx="40233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447A"/>
                </a:solidFill>
                <a:latin typeface="맑은 고딕"/>
                <a:ea typeface="맑은 고딕"/>
              </a:rPr>
              <a:t>워커 로그·env 확인, 워커 재기동(키는 워커 env only)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02920" y="568756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12648" y="5687568"/>
            <a:ext cx="3749039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배포 ‘완료’인데 반영 안 됨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453128" y="5687568"/>
            <a:ext cx="3200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deploy_server 블록 부재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635240" y="5687568"/>
            <a:ext cx="40233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447A"/>
                </a:solidFill>
                <a:latin typeface="맑은 고딕"/>
                <a:ea typeface="맑은 고딕"/>
              </a:rPr>
              <a:t>서버 kintex 블록 반영·zioinfo-deploy 재시작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02920" y="6053327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ectangle 60"/>
          <p:cNvSpPr/>
          <p:nvPr/>
        </p:nvSpPr>
        <p:spPr>
          <a:xfrm>
            <a:off x="502920" y="6053327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612648" y="6053327"/>
            <a:ext cx="3749039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push 했는데 자동배포 안 됨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453128" y="6053327"/>
            <a:ext cx="3200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webhook 미설정/시크릿 불일치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635240" y="6053327"/>
            <a:ext cx="40233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447A"/>
                </a:solidFill>
                <a:latin typeface="맑은 고딕"/>
                <a:ea typeface="맑은 고딕"/>
              </a:rPr>
              <a:t>Gitea webhook #47 활성·secret·URL 확인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백업 · 보안 점검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BACKUP &amp; SECURITY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보안 불변 원칙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AI 워터마크 강제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자격증명 보호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백업 · 보안 점검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보안 불변 및 배포·리뷰 전 점검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보안 불변(위반 불가)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외부 API 통제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온프레미스 우선 · Claude·Gemini만 예외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048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408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키는 env only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코드·DB·커밋·로그·응답 기록 금지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77063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0662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Gemini는 워커만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백엔드는 키 미취급(큐 발행·콜백만)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3639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07238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자격증명 보호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IP·SSH·비번·해시 응답/로그 미노출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0215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43814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암호화 저장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admin 비번 env 주입(AES-256-GCM)·하드코딩 금지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8679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039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스택트레이스 차단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오류는 요약 메시지만 — 테이블/컬럼명 미노출</a:t>
            </a:r>
          </a:p>
        </p:txBody>
      </p:sp>
      <p:sp>
        <p:nvSpPr>
          <p:cNvPr id="26" name="Oval 25"/>
          <p:cNvSpPr/>
          <p:nvPr/>
        </p:nvSpPr>
        <p:spPr>
          <a:xfrm>
            <a:off x="685800" y="42336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41696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AI 워터마크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M5 이미지 응답 watermarkRequired 항상 포함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72200" y="1371600"/>
            <a:ext cx="5513832" cy="3063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배포·리뷰 전 체크리스트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19751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응답/로그/커밋에 IP·SSH·비번·해시·API키 노출 0(grep)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4048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3408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Gemini/Claude 키 env only — 코드·DB·커밋 미포함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27706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270662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admin 비번 하드코딩 시드 없음(env 재시드)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1363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07238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M5 이미지 응답 watermarkRequired:true 포함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35021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43814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DB/서버 오류 → 요약 메시지(스택·relation 미노출)</a:t>
            </a:r>
          </a:p>
        </p:txBody>
      </p:sp>
      <p:sp>
        <p:nvSpPr>
          <p:cNvPr id="41" name="Oval 40"/>
          <p:cNvSpPr/>
          <p:nvPr/>
        </p:nvSpPr>
        <p:spPr>
          <a:xfrm>
            <a:off x="6355080" y="38679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537960" y="38039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운영 스크립트 시크릿 하드코딩 0(마스킹)</a:t>
            </a:r>
          </a:p>
        </p:txBody>
      </p:sp>
      <p:sp>
        <p:nvSpPr>
          <p:cNvPr id="43" name="Oval 42"/>
          <p:cNvSpPr/>
          <p:nvPr/>
        </p:nvSpPr>
        <p:spPr>
          <a:xfrm>
            <a:off x="6355080" y="42336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37960" y="41696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/api/admin/** ADMIN 게이트·미등록업체 차단 동작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02920" y="4617720"/>
            <a:ext cx="11183112" cy="502920"/>
          </a:xfrm>
          <a:prstGeom prst="roundRect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777240" y="4617720"/>
            <a:ext cx="106344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백업·스키마  Flyway는 전진(forward)만 — 잘못된 마이그는 되돌리지 말고 보정 마이그를 추가합니다. 운영 DB 임의 롤백 금지.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5303520"/>
            <a:ext cx="1115568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로그에 자격증명·API키가 보이면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즉시 보안 이슈로 에스컬레이션합니다(SECURITY §2). 감사로그에도 비밀값을 기재하지 않습니다.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정기 점검 체크리스트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ROUTINE CHECKLIST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일간 점검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주간 점검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월간 점검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06 · 정기 점검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일 · 주 · 월 점검 체크리스트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361188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3611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일간 (Daily)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스모크 러너 실행·전체 통과 확인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4144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77440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/health UP · 두 서비스 active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8437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79776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Redis PONG · DB SELECT 1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24612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182112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워커 큐 소비·이미지 생성 정상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6484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584448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에러 로그 급증·5xx 여부 확인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40507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986784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마감 임박 알림(D-25·D-7) 발송 상태</a:t>
            </a:r>
          </a:p>
        </p:txBody>
      </p:sp>
      <p:sp>
        <p:nvSpPr>
          <p:cNvPr id="26" name="Oval 25"/>
          <p:cNvSpPr/>
          <p:nvPr/>
        </p:nvSpPr>
        <p:spPr>
          <a:xfrm>
            <a:off x="685800" y="445312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4389120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감사로그 이상 접근 스캔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251960" y="1371600"/>
            <a:ext cx="3611880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4251960" y="1371600"/>
            <a:ext cx="3611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251960" y="137160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주간 (Weekly)</a:t>
            </a:r>
          </a:p>
        </p:txBody>
      </p:sp>
      <p:sp>
        <p:nvSpPr>
          <p:cNvPr id="31" name="Oval 30"/>
          <p:cNvSpPr/>
          <p:nvPr/>
        </p:nvSpPr>
        <p:spPr>
          <a:xfrm>
            <a:off x="443484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617720" y="1975104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배포 이력·롤백 발생 여부 검토</a:t>
            </a:r>
          </a:p>
        </p:txBody>
      </p:sp>
      <p:sp>
        <p:nvSpPr>
          <p:cNvPr id="33" name="Oval 32"/>
          <p:cNvSpPr/>
          <p:nvPr/>
        </p:nvSpPr>
        <p:spPr>
          <a:xfrm>
            <a:off x="4434840" y="244144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617720" y="2377440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Flyway 마이그 상태(info) 확인</a:t>
            </a:r>
          </a:p>
        </p:txBody>
      </p:sp>
      <p:sp>
        <p:nvSpPr>
          <p:cNvPr id="35" name="Oval 34"/>
          <p:cNvSpPr/>
          <p:nvPr/>
        </p:nvSpPr>
        <p:spPr>
          <a:xfrm>
            <a:off x="4434840" y="28437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617720" y="2779776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디스크·렌더 스토리지 용량 점검</a:t>
            </a:r>
          </a:p>
        </p:txBody>
      </p:sp>
      <p:sp>
        <p:nvSpPr>
          <p:cNvPr id="37" name="Oval 36"/>
          <p:cNvSpPr/>
          <p:nvPr/>
        </p:nvSpPr>
        <p:spPr>
          <a:xfrm>
            <a:off x="4434840" y="324612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617720" y="3182112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백업 정상 수행·복구 가능성 확인</a:t>
            </a:r>
          </a:p>
        </p:txBody>
      </p:sp>
      <p:sp>
        <p:nvSpPr>
          <p:cNvPr id="39" name="Oval 38"/>
          <p:cNvSpPr/>
          <p:nvPr/>
        </p:nvSpPr>
        <p:spPr>
          <a:xfrm>
            <a:off x="4434840" y="364845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617720" y="3584448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OTP·로그인 실패 잠금 문의 처리</a:t>
            </a:r>
          </a:p>
        </p:txBody>
      </p:sp>
      <p:sp>
        <p:nvSpPr>
          <p:cNvPr id="41" name="Oval 40"/>
          <p:cNvSpPr/>
          <p:nvPr/>
        </p:nvSpPr>
        <p:spPr>
          <a:xfrm>
            <a:off x="4434840" y="40507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4617720" y="3986784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룰셋/요율 개정 요청 반영 검토</a:t>
            </a:r>
          </a:p>
        </p:txBody>
      </p:sp>
      <p:sp>
        <p:nvSpPr>
          <p:cNvPr id="43" name="Oval 42"/>
          <p:cNvSpPr/>
          <p:nvPr/>
        </p:nvSpPr>
        <p:spPr>
          <a:xfrm>
            <a:off x="4434840" y="445312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617720" y="4389120"/>
            <a:ext cx="31089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webhook·시크릿 정합 점검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001000" y="1371600"/>
            <a:ext cx="3685032" cy="4206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8001000" y="1371600"/>
            <a:ext cx="368503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8001000" y="1371600"/>
            <a:ext cx="3685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월간 (Monthly)</a:t>
            </a:r>
          </a:p>
        </p:txBody>
      </p:sp>
      <p:sp>
        <p:nvSpPr>
          <p:cNvPr id="48" name="Oval 47"/>
          <p:cNvSpPr/>
          <p:nvPr/>
        </p:nvSpPr>
        <p:spPr>
          <a:xfrm>
            <a:off x="8183879" y="20391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8366760" y="1975104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보안 불변 체크리스트 전수 점검(grep)</a:t>
            </a:r>
          </a:p>
        </p:txBody>
      </p:sp>
      <p:sp>
        <p:nvSpPr>
          <p:cNvPr id="50" name="Oval 49"/>
          <p:cNvSpPr/>
          <p:nvPr/>
        </p:nvSpPr>
        <p:spPr>
          <a:xfrm>
            <a:off x="8183879" y="2441448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8366760" y="2377440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권한(RBAC)·계정 접근 재검토</a:t>
            </a:r>
          </a:p>
        </p:txBody>
      </p:sp>
      <p:sp>
        <p:nvSpPr>
          <p:cNvPr id="52" name="Oval 51"/>
          <p:cNvSpPr/>
          <p:nvPr/>
        </p:nvSpPr>
        <p:spPr>
          <a:xfrm>
            <a:off x="8183879" y="2843784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8366760" y="2779776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감사로그 보존·이상 패턴 분석</a:t>
            </a:r>
          </a:p>
        </p:txBody>
      </p:sp>
      <p:sp>
        <p:nvSpPr>
          <p:cNvPr id="54" name="Oval 53"/>
          <p:cNvSpPr/>
          <p:nvPr/>
        </p:nvSpPr>
        <p:spPr>
          <a:xfrm>
            <a:off x="8183879" y="3246120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8366760" y="3182112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테넌트 격리·크로스 접근 점검</a:t>
            </a:r>
          </a:p>
        </p:txBody>
      </p:sp>
      <p:sp>
        <p:nvSpPr>
          <p:cNvPr id="56" name="Oval 55"/>
          <p:cNvSpPr/>
          <p:nvPr/>
        </p:nvSpPr>
        <p:spPr>
          <a:xfrm>
            <a:off x="8183879" y="3648456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8366760" y="3584448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AiConfig·모델 폴백 동작 확인</a:t>
            </a:r>
          </a:p>
        </p:txBody>
      </p:sp>
      <p:sp>
        <p:nvSpPr>
          <p:cNvPr id="58" name="Oval 57"/>
          <p:cNvSpPr/>
          <p:nvPr/>
        </p:nvSpPr>
        <p:spPr>
          <a:xfrm>
            <a:off x="8183879" y="405079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8366760" y="3986784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의존 서비스(공유 DB/Redis) 용량 추이</a:t>
            </a:r>
          </a:p>
        </p:txBody>
      </p:sp>
      <p:sp>
        <p:nvSpPr>
          <p:cNvPr id="60" name="Oval 59"/>
          <p:cNvSpPr/>
          <p:nvPr/>
        </p:nvSpPr>
        <p:spPr>
          <a:xfrm>
            <a:off x="8183879" y="4453128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8366760" y="4389120"/>
            <a:ext cx="31821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장애·변경 이력 회고 및 런북 갱신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2920" y="5715000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점검 결과는 운영 기록으로 남기고, 이상 발견 시 OPS_RUNBOOK 절차(헬스→로그→재기동→롤백)로 대응합니다. 운영 배포·재구성은 소유자 승인이 필요합니다.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1481328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3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운영 아키텍처 개요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163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서비스 토폴로지 / 의존 관계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2414016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9611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9163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관리자 백오피스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163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사용자·RBAC·감사·설정 / 마스터·룰셋·테넌트·AiConfig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40080" y="3346704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611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163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배포 · CI/CD 운영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163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push→자동배포 / health 게이트 / 롤백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309359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309359" y="1481328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6539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6091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모니터링 · 장애 대응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6091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헬스체크·로그·재기동 / 자주 겪는 이슈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309359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6309359" y="2414016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56539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6091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백업 · 보안 점검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6091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보안 불변 / 워터마크 강제 / 자격증명 보호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309359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309359" y="3346704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6539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6091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정기 점검 체크리스트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6091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일 · 주 · 월 점검표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운영 아키텍처 개요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OPERATIONS ARCHITECTURE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백엔드·워커·프론트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PostgreSQL·Redis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webhook 자동배포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운영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서비스 토폴로지 (개발 kintex.zioinfo.co.kr)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11183112" cy="402336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417320"/>
            <a:ext cx="5486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접속 계층 — nginx (kintex.service 도메인 :80/443)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96596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205740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프론트(웹 정적)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36829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역할별 번들 · SPA 폴백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251960" y="196596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251960" y="205740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백엔드 API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51960" y="236829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kintex.service · REST + WebSocket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001000" y="1965960"/>
            <a:ext cx="3685032" cy="73152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001000" y="2057400"/>
            <a:ext cx="36850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나노바나나 워커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01000" y="2368296"/>
            <a:ext cx="368503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kintex-nanobanana.service · 큐 소비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02920" y="2926080"/>
            <a:ext cx="11183112" cy="402336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2926080"/>
            <a:ext cx="5486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447A"/>
                </a:solidFill>
                <a:latin typeface="맑은 고딕"/>
                <a:ea typeface="맑은 고딕"/>
              </a:rPr>
              <a:t>데이터·큐 계층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02920" y="347472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356616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PostgreSQL + PostGIS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" y="387705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kintex_db · 공간 데이터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251960" y="347472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251960" y="356616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Redis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51960" y="387705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작업 큐·세션·캐시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001000" y="3474720"/>
            <a:ext cx="3685032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01000" y="3566160"/>
            <a:ext cx="36850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오브젝트 스토리지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01000" y="3877056"/>
            <a:ext cx="368503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렌더 이미지·문서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434840"/>
            <a:ext cx="11183112" cy="402336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0080" y="4434840"/>
            <a:ext cx="54864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배포·연동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498348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02920" y="507492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deploy_server (webhook)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538581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Gitea(zio/kintex) push 수신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251960" y="4983480"/>
            <a:ext cx="3566160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251960" y="5074920"/>
            <a:ext cx="3566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Gemini (G1)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51960" y="5385816"/>
            <a:ext cx="35661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워커 env only · 미승인시 degraded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001000" y="4983480"/>
            <a:ext cx="3685032" cy="731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001000" y="5074920"/>
            <a:ext cx="368503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헬스 게이트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01000" y="5385816"/>
            <a:ext cx="368503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GET /health → data.status=UP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2920" y="5897880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의존  백엔드 → PostgreSQL·Redis · 워커 → Redis·Gemini(G1) · 프론트 → nginx → 백엔드. 헬스 판정 = /health UP + 두 서비스 active + Redis PONG + DB 응답.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관리자 백오피스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ADMIN BACK-OFFICE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사용자·RBAC·감사·설정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마스터데이터·룰셋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테넌트 온보딩·AiConfig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관리자 백오피스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시스템관리 영역 (M18 · §5B)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280160"/>
            <a:ext cx="111556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백오피스(admin.)는 웹 전용입니다. 테넌트 관리자는 자기 전시관에 고정되고, 플랫폼 슈퍼관리자는 테넌트 스위처로 전 전시관을 통제합니다.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78308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02920" y="1783080"/>
            <a:ext cx="3611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시스템관리 (SCR-A1~A6)</a:t>
            </a:r>
          </a:p>
        </p:txBody>
      </p:sp>
      <p:sp>
        <p:nvSpPr>
          <p:cNvPr id="15" name="Oval 14"/>
          <p:cNvSpPr/>
          <p:nvPr/>
        </p:nvSpPr>
        <p:spPr>
          <a:xfrm>
            <a:off x="685800" y="245059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38658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사용자 관리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6역할 + 등록업체·관람객 계정(SCR-A1)</a:t>
            </a:r>
          </a:p>
        </p:txBody>
      </p:sp>
      <p:sp>
        <p:nvSpPr>
          <p:cNvPr id="17" name="Oval 16"/>
          <p:cNvSpPr/>
          <p:nvPr/>
        </p:nvSpPr>
        <p:spPr>
          <a:xfrm>
            <a:off x="685800" y="2834639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2770632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역할·권한 RBAC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플랫폼·행사 이중 평가(SCR-A2)</a:t>
            </a:r>
          </a:p>
        </p:txBody>
      </p:sp>
      <p:sp>
        <p:nvSpPr>
          <p:cNvPr id="19" name="Oval 18"/>
          <p:cNvSpPr/>
          <p:nvPr/>
        </p:nvSpPr>
        <p:spPr>
          <a:xfrm>
            <a:off x="685800" y="3218687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3154679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공통코드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홀·부스유형·공종14분류·요금(SCR-A3)</a:t>
            </a:r>
          </a:p>
        </p:txBody>
      </p:sp>
      <p:sp>
        <p:nvSpPr>
          <p:cNvPr id="21" name="Oval 20"/>
          <p:cNvSpPr/>
          <p:nvPr/>
        </p:nvSpPr>
        <p:spPr>
          <a:xfrm>
            <a:off x="685800" y="36027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538728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메뉴 관리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역할별 포털 IA 구동(SCR-A4)</a:t>
            </a:r>
          </a:p>
        </p:txBody>
      </p:sp>
      <p:sp>
        <p:nvSpPr>
          <p:cNvPr id="23" name="Oval 22"/>
          <p:cNvSpPr/>
          <p:nvPr/>
        </p:nvSpPr>
        <p:spPr>
          <a:xfrm>
            <a:off x="685800" y="39867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3922776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감사로그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승인·낙찰·룰셋개정·리드접근(SCR-A5)</a:t>
            </a:r>
          </a:p>
        </p:txBody>
      </p:sp>
      <p:sp>
        <p:nvSpPr>
          <p:cNvPr id="25" name="Oval 24"/>
          <p:cNvSpPr/>
          <p:nvPr/>
        </p:nvSpPr>
        <p:spPr>
          <a:xfrm>
            <a:off x="685800" y="4370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68680" y="430682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시스템설정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요율/규정 룰셋 버전(SCR-A6)</a:t>
            </a:r>
          </a:p>
        </p:txBody>
      </p:sp>
      <p:sp>
        <p:nvSpPr>
          <p:cNvPr id="27" name="Oval 26"/>
          <p:cNvSpPr/>
          <p:nvPr/>
        </p:nvSpPr>
        <p:spPr>
          <a:xfrm>
            <a:off x="685800" y="475488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68680" y="4690872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잠금·OTP 초기화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실패 잠금 해제·OTP 재설정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51960" y="1783080"/>
            <a:ext cx="361188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4251960" y="1783080"/>
            <a:ext cx="3611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25196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마스터·룰셋 (SCR-A7·A8)</a:t>
            </a:r>
          </a:p>
        </p:txBody>
      </p:sp>
      <p:sp>
        <p:nvSpPr>
          <p:cNvPr id="32" name="Oval 31"/>
          <p:cNvSpPr/>
          <p:nvPr/>
        </p:nvSpPr>
        <p:spPr>
          <a:xfrm>
            <a:off x="4434840" y="245059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617720" y="238658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마스터데이터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홀·요율·요금·부스표준·등록업체(SCR-A7)</a:t>
            </a:r>
          </a:p>
        </p:txBody>
      </p:sp>
      <p:sp>
        <p:nvSpPr>
          <p:cNvPr id="34" name="Oval 33"/>
          <p:cNvSpPr/>
          <p:nvPr/>
        </p:nvSpPr>
        <p:spPr>
          <a:xfrm>
            <a:off x="4434840" y="2834639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617720" y="2770632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규정 룰셋 버전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높이·통로·바닥하중 규칙 개정(SCR-A8)</a:t>
            </a:r>
          </a:p>
        </p:txBody>
      </p:sp>
      <p:sp>
        <p:nvSpPr>
          <p:cNvPr id="36" name="Oval 35"/>
          <p:cNvSpPr/>
          <p:nvPr/>
        </p:nvSpPr>
        <p:spPr>
          <a:xfrm>
            <a:off x="4434840" y="3218687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617720" y="3154679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룰셋은 데이터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코드가 아닌 버전 파일로 관리</a:t>
            </a:r>
          </a:p>
        </p:txBody>
      </p:sp>
      <p:sp>
        <p:nvSpPr>
          <p:cNvPr id="38" name="Oval 37"/>
          <p:cNvSpPr/>
          <p:nvPr/>
        </p:nvSpPr>
        <p:spPr>
          <a:xfrm>
            <a:off x="4434840" y="36027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617720" y="3538728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개정 추적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리포트에 rulesetVersion·고지 기록</a:t>
            </a:r>
          </a:p>
        </p:txBody>
      </p:sp>
      <p:sp>
        <p:nvSpPr>
          <p:cNvPr id="40" name="Oval 39"/>
          <p:cNvSpPr/>
          <p:nvPr/>
        </p:nvSpPr>
        <p:spPr>
          <a:xfrm>
            <a:off x="4434840" y="39867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617720" y="3922776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전시관 소유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홀·요율·규정은 각 전시관이 소유</a:t>
            </a:r>
          </a:p>
        </p:txBody>
      </p:sp>
      <p:sp>
        <p:nvSpPr>
          <p:cNvPr id="42" name="Oval 41"/>
          <p:cNvSpPr/>
          <p:nvPr/>
        </p:nvSpPr>
        <p:spPr>
          <a:xfrm>
            <a:off x="4434840" y="4370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617720" y="430682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근거 없는 추정 금지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미확보 실측값은 온보딩 시 입력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001000" y="1783080"/>
            <a:ext cx="3685032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8001000" y="1783080"/>
            <a:ext cx="368503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001000" y="1783080"/>
            <a:ext cx="3685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테넌트·AI (SCR-A9·A10)</a:t>
            </a:r>
          </a:p>
        </p:txBody>
      </p:sp>
      <p:sp>
        <p:nvSpPr>
          <p:cNvPr id="47" name="Oval 46"/>
          <p:cNvSpPr/>
          <p:nvPr/>
        </p:nvSpPr>
        <p:spPr>
          <a:xfrm>
            <a:off x="8183879" y="2450591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366760" y="2386584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테넌트 관리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전시관 마스터·온보딩(SCR-A9)</a:t>
            </a:r>
          </a:p>
        </p:txBody>
      </p:sp>
      <p:sp>
        <p:nvSpPr>
          <p:cNvPr id="49" name="Oval 48"/>
          <p:cNvSpPr/>
          <p:nvPr/>
        </p:nvSpPr>
        <p:spPr>
          <a:xfrm>
            <a:off x="8183879" y="2834639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366760" y="2770632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테넌트 격리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tenant_id로 전 데이터 스코프</a:t>
            </a:r>
          </a:p>
        </p:txBody>
      </p:sp>
      <p:sp>
        <p:nvSpPr>
          <p:cNvPr id="51" name="Oval 50"/>
          <p:cNvSpPr/>
          <p:nvPr/>
        </p:nvSpPr>
        <p:spPr>
          <a:xfrm>
            <a:off x="8183879" y="3218687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366760" y="3154679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서브도메인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kintex/coex 등 컨텍스트 해소</a:t>
            </a:r>
          </a:p>
        </p:txBody>
      </p:sp>
      <p:sp>
        <p:nvSpPr>
          <p:cNvPr id="53" name="Oval 52"/>
          <p:cNvSpPr/>
          <p:nvPr/>
        </p:nvSpPr>
        <p:spPr>
          <a:xfrm>
            <a:off x="8183879" y="3602736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366760" y="3538728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KINTEX = 테넌트#1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기존 데이터 백필 기준</a:t>
            </a:r>
          </a:p>
        </p:txBody>
      </p:sp>
      <p:sp>
        <p:nvSpPr>
          <p:cNvPr id="55" name="Oval 54"/>
          <p:cNvSpPr/>
          <p:nvPr/>
        </p:nvSpPr>
        <p:spPr>
          <a:xfrm>
            <a:off x="8183879" y="3986784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366760" y="3922776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AiConfig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AI 플랫폼·모델 설정(SCR-A10)</a:t>
            </a:r>
          </a:p>
        </p:txBody>
      </p:sp>
      <p:sp>
        <p:nvSpPr>
          <p:cNvPr id="57" name="Oval 56"/>
          <p:cNvSpPr/>
          <p:nvPr/>
        </p:nvSpPr>
        <p:spPr>
          <a:xfrm>
            <a:off x="8183879" y="437083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8366760" y="4306824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Claude 기본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실패 시 Ollama 자동 폴백</a:t>
            </a:r>
          </a:p>
        </p:txBody>
      </p:sp>
      <p:sp>
        <p:nvSpPr>
          <p:cNvPr id="59" name="Oval 58"/>
          <p:cNvSpPr/>
          <p:nvPr/>
        </p:nvSpPr>
        <p:spPr>
          <a:xfrm>
            <a:off x="8183879" y="4754880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8366760" y="4690872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크로스 집계 </a:t>
            </a: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전 테넌트 BI는 슈퍼관리자만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배포 · CI/CD 운영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DEPLOY &amp; CI/CD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push → 자동배포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health 게이트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자동·수동 롤백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배포 · CI/CD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push → 자동배포 → 헬스 게이트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운영자지침서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push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scripts/push_kintex.py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9697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65145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765145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② webhook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65145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Gitea #47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1923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7371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7371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③ 빌드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7371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bootJar · vite build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4148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289596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289596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E08A00"/>
                </a:solidFill>
                <a:latin typeface="맑은 고딕"/>
                <a:ea typeface="맑은 고딕"/>
              </a:rPr>
              <a:t>④ 원자 교체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89596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deploy_kintex.sh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96374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551822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551822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⑤ health 게이트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51822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GET /health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2377440"/>
            <a:ext cx="5532120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502920" y="237744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02920" y="23774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정상 배포 경로(자동)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" y="30449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68680" y="298094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git pull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webhook 수신 후 소스 갱신</a:t>
            </a:r>
          </a:p>
        </p:txBody>
      </p:sp>
      <p:sp>
        <p:nvSpPr>
          <p:cNvPr id="35" name="Oval 34"/>
          <p:cNvSpPr/>
          <p:nvPr/>
        </p:nvSpPr>
        <p:spPr>
          <a:xfrm>
            <a:off x="685800" y="34472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68680" y="338328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Flyway 마이그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스키마 전진 적용(전진만 권장)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38496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378561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빌드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프론트 vite build · 백엔드 gradlew bootJar</a:t>
            </a:r>
          </a:p>
        </p:txBody>
      </p:sp>
      <p:sp>
        <p:nvSpPr>
          <p:cNvPr id="39" name="Oval 38"/>
          <p:cNvSpPr/>
          <p:nvPr/>
        </p:nvSpPr>
        <p:spPr>
          <a:xfrm>
            <a:off x="685800" y="42519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68680" y="418795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jar 검증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KintexApplication.class 존재 확인</a:t>
            </a:r>
          </a:p>
        </p:txBody>
      </p:sp>
      <p:sp>
        <p:nvSpPr>
          <p:cNvPr id="41" name="Oval 40"/>
          <p:cNvSpPr/>
          <p:nvPr/>
        </p:nvSpPr>
        <p:spPr>
          <a:xfrm>
            <a:off x="685800" y="46542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68680" y="459028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원자 교체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무중단 교체 후 헬스체크</a:t>
            </a:r>
          </a:p>
        </p:txBody>
      </p:sp>
      <p:sp>
        <p:nvSpPr>
          <p:cNvPr id="43" name="Oval 42"/>
          <p:cNvSpPr/>
          <p:nvPr/>
        </p:nvSpPr>
        <p:spPr>
          <a:xfrm>
            <a:off x="685800" y="50566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68680" y="499262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검증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kintex_smoke_test.py로 라우터 등록 확인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72200" y="2377440"/>
            <a:ext cx="5513832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72200" y="2377440"/>
            <a:ext cx="5513832" cy="457200"/>
          </a:xfrm>
          <a:prstGeom prst="roundRect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172200" y="237744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금지·주의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044952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298094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동시 빌드 금지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수동 Jenkins 추가 트리거 금지(jar 교체 깨짐)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3447288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38328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서버빌드 신뢰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로컬 빌드 이슈보다 서버 빌드 결과 신뢰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3849624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378561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deploy_server 반영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 블록 서버 반영·zioinfo-deploy 재시작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4251960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418795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‘완료’ 오인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로그 완료여도 1ms no-op면 블록 부재 의심</a:t>
            </a:r>
          </a:p>
        </p:txBody>
      </p:sp>
      <p:sp>
        <p:nvSpPr>
          <p:cNvPr id="56" name="Oval 55"/>
          <p:cNvSpPr/>
          <p:nvPr/>
        </p:nvSpPr>
        <p:spPr>
          <a:xfrm>
            <a:off x="6355080" y="4654296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537960" y="459028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빌드 OOM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공유 8GB — 타 솔루션과 직렬 빌드</a:t>
            </a:r>
          </a:p>
        </p:txBody>
      </p:sp>
      <p:sp>
        <p:nvSpPr>
          <p:cNvPr id="58" name="Oval 57"/>
          <p:cNvSpPr/>
          <p:nvPr/>
        </p:nvSpPr>
        <p:spPr>
          <a:xfrm>
            <a:off x="6355080" y="5056632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537960" y="499262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운영 배포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소유자 승인 필수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502920" y="502920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777240" y="502920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롤백  deploy_kintex.sh는 헬스 실패 시 이전 jar를 자동 유지·복원합니다. 자동 실패 시 백업 jar 복원 또는 직전 정상 커밋으로 재배포합니다.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모니터링 · 장애 대응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MONITORING &amp; INCIDENT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헬스체크 우선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로그·재기동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자주 겪는 이슈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