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4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480560"/>
            <a:ext cx="12191695" cy="54864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10332720" cy="2377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40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킨텍스 AI 전시·행사시스템 구축 사업</a:t>
            </a:r>
          </a:p>
          <a:p>
            <a:r>
              <a:rPr sz="20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KINTEX AI Exhibition &amp; Event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663440"/>
            <a:ext cx="1033272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제 안 발 표 자 료</a:t>
            </a:r>
          </a:p>
          <a:p>
            <a:r>
              <a:rPr sz="14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"신청서를 내는 시간, 시공 후 사진을 먼저 본다"  ·  2026. 7.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Ⅱ-1.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목표 시스템 개요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단일 플랫폼에서 전시 생애주기 6단계를 커버하는 18개 모듈 + 공통 레이어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영업·기획: M1 홀 배정·자동 견적, M16 수요예측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설계·시각화(핵심 P0): M2 배치 · M3 부스설계 · M4 배선 · M5 나노바나나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발주·계약: M6 서류, M7 등록업체, M15 공사/장치 옥션, M9 정산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참가·관람: M10 등록·배지·리드, M11 비즈매칭, M12 홍보사이트, M13 wayfinding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현장 운영: M8 물류 슬롯, M14 혼잡·안전·주차·에너지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사후·경영: M16 BI, M17 CMS, M18 관리자 + 공통/시스템관리 레이어(§5B)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10/50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Ⅱ-1.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목표 아키텍처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웹: React 18/19 + Vite + TypeScript (역할별 포털, MDI 셸, 반응형)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API: Spring Boot 3.x(Java 17) + MyBatis — REST + WebSocket(STOMP)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엔진: 룰 엔진(규정·요율) · 배치/배선 엔진(PostGIS 공간 연산) · 옥션 채점 엔진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데이터: PostgreSQL + PostGIS(부스 폴리곤·트렌치·배선), Redis(작업 큐·캐시·세션)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AI 워커: Python 사이드카(나노바나나 이미지 생성) — Spring이 큐로 트리거, 완료 시 WebSocket 푸시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저장소: 오브젝트 스토리지(생성 이미지·도면), 배포: nginx + systemd + CI/CD(webhook)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11/50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Ⅱ-1.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적용 기술 스택과 선정 사유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RFP 제약(COR-001) 100% 준수 — 발주기관 표준 프레임워크(GUARDiA/WISE)와 정렬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Spring Boot 3.x + MyBatis: 공공·기업 시스템 검증 스택, SQL 제어 용이(공간 쿼리 최적화)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React + TypeScript + Vite: 대규모 화면(80+ 라우트) 타입 안정성·생산성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PostGIS: 부스 겹침 검사·통로폭 검증·최단 배선 등 공간 연산을 DB 레벨에서 처리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Redis: RenderJob 큐·알림·세션 — 비동기 AI 작업의 표준 창구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전자정부 표준프레임워크 상당의 계층 구조(controller/service/mapper)와 개발표준 적용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12/50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Ⅱ-2.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멀티테넌트(다중 전시관 SaaS) 설계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테넌트 = 전시관(Venue): KINTEX(기준 테넌트 #1) → COEX 등 타 전시관 온보딩 가능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격리 3원칙: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데이터: 전 도메인 엔티티 tenant_id 전파, 조회 컨텍스트 자동 주입(누수 차단)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브랜딩: 테넌트별 로고·색상 토큰 오버레이(공유 디자인 시스템 위)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관리: 플랫폼 관리자 ↔ 테넌트 관리자 2계층 역할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마스터데이터(홀·요율·규정 룰셋)는 테넌트 소유 — 전시관별 고유 규정 수용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기능·화면·모듈은 공유, 데이터만 격리 — 확장 시 재개발 불필요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13/50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Ⅱ-2.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대외 접점 3-트랙 IA (visitor / business / agency)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코엑스 3-사이트 IA 분석에 근거한 트랙 분리 — 랜딩 3-분기 + 트랙별 서브홈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visitor(관람객): 공개 관람 랜딩, 행사 캘린더·티켓·wayfinding·AI 관람 도우미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business(주최자·참가업체): 행사 준비 전 과정 — 홀 배정→설계→서류→정산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agency(공사·장치·협력사): 옥션 열람·견적 제출·시공 일정·현장 작업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로그인 사용자 구분이 메인페이지와 좌측 메뉴 그룹을 결정(역할→트랙 매핑 확정표)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내부 역할(ops/admin)은 트랙 외부 별도 백오피스 — 망·권한 분리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14/50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Ⅱ-2.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역할별 포털·메뉴 결정 규칙 (6+2 역할)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역할: 전시업체(참가) · 공사/장치업체 · 주최자 · 킨텍스 운영 · 킨텍스 관리 · 시스템 관리자(테넌트/플랫폼) + 일반 대중(공개)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미인증 진입 = visitor 공개 랜딩 / 인증 시 역할별 전용 메인으로 자동 라우팅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좌측 메뉴 그룹 매트릭스: 역할별 노출/차단을 시스템관리(메뉴·권한)에서 통제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모바일 하단 탭바도 동일 규칙(역할별 결정) — 웹·모바일 랜딩 패리티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멀티역할 사용자는 트랙 스위칭 UI 제공(판정 우선순위 규칙 적용)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15/50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M1. 행사·홀 배정 및 자동 견적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행사 등록 → 희망 면적·기간 입력 → 가용 홀 탐색·중복 예약 충돌 검증 자동화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요율 마스터(기준단가 2,250원/㎡ × 성수기·전시일 규칙) 기반 즉시 자동 견적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As-Is 수일 소요 견적 회신 → To-Be 즉시 산출(RFP 목표 정합)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배정 확정 시 행사 워크스페이스 자동 생성 → M2~M9 전 모듈 연계 시작점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홀 가동률 캘린더·활용도 통계로 영업 의사결정 지원(M16 연계)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16/50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M2. 플로어플랜 스튜디오 — 부스 배치 자동화 (P0)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웹 캔버스 에디터: 홀 실측 도면 언더레이 + 부스 폴리곤 배치·편집·팬/줌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자동 배치: 부스 수·규격·통로폭·소방 규정 입력 → 복수 배치안 생성(제약 솔버 + LLM 조건해석)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배치안 비교·선택·병합 → 규정 검증(통로폭·비상구·소방) 자동 플래깅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실측 데이터 확보 완료: K1·K2 전시홀 DWG(트렌치 좌표 포함)·JPG 15장 적재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As-Is CAD 수작업 수일~수주 → To-Be 30초 이내 복수 안(PER-001 정합)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17/50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M2-1. 자동 배치 3단계 위저드 · DWG/JPG 언더레이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"사용자가 쉽게" — 초보자도 3단계로 배치 완성: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① 홀/구역 선택: 전시장&gt;홀&gt;구역 트리 + 구역 경계 스냅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② 조건 입력: 부스 수·규격·통로 조건(자연어 조건 해석 지원)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③ 결과 비교·선택: 3안 비교 → 적용(apply-option) 시 실제 저장·후속 연계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도면 언더레이 이중화: 캘리브레이션된 JPG 탭 + DWG 정밀 렌더 탭 전환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K1 홀 1~5 축정렬 / K2 홀 6~10 회전보정(−12°·−11°·+11°) 결정론 캘리브레이션 완료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18/50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M3. 부스 설계 스튜디오 (P0)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부스 단위 인테리어·장치 설계: 구조물(벽체·리깅)·가구·사인·조명 배치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설계 템플릿 라이브러리(조립부스·독립부스·아일랜드형) + 커스터마이징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설계안 → 물량(BOQ)·예상 공사비 개산 자동 산출 → M15 옥션 근거자료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높이 5m·방염 등 장치 규정 자동 체크(룰 엔진 연동)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산출물: 설계 도면 + 물량서 + 나노바나나 시각화 입력 데이터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19/50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AGENDA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목차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Ⅰ. 제안 개요 — 제안사 현황 · 사업의 이해 · 제안 핵심 요지 · 특장점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Ⅱ. 기술 부문 — 목표 아키텍처 · 기능 구현방안(M1~M18) · AI · 데이터 · 보안 · 성능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Ⅲ. 사업관리 부문 — 전략·방법론 · 조직·인력 · 일정 · 위험 · 품질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Ⅳ. 기술지원 부문 — 교육·기술이전 · 유지보수 · 비상대응 · 기대효과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본 자료는 제안요청서(RFP) Ⅴ장 제안서 목차 표준 체계에 따라 작성되었습니다.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2/50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M4. 유틸리티 설계 자동화 (P0)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부스 좌표 클릭 → 트렌치 위치 기준 최단 배선 경로 자동 산출(PostGIS 공간 연산)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전기·조명 / 네트워크 / 급배수 3계통 — 계통별 오버레이 시각화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배선 물량 → 유틸리티 자동 견적(요율 마스터 연동) → 신청·승인 워크플로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As-Is 수기 위치표시도 → To-Be 좌표 클릭 한 번(트렌치 실측 좌표 V61 적재 완료)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현장 시공용 배선도 출력(PDF) 및 작업자 모바일 조회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20/50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M5. 나노바나나 시각화 — 핵심 차별화 (P0)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배치·설계·배선 데이터 → 이미지 생성 AI(Gemini 이미지 모델)로 '시공 후 결과 사진' 생성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표준 샷 세트 S1~S7: 부스 정면 · 인테리어 · 야간 조명 연출 · 통로 뷰 · 배선 오버레이 · 홀 조감 등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Before/After 슬라이더 — 도면 대비 시공 예상을 직관 비교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홀 조감(S7)은 버튼 클릭 시에만 생성(자동 발행 금지) — 비용 통제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생성 이미지는 갤러리에 영속·재열람, M15 옥션 참고 이미지로 재사용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21/50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나노바나나 파이프라인 상세 (신뢰성·비용 방어)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아키텍처: Spring → Redis 큐(RenderJob) → Python 워커(google-genai) → 오브젝트 스토리지 → WebSocket 완료 푸시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ReRoomAI 실증 기법 이식: image-to-image 보존/교체 프롬프트 제어, 파라미터 확정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방어 로직: 재시도·타임아웃·실패 폴백, 작업 상태 UX(대기·생성중·완료·실패)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워터마크·고지 정책(필수): 전 생성 이미지 'AI 생성 예상 이미지' 워터마크 강제(SER-004)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시공사 견적·계약의 참고자료 지위 명시 — 법적 리스크 차단(R1·R2 대응)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22/50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M6. 서류·마일스톤 / M7. 등록업체 매칭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M6 서류 워크플로: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반입·전기·화기 등 서류 온라인 제출 → 검수 → 승인 (HWP·이메일 대체)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행사별 마일스톤(D-day) 자동 생성, 마감 임박(D-3)·초과 알림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AI 서류 검수 보조: 누락·불일치 사전 플래깅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M7 등록업체: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킨텍스 등록업체(장치·전기·통신·경비·청소) 디렉토리·자격 관리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업체 매칭·견적 요청 → M15 옥션과 연계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23/50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M15. 공사/장치 옥션(역경매) 플랫폼 — 핵심 플로우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AI 산출물(배치·설계·물량·예상 이미지)이 그대로 입찰 근거자료 — 발주 준비 비용 제로화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흐름: 전시업체 옥션 개설 → 공사업체 열람·견적서 제출 → 역경매 경쟁 → 낙찰 확정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실시간 순위 푸시(WebSocket) · 마감 자동 처리 · 유찰/재공고 지원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채점 엔진: 가격 + 실적 + 평가점수 가중 합산, BOQ 기반 견적 검증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전시업체(주최자·참가업체) 포털과 공사업체(agency) 포털 양면 구현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24/50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M8. 반입/반출 물류 / M9. 정산·결제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M8 물류 슬롯: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반입·반출 차량 슬롯 예약 + 게이트 배정 — 현장 혼잡 분산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행사 일정 연동 슬롯 캘린더, 현장 QR 확인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M9 정산·결제: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홀 사용료·유틸리티·부대서비스 통합 정산(행사 스코프 폐루프)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PG 연동 온라인 결제(SIR-001) · 취소/부분환불 · 세금계산서 연계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수수료·환불 정책 룰셋 관리(관리자 설정형)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25/50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M10. 관람객 등록·티켓·배지·리드캡처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사전등록 → 티켓 발급 → QR 배지 → 현장 체크인 원스톱(간편가입·게스트 지원)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참가업체 리드 캡처: QR 스캔·명함 → 리드 목록·등급·메모 → 사후 팔로업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AI 관람 도우미: 행사·부스 추천, 연월 브리핑(크롤 적재 DB 근거 응답)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현장 체크인 대시보드(운영자): 시간대별 입장 현황·혼잡 알림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B2C 모바일 앱 트랙과 공유(스토어 공개·게스트 모드)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26/50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M11. 비즈니스 매칭 / M13. Wayfinding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M11 비즈매칭: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참가업체-바이어 프로필 기반 AI 추천(관심 카테고리·행동 데이터)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상담 일정 예약·미팅 테이블 배정·사후 평가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M13 wayfinding: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홀 도면(M2 실측 데이터 재사용) 기반 부스 검색·경로 안내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모바일 웹 우선 — 앱 설치 없이 QR 진입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행사장 시설(화장실·출입구·부대시설) POI 안내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27/50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M12. 공개 홍보 사이트 / M17. CMS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M12 공개 사이트(일반 대중):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행사 일정·상세·포스터 안내, 코엑스 수준 비주얼(시네마틱 히어로·모션)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반응형·SEO·다국어(4개국어), 접근성(prefers-reduced-motion·CLS 0)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EDM 발송·구독 관리·수신거부(마케팅)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M17 CMS(헤드리스):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전시 콘텐츠·공지·배너·프로모션 관리, 예약 발행(스케줄 퍼블리시)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참가업체 마이크로사이트 셀프 관리 · 사이니지 연계 콘텐츠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28/50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M14. 현장운영 (혼잡·안전·주차·에너지)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현장 통합 대시보드: 시간대별 입장·혼잡 히트맵(체크인 데이터 연동)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안전: 사건·사고 보고, 안전 점검 체크리스트(모바일 현장 입력)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주차: 주차장 현황·만차 안내 연계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에너지: 홀별 전력 사용 모니터링(유틸리티 신청 데이터 대사)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운영자(ops) 전용 화면 — 현장 이슈의 단일 상황판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29/50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2286000"/>
            <a:ext cx="10058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PART Ⅰ</a:t>
            </a:r>
          </a:p>
          <a:p>
            <a:r>
              <a:rPr sz="40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제안 개요</a:t>
            </a:r>
          </a:p>
          <a:p>
            <a:r>
              <a:rPr sz="15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제안사 현황 · 사업의 이해 · 제안 핵심 요지 · 특장점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3/50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M16. 경영분석 BI (P2→P1 승격)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경영 KPI 대시보드: 매출·홀 가동률·참가사 리텐션·행사 P&amp;L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운영사(킨텍스) 관점 수익성/ROI: 행사별 원가·수익 구조 분석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수요예측: 시즌·산업군별 홀 수요 예측(과거 데이터 학습) → 영업 전략 지원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부스 트래픽·체류·히트맵, 리드/ROI 분석(참가업체 제공 리포트)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구현: 집계는 SQL(뷰·M-View·배치) — AI 호출 아닌 데이터마트 기반(COR-003 정합)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30/50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M18. 관리자 백오피스 + 시스템관리 레이어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관리자 대시보드: 행사·매출·시스템 현황 통계, 실시간 모니터링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룰셋 관리: 규정(통로폭·소방·높이)·요율(홀 단가·성수기) 설정형 관리 — 코드 수정 없이 정책 변경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시스템관리(WISE 표준 이식): 사용자·역할/권한(RBAC)·메뉴·공통코드·감사로그·시스템설정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마스터데이터: 홀·등록업체·프로그램 관리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테넌트 관리(플랫폼 관리자): 전시관 온보딩·브랜딩·격리 상태 점검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31/50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Ⅱ-3.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공통 업무기능 레이어 (§5B — WISE 표준 이식)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발주기관 표준 프레임워크(WISE/UIWS)의 검증된 공통기능을 이식 — 재개발 리스크 제거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업무일지·일정(캘린더)·쪽지·공지·의견수렴·통합검색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회의·보고서·통계·알림(웹 푸시)·감사 추적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전 역할 공용 — 트랙과 무관하게 로그인 사용자 공통 제공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UI 컨벤션도 WISE 정렬: 셸(햄버거·아코디언 메뉴)·캘린더·차트·테이블·폼 표준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이식 원칙: 정본 구조 유지, 킨텍스 토큰(kx) 테마만 교체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32/50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Ⅱ-4.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인증·보안 아키텍처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인증: JWT + 2차인증(OTP) — WISE 표준 인증 체계 이식(SER-001)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인가: 행사 단위 RBAC + 테넌트 격리 + 역할별 메뉴·API 이중 게이트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개인정보(SER-002): 저장·전송 암호화, 마스킹, 접속기록 보관, 취급 최소화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시큐어코딩(SER-003): 개발보안 가이드 준수, 보안약점 진단 도구 CI 편입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모바일 보안: 루트/탈옥 탐지·무결성 검증·화면캡처 방지·cleartext 금지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시크릿 관리: 환경변수 주입·fail-fast 검증, 키 마스킹·저장소 미커밋 원칙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33/50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Ⅱ-4.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AI 아키텍처 — 사용성 표준 &amp; 토큰 최소화 (§8A)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AI 사용성 표준: "어디서나 한 번에 물어본다"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전 화면 인라인 진입점·예시 질문 칩·원클릭 액션·다음 명령 제시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구조화 카드 + 근거 인용 응답·대화 히스토리·다국어(모바일 음성)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토큰 최소화 6원칙(COR-003 정합):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결정로직 우선 라우팅(LLM 미호출) · 소형모델 우선 · RAG 발췌로 프롬프트 축소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캐싱 · 출력 상한/구조화 · 집계는 SQL — AI는 해석만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모델 전환 설정형: Claude 기본 + AiTextRouter로 대체 모델 폴백, 사용량 측정지표 대시보드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34/50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Ⅱ-4.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데이터 아키텍처 — 공간데이터·마스터데이터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공간 데이터(DAR-001): 부스 폴리곤(Polygon)·트렌치 포인트(Point)·배선(LineString) — PostGIS ST_* 연산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마스터 데이터(DAR-002): 홀(실측 15개)·요율·규정 룰셋·공통코드·등록업체 — 테넌트 소유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데이터 표준(DAR-003): 명명 규칙·FK 최소화·공통코드 체계·이력(감사) 관리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집계 체계: 뷰·Materialized View·배치 집계 — BI·통계의 성능 기반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마이그레이션: Flyway 버전 관리, 배포 전 라이브 dry-run(BEGIN…ROLLBACK) 검증 절차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35/50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Ⅱ-4.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외부 연동 (SIR)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PG 결제(SIR-001): 신용카드·계좌이체, 취소·부분환불, 정산 대사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SSO·HR(SIR-002): 킨텍스 Open SSO 연동 + 인사 조직·직원 정보 동기화(내부 사용자 프로비저닝)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CAD(SIR-003): DWG 입력 파이프라인 — 좌표 추출·캘리브레이션·JPG 렌더(CI_AI·CI_JPG 자동화)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이미지 생성 API: Gemini 계열(나노바나나 워커 경유 단일 창구)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확장 대비: 웹훅(인바운드/아웃바운드·서명 검증) 표준 창구 제공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36/50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Ⅱ-4.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모바일 앱 (B2B 운영 · B2C 관람객)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단일 코드베이스(React Native/Expo) + 배포 타깃 2: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① 운영 B2B: 2FA 필수, 사내 QR 배포 — 현장 체크리스트·검수·승인·시각화 갤러리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② 관람객 B2C: 스토어 공개, 간편가입·게스트 — 티켓·배지·wayfinding·AI 도우미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계정은 단일 통합, 가입 트랙만 분리(하이브리드 채택)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오프라인 대응·푸시 알림·다국어(i18n)·생체인증(내정보)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웹과 랜딩·메뉴 패리티(역할별 결정 규칙 공유)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37/50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Ⅱ-4. 기술 부문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성능·품질 목표 (NFR)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응답시간(PER-001): 일반 조회 3초 이내 · 자동 배치 30초 이내(3안) · AI 이미지는 비동기+완료 푸시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동시사용자(PER-002): 평시 500 / 피크 3,000 동시접속 — 부하테스트로 검증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가용성(PER-003): 99.5% 이상, 계획 정지 야간 수행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품질(QUR): 단계별 품질 게이트·산출물 표준·경계면 정합 QA(API shape ↔ 프론트 타입 교차 검증)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테스트(TER): 단위·통합·성능·보안 + UAT 시나리오 지원, 결함 관리 체계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성능 설계 선반영: 인덱스 전략·집계 뷰·이미지 CDN 캐싱·빌드 번들 최적화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38/50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2286000"/>
            <a:ext cx="10058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PART Ⅲ</a:t>
            </a:r>
          </a:p>
          <a:p>
            <a:r>
              <a:rPr sz="40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사업관리 부문</a:t>
            </a:r>
          </a:p>
          <a:p>
            <a:r>
              <a:rPr sz="15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추진전략·방법론 · 조직·인력 · 일정 · 위험 · 품질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39/50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Ⅰ-1. 제안 개요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제안사 일반현황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전시·컨벤션(MICE) 도메인과 AI 융합 시스템 구축에 특화된 수행 조직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Spring Boot 3.x + React + PostgreSQL(PostGIS) 풀스택 표준 프레임워크 보유(WISE)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이미지 생성 AI(Gemini 계열) 상용 파이프라인 구축·운영 실증 경험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공간데이터(PostGIS) 기반 도면·배선 자동화 구현 실적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본 사업 전담 조직: PM 1, 아키텍트(AA/TA/DA) 3, 백엔드 4, 프론트 4, AI 2, DB 1, QA 2, 모바일 2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품질·보안 체계: 개발보안 가이드 준수, 단계별 품질 게이트, 형상관리(Git) 표준 운영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4/50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Ⅲ-1. 사업관리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추진 전략 및 방법론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P0 코어 우선 전략: M2→M3→M4→M5를 최우선 구축, 3개월 차 조기 가시화(경영진 시연)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애자일 스프린트(2주) + 단계별 산출물 검토 병행(PMR-002) — 공공 검수 체계와 양립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모듈별 완성 직후 점진 QA(incremental QA) — 전체 완성 후 일괄 검증의 리스크 제거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발주기관 협업: 주간 진척 보고 + 격주 시연(동작 소프트웨어 기준) + 월간 운영위원회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선행 게이트 관리: AI API 키·개발 서버·CI/CD 등 전제조건을 착수 2주 내 확정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40/50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Ⅲ-2. 사업관리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수행 조직 및 투입 인력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총 19명 — PM 1 / 아키텍트 3(AA·TA·DA) / 백엔드 4 / 프론트 4 / AI 2 / DB 1 / QA 2 / 모바일 2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거버넌스: PM(총괄) — 개발PM(트랙 조율) — PMO(표준·산출물·품질 게이트)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아키텍트 전담: 모듈 경계·API 표준(AA) / 기술표준·성능(TA) / 데이터 모델·표준(DA)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핵심 인력(PM·AA·AI 리드) 교체 제한 — 발주기관 사전 승인(PMR-004)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전 인력 보안서약·개인정보 교육 이수 후 투입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41/50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Ⅲ-3. 사업관리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추진 일정 (12개월)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M1~M3 [분석·설계]: 요구사항 상세화·아키텍처 확정·데이터 표준·ERD·화면 설계(디자인 시스템)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M3~M7 [구축 1차 — P0 코어]: M2 배치·M3 설계·M4 배선·M5 시각화 + 공통/시스템관리·인증(2FA)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M6~M10 [구축 2차 — 도메인]: M1·M6~M18 + 모바일 앱 + 공개사이트 (일부 병행)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M10~M12 [통합·이행]: 통합·성능·보안 테스트, 데이터 이관, UAT, 교육, 오픈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오픈 후 2개월 [안정화]: 상주 지원·하자 대응·운영 이관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중간 마일스톤: M3 설계 완료(1차 검수) · M7 P0 시연 · M10 기능 완료 · M12 최종 검수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42/50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Ⅲ-4. 사업관리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마일스톤·산출물 관리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단계별 산출물: 요구사항정의서·아키텍처설계서·ERD/데이터표준·화면설계서·테스트계획/결과서·운영매뉴얼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산출물 형상관리: Git 저장소 단일 출처, 문서-코드 버전 동기화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품질 게이트: 각 마일스톤 검수 전 자체 QA 통과 조건(빌드·경계면 정합·보안 점검)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요구사항 추적: 요구사항 대응표(RFP 50건) ↔ 설계 ↔ 구현 ↔ 테스트 전 구간 추적성 유지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주간 보고(진척·이슈) + 월간 보고(마일스톤·리스크·품질 지표)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43/50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Ⅲ-5. 사업관리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위험 관리 방안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R1 AI 산출물 신뢰: 워터마크·라벨 강제 + 인간 승인 절차 — 설계 단계 반영 완료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R2 규정 검증 책임: AI는 플래깅까지, 최종 판정은 킨텍스 구조기술팀 — 역할 경계 명문화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R3 AI 비용 초과: 토큰 최소화 6원칙 + 사용량 대시보드 + 월 상한 알림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R4 실측 데이터 정합: CAD 실측 좌표 검증 절차(캘리브레이션 리포트) 운영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R5 일정 지연: P0 우선·병행 트랙 조정 여력·격주 시연으로 조기 감지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공통: 위험 등록부 상시 운영, 발생 시 영향·대안 분석 후 운영위 보고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44/50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Ⅲ-6. 사업관리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품질보증·형상/변경관리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품질보증(QUR-001): 품질 계획 수립 → 단계별 게이트 → 지표 관리(결함 밀도·해결률)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경계면 QA 특화: 백엔드 API 응답 ↔ 프론트 타입/훅 shape 교차 검증(통합 결함 사전 차단)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표준 준수(QUR-002): 개발표준·DB 표준·UI 디자인 시스템(design.md 단일 출처) 준수 점검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형상관리(PMR-003): Git 브랜치 전략, 코드리뷰 필수, 파일단위 커밋 원칙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변경관리: 변경요청(CR) 절차 — 영향 분석 → 승인 → 반영 → 추적, 무단 범위 변경 차단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45/50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2286000"/>
            <a:ext cx="10058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PART Ⅳ</a:t>
            </a:r>
          </a:p>
          <a:p>
            <a:r>
              <a:rPr sz="40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기술지원 부문</a:t>
            </a:r>
          </a:p>
          <a:p>
            <a:r>
              <a:rPr sz="15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교육·기술이전 · 유지보수 · 비상대응 · 기대효과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46/50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Ⅳ-1. 기술지원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교육훈련 및 기술이전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교육 3트랙(PSR-001): 시스템 관리자 / 운영자(킨텍스 실무) / 사용자(주최자·참가업체 안내)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교육 자료: 운영 매뉴얼·사용자 가이드·동영상 튜토리얼 제공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기술이전: 소스코드·설계문서·운영 절차 일체 + 개발환경 구성 가이드 인계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AI 파이프라인 특별 이전: 프롬프트 아키텍처·파라미터·비용 운영 노하우 문서화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운영 이관 리허설: 안정화 기간 중 킨텍스 운영조직 주도 운영 1개월 병행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47/50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Ⅳ-2. 기술지원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유지보수·하자보수 체계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무상 하자보수 12개월(PSR-002): 검수 완료일 기산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하자 등급별 SLA: 긴급(서비스 중단) 4시간 내 착수 / 중요 1영업일 / 일반 2영업일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안정화 상주 지원(PSR-003): 오픈 후 2개월 — 현장 대응·성능 튜닝·데이터 보정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원격 지원 체계: 이슈 트래킹 시스템·핫라인 운영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유상 유지보수 전환 옵션: 하자보수 종료 후 연간 유지보수 계약 제안(범위·요율 별도 협의)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48/50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Ⅳ-3. 기술지원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비상대응·보안 준수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장애 대응: 모니터링(헬스체크·알림) → 자동 감지 → 에스컬레이션 절차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백업·복구: DB 일일 백업 + 오브젝트 스토리지 이중화, 복구 목표(RTO 4시간/RPO 24시간)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배포 안전: 헬스 게이트 통과 후 전환, 마이그레이션 dry-run 검증, 롤백 절차 표준화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보안 준수: 인력 보안서약·자료 반출 금지·종료 시 파기 확인(계약 특수조건 이행)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개인정보 사고 대응: 유출 시 즉시 보고·차단·소명 절차 사전 수립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49/50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Ⅰ-2. 제안 개요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사업의 이해 — 현황과 문제(As-Is)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국내 최대 전시장(108,011㎡)이지만 준비 실무는 수작업 중심: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HWP 서식 다운로드 → 이메일 제출, 온라인 신고(kxwp)는 단순 업로드 창구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부스 배치안: 주최자 CAD 수작업 수일~수주 소요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도면 규정 검토: 담당자 육안 검토(통로폭·소방·높이 규정)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유틸리티 신청: 수기 위치표시도, 전시회별 시스템 파편화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구조적 공백: 단계 간 데이터 단절 → 행사 데이터 미축적 → 경영분석 불가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2028년 제3전시장 개관(178,000㎡) 대비 디지털 전환이 시급한 시점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5/50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Ⅳ-4. 기술지원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맺음말 — 기대효과와 약속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정량 효과: 견적 회신 수일→즉시 · 배치안 수주→30초 · 규정 검토 자동화 · 유틸리티 신청 원클릭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정성 효과: 시공 전 '사진 수준' 의사결정 → 주최자·참가업체 만족도, 킨텍스 서비스 차별화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경영 효과: 전 과정 데이터 축적 → BI 기반 영업·수익성 분석, 제3전시장 확장 대응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확장 효과: 멀티테넌트 SaaS — 타 전시관 온보딩으로 신규 수익 모델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약속: 요구사항 50건 100% 수용, 12개월 내 완수, 무상 하자보수 12개월 + 안정화 2개월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감사합니다.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50/50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Ⅰ-2. 제안 개요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사업의 이해 — 발주기관 요구 핵심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전시 생애주기 전 과정의 자동화: 영업·기획 → 설계·시각화 → 발주·계약 → 참가·관람 → 현장운영 → 사후·경영분석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요구사항 총 50건: 기능(SFR) 20 + 성능·보안·데이터·연동·품질·관리·지원 30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확정 기술 제약(COR-001): React+TypeScript / Spring Boot 3.x(Java 17) / MyBatis / PostgreSQL+PostGIS / Redis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AI 신뢰성(SER-004): AI 생성물 라벨·워터마크 강제, 구조 안전 최종 판정은 인간 승인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AI 비용 제약(COR-003): 토큰 최소화 설계와 사용량 가시화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멀티테넌트(SFR-020): 킨텍스 기준 테넌트 + 타 전시관 온보딩 가능 구조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6/50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Ⅰ-3. 제안 개요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제안 핵심 요지 — "신청서를 내는 시간, 시공 후 사진을 먼저 본다"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차별화 폐루프: AI 설계 → 시각화 → 옥션 발주 → 시공 → 운영 → 분석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① 조건 입력 → 부스 배치안 복수 자동 생성(제약 솔버 + LLM 조건해석)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② 배치·설계·배선 데이터 → 나노바나나가 '시공 후 결과 사진' 사전 생성(S1~S7 표준 샷)</a:t>
            </a:r>
          </a:p>
          <a:p>
            <a:pPr>
              <a:spcAft>
                <a:spcPts val="800"/>
              </a:spcAft>
            </a:pPr>
            <a:r>
              <a:rPr sz="1350" b="0">
                <a:solidFill>
                  <a:srgbClr val="344054"/>
                </a:solidFill>
                <a:latin typeface="맑은 고딕"/>
                <a:ea typeface="맑은 고딕"/>
                <a:cs typeface="맑은 고딕"/>
              </a:rPr>
              <a:t>    · ③ AI 설계·물량·예상 이미지가 그대로 역경매(옥션) 근거자료 → 공사 발주까지 한 흐름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실측 공간데이터가 경쟁력: K1·K2 홀 도면(DWG)·트렌치 좌표를 PostGIS로 적재 — 타 전시테크가 못 하는 정밀 배선 자동화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의사결정 혁신: 주최자·참가업체가 도면을 읽지 못해도 '사진 수준 시각화'로 결정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7/50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20040"/>
            <a:ext cx="1115568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>
                <a:solidFill>
                  <a:srgbClr val="6D4AFF"/>
                </a:solidFill>
                <a:latin typeface="맑은 고딕"/>
                <a:ea typeface="맑은 고딕"/>
                <a:cs typeface="맑은 고딕"/>
              </a:rPr>
              <a:t>Ⅰ-4. 제안 개요</a:t>
            </a:r>
          </a:p>
          <a:p>
            <a:r>
              <a:rPr sz="2600" b="1">
                <a:solidFill>
                  <a:srgbClr val="004C86"/>
                </a:solidFill>
                <a:latin typeface="맑은 고딕"/>
                <a:ea typeface="맑은 고딕"/>
                <a:cs typeface="맑은 고딕"/>
              </a:rPr>
              <a:t>제안 특장점 요약 (Why Us)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81328"/>
            <a:ext cx="11064240" cy="27432"/>
          </a:xfrm>
          <a:prstGeom prst="rect">
            <a:avLst/>
          </a:prstGeom>
          <a:solidFill>
            <a:srgbClr val="D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691640"/>
            <a:ext cx="1088136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① 검증된 표준 프레임워크(WISE) 이식 — 시스템관리·공통기능·2FA 인증을 재사용, 구축 리스크 최소화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② 이미지 생성 파이프라인 실증 — RenderJob 큐·워터마크·Before/After 등 상용 기법 확보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③ 공간데이터 전문성 — PostGIS 공간 연산(부스 폴리곤·트렌치·배선 LineString) 설계·구현 경험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④ AI 비용 통제 설계 — 소형모델 우선·캐싱·출력상한·집계는 SQL, 사용량 대시보드 제공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⑤ 멀티테넌트 선반영 — 기능 재개발 없이 타 전시관 확장 가능한 격리 구조</a:t>
            </a:r>
          </a:p>
          <a:p>
            <a:pPr>
              <a:spcAft>
                <a:spcPts val="800"/>
              </a:spcAft>
            </a:pPr>
            <a:r>
              <a:rPr sz="1500" b="0">
                <a:solidFill>
                  <a:srgbClr val="101828"/>
                </a:solidFill>
                <a:latin typeface="맑은 고딕"/>
                <a:ea typeface="맑은 고딕"/>
                <a:cs typeface="맑은 고딕"/>
              </a:rPr>
              <a:t>▎ ⑥ 전 요구사항(50건) 100% 수용 — 별첨 요구사항 대응표 제출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8/50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2286000"/>
            <a:ext cx="10058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PART Ⅱ</a:t>
            </a:r>
          </a:p>
          <a:p>
            <a:r>
              <a:rPr sz="40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기술 부문</a:t>
            </a:r>
          </a:p>
          <a:p>
            <a:r>
              <a:rPr sz="1500" b="0">
                <a:solidFill>
                  <a:srgbClr val="D9EAF7"/>
                </a:solidFill>
                <a:latin typeface="맑은 고딕"/>
                <a:ea typeface="맑은 고딕"/>
                <a:cs typeface="맑은 고딕"/>
              </a:rPr>
              <a:t>목표 아키텍처 · 기능 구현방안(M1~M18) · AI · 데이터 · 보안 · 성능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킨텍스 AI 전시·행사시스템(KINTEX AI Exhibition &amp; Event System) 구축 사업 제안발표자료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247120" y="6446520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>
                <a:solidFill>
                  <a:srgbClr val="667085"/>
                </a:solidFill>
                <a:latin typeface="맑은 고딕"/>
                <a:ea typeface="맑은 고딕"/>
                <a:cs typeface="맑은 고딕"/>
              </a:rPr>
              <a:t>9/50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