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6" r:id="rId27"/>
    <p:sldId id="277" r:id="rId28"/>
    <p:sldId id="278" r:id="rId29"/>
    <p:sldId id="275" r:id="rId26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2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365760"/>
            <a:ext cx="11247120" cy="594360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57200" y="365760"/>
            <a:ext cx="11247120" cy="384048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475488"/>
            <a:ext cx="201168" cy="201168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1033272" y="475488"/>
            <a:ext cx="201168" cy="201168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380744" y="475488"/>
            <a:ext cx="201168" cy="201168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657600" y="448056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0" i="0">
                <a:solidFill>
                  <a:srgbClr val="8B97A8"/>
                </a:solidFill>
              </a:rPr>
              <a:t>사내 전용 — internal use only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100584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C8AA"/>
                </a:solidFill>
              </a:rPr>
              <a:t>🔒  INTERNAL ONLY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150876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200" b="1" i="0">
                <a:solidFill>
                  <a:srgbClr val="FFFFFF"/>
                </a:solidFill>
              </a:rPr>
              <a:t>harness &amp; zio-harness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2468880"/>
            <a:ext cx="105156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200" b="0" i="0">
                <a:solidFill>
                  <a:srgbClr val="00C8AA"/>
                </a:solidFill>
              </a:rPr>
              <a:t>사내 Claude Code 플러그인  설치 및 사용 가이드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3246120"/>
            <a:ext cx="10515600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22960" y="3429000"/>
            <a:ext cx="2468880" cy="960120"/>
          </a:xfrm>
          <a:prstGeom prst="rect">
            <a:avLst/>
          </a:prstGeom>
          <a:solidFill>
            <a:srgbClr val="1C2433"/>
          </a:solidFill>
          <a:ln w="12700">
            <a:solidFill>
              <a:srgbClr val="00C8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22960" y="3474720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00C8AA"/>
                </a:solidFill>
              </a:rPr>
              <a:t>🏠 내부 Git 서버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3813048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8B97A8"/>
                </a:solidFill>
              </a:rPr>
              <a:t>git.zioinfo.co.kr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74720" y="3429000"/>
            <a:ext cx="2468880" cy="960120"/>
          </a:xfrm>
          <a:prstGeom prst="rect">
            <a:avLst/>
          </a:prstGeom>
          <a:solidFill>
            <a:srgbClr val="1C2433"/>
          </a:solidFill>
          <a:ln w="12700">
            <a:solidFill>
              <a:srgbClr val="3FB9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474720" y="3474720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3FB950"/>
                </a:solidFill>
              </a:rPr>
              <a:t>📦 harness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813048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8B97A8"/>
                </a:solidFill>
              </a:rPr>
              <a:t>v1.2.0 — 메타 스킬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126480" y="3429000"/>
            <a:ext cx="2468880" cy="960120"/>
          </a:xfrm>
          <a:prstGeom prst="rect">
            <a:avLst/>
          </a:prstGeom>
          <a:solidFill>
            <a:srgbClr val="1C2433"/>
          </a:solidFill>
          <a:ln w="12700">
            <a:solidFill>
              <a:srgbClr val="279E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126480" y="3474720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279EFF"/>
                </a:solidFill>
              </a:rPr>
              <a:t>🛠 zio-harness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26480" y="3813048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8B97A8"/>
                </a:solidFill>
              </a:rPr>
              <a:t>v1.0.0 — 풀스택 팀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778240" y="3429000"/>
            <a:ext cx="2468880" cy="960120"/>
          </a:xfrm>
          <a:prstGeom prst="rect">
            <a:avLst/>
          </a:prstGeom>
          <a:solidFill>
            <a:srgbClr val="1C2433"/>
          </a:solidFill>
          <a:ln w="12700">
            <a:solidFill>
              <a:srgbClr val="A371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778240" y="3474720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100" b="1" i="0">
                <a:solidFill>
                  <a:srgbClr val="A371FF"/>
                </a:solidFill>
              </a:rPr>
              <a:t>🤖 에이전트 4종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78240" y="3813048"/>
            <a:ext cx="24688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8B97A8"/>
                </a:solidFill>
              </a:rPr>
              <a:t>analyst·agent·bot·orchestrator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4617720"/>
            <a:ext cx="10515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5C57"/>
                </a:solidFill>
              </a:rPr>
              <a:t>이 문서는 사내 배포 전용입니다. 외부 공개 금지.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010912"/>
            <a:ext cx="10515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문의: git.zioinfo.co.kr/ythong/harness  ·  담당: ythong86@gmail.com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zio-harness — 트리거 &amp; 에이전트 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키워드 감지 → analyst → agent → bot 파이프라인 자동 실행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03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530352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21208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1243584"/>
            <a:ext cx="49377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279EFF"/>
                </a:solidFill>
              </a:rPr>
              <a:t>트리거 키워드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1691640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1728216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"zio 실행"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71800" y="1746504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직접 실행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2112264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214884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"풀스택 개발 시작"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71800" y="2167128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Feature 모드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8640" y="2532888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2569464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"React 컴포넌트 만들어줘"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71800" y="2587752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프론트엔드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" y="2953512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2990088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"Spring Boot API 추가"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971800" y="3008376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백엔드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48640" y="3374136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0080" y="3410712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"모바일 앱 화면 만들어줘"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71800" y="3429000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Mobile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8640" y="3794760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40080" y="3831336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"프로젝트 분석해줘"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71800" y="3849624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Analysis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48640" y="4215384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" y="425196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"폴더 구조 파악해줘"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971800" y="4270248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DocMap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8640" y="4636008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40080" y="4672584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"PROJECT_MAP 업데이트"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971800" y="4690872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메모리 갱신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48640" y="5056632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" y="5093208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"Playwright E2E 테스트"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71800" y="5111496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Test 모드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48640" y="5477256"/>
            <a:ext cx="233172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40080" y="5513832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F7CC00"/>
                </a:solidFill>
              </a:rPr>
              <a:t>"버그 수정해줘"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971800" y="5532120"/>
            <a:ext cx="246888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Bug 모드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852160" y="1188720"/>
            <a:ext cx="594360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5852160" y="1188720"/>
            <a:ext cx="64008" cy="521208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035040" y="1243584"/>
            <a:ext cx="55778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A371FF"/>
                </a:solidFill>
              </a:rPr>
              <a:t>에이전트 팀 파이프라인 (순서 고정)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035040" y="1691640"/>
            <a:ext cx="5577840" cy="13716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6035040" y="1691640"/>
            <a:ext cx="64008" cy="13716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6144768" y="1783080"/>
            <a:ext cx="1097280" cy="347472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144768" y="1792224"/>
            <a:ext cx="109728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D1117"/>
                </a:solidFill>
              </a:rPr>
              <a:t>analyst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15200" y="1837944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8B97A8"/>
                </a:solidFill>
              </a:rPr>
              <a:t>type: Explore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144768" y="220370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FFFF"/>
                </a:solidFill>
              </a:rPr>
              <a:t>▸ 프로젝트 구조 파악 · PROJECT_MAP 읽기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144768" y="247802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영향 범위 분석 · 구현 계획 수립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144768" y="275234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→ _workspace/00_analysis.md 출력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035040" y="3026664"/>
            <a:ext cx="55778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0">
                <a:solidFill>
                  <a:srgbClr val="3FB950"/>
                </a:solidFill>
              </a:rPr>
              <a:t>↓  SendMessage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035040" y="3154680"/>
            <a:ext cx="5577840" cy="13716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6035040" y="3154680"/>
            <a:ext cx="64008" cy="13716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6144768" y="3246120"/>
            <a:ext cx="1097280" cy="347472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144768" y="3255264"/>
            <a:ext cx="109728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D1117"/>
                </a:solidFill>
              </a:rPr>
              <a:t>agent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15200" y="3300984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8B97A8"/>
                </a:solidFill>
              </a:rPr>
              <a:t>type: General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144768" y="366674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FFFF"/>
                </a:solidFill>
              </a:rPr>
              <a:t>▸ analyst 계획 기반 코드 구현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144768" y="394106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React / Spring Boot / Mobile 컨벤션 준수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144768" y="421538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→ 실제 코드 파일 + _workspace/01_impl_log.md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6035040" y="4489704"/>
            <a:ext cx="5577840" cy="201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" b="0" i="0">
                <a:solidFill>
                  <a:srgbClr val="3FB950"/>
                </a:solidFill>
              </a:rPr>
              <a:t>↓  SendMessage</a:t>
            </a:r>
          </a:p>
        </p:txBody>
      </p:sp>
      <p:sp>
        <p:nvSpPr>
          <p:cNvPr id="64" name="Rectangle 63"/>
          <p:cNvSpPr/>
          <p:nvPr/>
        </p:nvSpPr>
        <p:spPr>
          <a:xfrm>
            <a:off x="6035040" y="4617720"/>
            <a:ext cx="5577840" cy="13716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Rectangle 64"/>
          <p:cNvSpPr/>
          <p:nvPr/>
        </p:nvSpPr>
        <p:spPr>
          <a:xfrm>
            <a:off x="6035040" y="4617720"/>
            <a:ext cx="64008" cy="13716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6" name="Rectangle 65"/>
          <p:cNvSpPr/>
          <p:nvPr/>
        </p:nvSpPr>
        <p:spPr>
          <a:xfrm>
            <a:off x="6144768" y="4709160"/>
            <a:ext cx="1097280" cy="347472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TextBox 66"/>
          <p:cNvSpPr txBox="1"/>
          <p:nvPr/>
        </p:nvSpPr>
        <p:spPr>
          <a:xfrm>
            <a:off x="6144768" y="4718304"/>
            <a:ext cx="109728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1" i="0">
                <a:solidFill>
                  <a:srgbClr val="0D1117"/>
                </a:solidFill>
              </a:rPr>
              <a:t>bot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315200" y="4764024"/>
            <a:ext cx="1645920" cy="237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8B97A8"/>
                </a:solidFill>
              </a:rPr>
              <a:t>type: General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6144768" y="512978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FFFF"/>
                </a:solidFill>
              </a:rPr>
              <a:t>▸ 테스트 · 린트 · 빌드 자동 실행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144768" y="540410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Playwright E2E · DB 마이그레이션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144768" y="5678424"/>
            <a:ext cx="53492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C9D1DB"/>
                </a:solidFill>
              </a:rPr>
              <a:t>▸ → _workspace/02_bot_report.md 출력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작업 유형별 실행 예제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복사해서 바로 사용 가능 — 키워드가 포함되면 zio-harness 자동 실행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03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164592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30352" y="128016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3FB950"/>
                </a:solidFill>
              </a:rPr>
              <a:t>Feature 개발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0352" y="169164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21792" y="172821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"사용자 로그인 기능 추가해줘 (React 화면 + Spring Boot JWT + 모바일)"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0352" y="226771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analyst → agent → bot 전체 파이프라인 · Playwright E2E 포함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17920" y="118872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188720"/>
            <a:ext cx="64008" cy="164592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82512" y="128016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279EFF"/>
                </a:solidFill>
              </a:rPr>
              <a:t>React 컴포넌트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382512" y="169164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73952" y="172821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"React에 데이터 테이블 컴포넌트 만들어줘 (TanStack Table + 페이지네이션)"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82512" y="226771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프론트엔드 전용 모드 · TypeScript + Zustand 컨벤션 준수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65760" y="297180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65760" y="2971800"/>
            <a:ext cx="64008" cy="164592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30352" y="306324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A371FF"/>
                </a:solidFill>
              </a:rPr>
              <a:t>Spring Boot API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30352" y="347472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21792" y="351129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"Spring Boot 상품 CRUD REST API 추가해줘 (JPA Entity + Flyway)"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0352" y="405079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백엔드 전용 모드 · JUnit 테스트 자동 생성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17920" y="297180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17920" y="2971800"/>
            <a:ext cx="64008" cy="164592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382512" y="306324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9F1C"/>
                </a:solidFill>
              </a:rPr>
              <a:t>모바일 화면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382512" y="347472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73952" y="351129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"React Native 알림 목록 화면 만들어줘 (AsyncStorage + 푸시알림)"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82512" y="405079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Mobile 전용 모드 · Expo + React Navigation 컨벤션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65760" y="475488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365760" y="4754880"/>
            <a:ext cx="64008" cy="164592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30352" y="484632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C8AA"/>
                </a:solidFill>
              </a:rPr>
              <a:t>E2E 테스트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30352" y="525780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21792" y="529437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"Playwright로 상품 구매 플로우 E2E 테스트 작성해줘"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30352" y="583387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bot 전용 모드 · Page Object Pattern · CI 연동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17920" y="4754880"/>
            <a:ext cx="5669280" cy="16459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6217920" y="4754880"/>
            <a:ext cx="64008" cy="1645920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382512" y="484632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5C57"/>
                </a:solidFill>
              </a:rPr>
              <a:t>버그 수정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382512" y="5257800"/>
            <a:ext cx="5349240" cy="47548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473952" y="5294376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$ claude "JWT 토큰 갱신 시 401 오류 발생하는 버그 수정해줘"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82512" y="5833872"/>
            <a:ext cx="53492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Bug 모드 · analyst 원인 파악 → agent 수정 → bot 검증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9F1C"/>
                </a:solidFill>
              </a:rPr>
              <a:t>SECTION 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10972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</a:rPr>
              <a:t>PROJECT_MAP 시스템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375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8B97A8"/>
                </a:solidFill>
              </a:rPr>
              <a:t>세션 간 폴더 구조 기억 · 에이전트가 매번 읽는 단일 기준 파일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PROJECT_MAP.md — 왜 필요한가?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Claude Code는 세션이 끊기면 프로젝트 구조를 잊는다 → PROJECT_MAP이 기억을 대신한다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04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539496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212080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125272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5C57"/>
                </a:solidFill>
              </a:rPr>
              <a:t>PROJECT_MAP 없을 때 문제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40" y="1719072"/>
            <a:ext cx="50292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58368" y="1792224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5C57"/>
                </a:solidFill>
              </a:rPr>
              <a:t>❌  매 세션 전체 스캔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" y="2176272"/>
            <a:ext cx="4754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100% 토큰 낭비 · 응답 지연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48640" y="2724912"/>
            <a:ext cx="50292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8368" y="2798064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5C57"/>
                </a:solidFill>
              </a:rPr>
              <a:t>❌  컨벤션 불일치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" y="3182112"/>
            <a:ext cx="4754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에이전트가 파일을 엉뚱한 경로에 생성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48640" y="3730752"/>
            <a:ext cx="50292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58368" y="3803904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5C57"/>
                </a:solidFill>
              </a:rPr>
              <a:t>❌  구조 파악 반복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8368" y="4187952"/>
            <a:ext cx="4754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같은 분석을 세션마다 처음부터 다시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" y="4736592"/>
            <a:ext cx="50292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58368" y="4809744"/>
            <a:ext cx="47548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5C57"/>
                </a:solidFill>
              </a:rPr>
              <a:t>❌  팀원 의사소통 불일치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" y="5193792"/>
            <a:ext cx="4754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analyst/agent/bot이 서로 다른 경로 기준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943600" y="1188720"/>
            <a:ext cx="585216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5943600" y="1188720"/>
            <a:ext cx="64008" cy="521208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126480" y="1252728"/>
            <a:ext cx="54864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9F1C"/>
                </a:solidFill>
              </a:rPr>
              <a:t>PROJECT_MAP 도입 후 효과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126480" y="1719072"/>
            <a:ext cx="54864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236208" y="1792224"/>
            <a:ext cx="5212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✅  1회 읽기로 전체 파악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36208" y="2176272"/>
            <a:ext cx="5212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토큰 70% 절감 · 즉시 파악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126480" y="2724912"/>
            <a:ext cx="54864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236208" y="2798064"/>
            <a:ext cx="5212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✅  컨벤션 기준 파일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236208" y="3182112"/>
            <a:ext cx="5212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에이전트가 동일 경로 기준 사용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26480" y="3730752"/>
            <a:ext cx="54864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236208" y="3803904"/>
            <a:ext cx="5212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✅  세션 간 영구 유지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36208" y="4187952"/>
            <a:ext cx="5212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매 세션 첫 줄에 자동 로드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126480" y="4736592"/>
            <a:ext cx="5486400" cy="86868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236208" y="4809744"/>
            <a:ext cx="52120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✅  팀 전체 공유 기준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236208" y="5193792"/>
            <a:ext cx="5212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8B97A8"/>
                </a:solidFill>
              </a:rPr>
              <a:t>analyst·agent·bot 모두 같은 맵 참조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PROJECT_MAP 관리 명령어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생성 · 업데이트 · 강제 재생성 · 내용 확인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04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117043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117043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02920" y="1545336"/>
            <a:ext cx="384048" cy="384048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563624"/>
            <a:ext cx="384048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7552" y="1261872"/>
            <a:ext cx="2286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C8AA"/>
                </a:solidFill>
              </a:rPr>
              <a:t>초기 생성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87552" y="1645920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(프로젝트 시작 시 1회)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74720" y="1298448"/>
            <a:ext cx="822960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584448" y="1344168"/>
            <a:ext cx="8046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"PROJECT_MAP 만들어줘"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74720" y="1847088"/>
            <a:ext cx="8229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analyst가 전체 폴더 스캔 후 PROJECT_MAP.md 자동 작성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5760" y="2487168"/>
            <a:ext cx="11430000" cy="117043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365760" y="2487168"/>
            <a:ext cx="64008" cy="1170432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02920" y="2843784"/>
            <a:ext cx="384048" cy="384048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02920" y="2862072"/>
            <a:ext cx="384048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87552" y="2560320"/>
            <a:ext cx="2286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9F1C"/>
                </a:solidFill>
              </a:rPr>
              <a:t>업데이트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7552" y="2944368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(파일·폴더 추가/삭제 후)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474720" y="2596896"/>
            <a:ext cx="822960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584448" y="2642616"/>
            <a:ext cx="8046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"PROJECT_MAP 업데이트해줘"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3145536"/>
            <a:ext cx="8229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변경된 부분만 diff 스캔 — 빠른 갱신 (전체 재생성 아님)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65760" y="3785616"/>
            <a:ext cx="11430000" cy="117043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365760" y="3785616"/>
            <a:ext cx="64008" cy="1170432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02920" y="4142232"/>
            <a:ext cx="384048" cy="384048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502920" y="4160520"/>
            <a:ext cx="384048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87552" y="3858768"/>
            <a:ext cx="2286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5C57"/>
                </a:solidFill>
              </a:rPr>
              <a:t>강제 재생성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87552" y="4242816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(내용 손상 또는 큰 리팩터 후)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474720" y="3895344"/>
            <a:ext cx="822960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3584448" y="3941064"/>
            <a:ext cx="8046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"PROJECT_MAP 다시 만들어줘"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74720" y="4443984"/>
            <a:ext cx="8229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기존 파일 삭제 후 전체 재스캔 — 완전 초기화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65760" y="5084064"/>
            <a:ext cx="11430000" cy="117043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365760" y="5084064"/>
            <a:ext cx="64008" cy="1170432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502920" y="5440680"/>
            <a:ext cx="384048" cy="384048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02920" y="5458968"/>
            <a:ext cx="384048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4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87552" y="5157216"/>
            <a:ext cx="2286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279EFF"/>
                </a:solidFill>
              </a:rPr>
              <a:t>구조 확인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87552" y="5541264"/>
            <a:ext cx="22860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(현재 상태 조회)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474720" y="5193792"/>
            <a:ext cx="822960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3584448" y="5239512"/>
            <a:ext cx="80467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"폴더 구조 파악해줘"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74720" y="5742432"/>
            <a:ext cx="8229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PROJECT_MAP.md 내용 요약 출력 — 파일 수정 없음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A371FF"/>
                </a:solidFill>
              </a:rPr>
              <a:t>SECTION 05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10972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</a:rPr>
              <a:t>치트시트 &amp; FAQ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375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8B97A8"/>
                </a:solidFill>
              </a:rPr>
              <a:t>자주 쓰는 명령어 전체 · 트러블슈팅 5종 · 신규 팀원 온보딩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치트시트 ① — 설치 &amp; 관리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북마크 또는 인쇄해서 책상에 붙여두세요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05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2920" y="1261872"/>
            <a:ext cx="3566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3FB950"/>
                </a:solidFill>
              </a:rPr>
              <a:t>🔧 설치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" y="166420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내부 마켓 등록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98424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2648" y="202082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marketplace add https://git.zioinfo.co.kr/ythong/harness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67004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harness 설치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" y="299008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2648" y="302666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install harness@ythong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367588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zio-harness 설치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02920" y="399592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12648" y="403250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install zio-harness@ythong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468172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환경변수 활성화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02920" y="500176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12648" y="503834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export CLAUDE_CODE_EXPERIMENTAL_AGENT_TEAMS=1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251959" y="1261872"/>
            <a:ext cx="3566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279EFF"/>
                </a:solidFill>
              </a:rPr>
              <a:t>📋 플러그인 관리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1959" y="166420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목록 확인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251959" y="198424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61687" y="202082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list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51959" y="267004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활성화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251959" y="299008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361687" y="302666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enable harness@ythong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51959" y="367588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비활성화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251959" y="399592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61687" y="403250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disable harness@ythong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251959" y="468172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제거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251959" y="500176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4361687" y="503834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uninstall harness@ythong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00998" y="1261872"/>
            <a:ext cx="35661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🔄 업데이트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000998" y="166420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최신 버전 pull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000998" y="198424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110726" y="202082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git -C ~/.claude/plugins/ythong/harness pull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000998" y="267004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플러그인 재설치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000998" y="299008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8110726" y="302666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plugin uninstall harness@ythong &amp;&amp; claude plugin install harness@ythong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000998" y="367588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Claude Code 업그레이드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000998" y="399592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8110726" y="403250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npm i -g @anthropic-ai/claude-code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000998" y="4681728"/>
            <a:ext cx="192024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버전 확인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000998" y="5001768"/>
            <a:ext cx="3566160" cy="5486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8110726" y="5038344"/>
            <a:ext cx="336499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3FB950"/>
                </a:solidFill>
              </a:rPr>
              <a:t>claude --version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치트시트 ② — 실행 명령어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복사해서 바로 사용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05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70432"/>
            <a:ext cx="1143000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02920" y="12344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0C8AA"/>
                </a:solidFill>
              </a:rPr>
              <a:t>harness 메타스킬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2920" y="166420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팀 생성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2920" y="198424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94360" y="202082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"하네스 구성해줘 — {도메인}"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276148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팀 재설계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02920" y="308152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94360" y="311810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"에이전트 팀 다시 설계해줘"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83280" y="12344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3FB950"/>
                </a:solidFill>
              </a:rPr>
              <a:t>zio 기능 개발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83280" y="166420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Feature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83280" y="198424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3474720" y="202082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"zio 실행 — {기능명} 추가해줘"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383280" y="276148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React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383280" y="308152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474720" y="311810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"React {컴포넌트명} 만들어줘"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83280" y="385876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Spring Boot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383280" y="417880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3474720" y="421538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"Spring Boot {API명} 추가해줘"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83280" y="495604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Mobile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3383280" y="527608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3474720" y="531266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"모바일 {화면명} 만들어줘"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63640" y="12344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279EFF"/>
                </a:solidFill>
              </a:rPr>
              <a:t>zio 테스트/분석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63640" y="166420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E2E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263640" y="198424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355080" y="202082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"Playwright E2E {기능} 테스트 작성해줘"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63640" y="276148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버그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263640" y="308152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355080" y="311810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"{오류 내용} 버그 수정해줘"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263640" y="385876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분석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263640" y="417880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6355080" y="421538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"프로젝트 분석해줘"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263640" y="495604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리팩터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263640" y="527608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355080" y="531266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"{대상} 리팩터해줘"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144000" y="1234440"/>
            <a:ext cx="2743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9F1C"/>
                </a:solidFill>
              </a:rPr>
              <a:t>PROJECT_MAP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144000" y="166420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초기 생성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144000" y="198424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9235440" y="202082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"PROJECT_MAP 만들어줘"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144000" y="276148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업데이트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144000" y="308152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TextBox 49"/>
          <p:cNvSpPr txBox="1"/>
          <p:nvPr/>
        </p:nvSpPr>
        <p:spPr>
          <a:xfrm>
            <a:off x="9235440" y="311810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"PROJECT_MAP 업데이트해줘"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144000" y="385876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재생성</a:t>
            </a:r>
          </a:p>
        </p:txBody>
      </p:sp>
      <p:sp>
        <p:nvSpPr>
          <p:cNvPr id="52" name="Rectangle 51"/>
          <p:cNvSpPr/>
          <p:nvPr/>
        </p:nvSpPr>
        <p:spPr>
          <a:xfrm>
            <a:off x="9144000" y="417880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9235440" y="421538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"PROJECT_MAP 다시 만들어줘"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144000" y="4956048"/>
            <a:ext cx="265176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구조 확인</a:t>
            </a:r>
          </a:p>
        </p:txBody>
      </p:sp>
      <p:sp>
        <p:nvSpPr>
          <p:cNvPr id="55" name="Rectangle 54"/>
          <p:cNvSpPr/>
          <p:nvPr/>
        </p:nvSpPr>
        <p:spPr>
          <a:xfrm>
            <a:off x="9144000" y="5276088"/>
            <a:ext cx="2724912" cy="62179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TextBox 55"/>
          <p:cNvSpPr txBox="1"/>
          <p:nvPr/>
        </p:nvSpPr>
        <p:spPr>
          <a:xfrm>
            <a:off x="9235440" y="5312664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00" b="0" i="0">
                <a:solidFill>
                  <a:srgbClr val="279EFF"/>
                </a:solidFill>
              </a:rPr>
              <a:t>claude "폴더 구조 파악해줘"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트러블슈팅 — 자주 발생하는 문제 6가지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오류 확인 → 원인 → 해결 순서로 따라하세요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05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1600200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30352" y="126187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팀이 실행되지 않고 단일 응답만 반환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0352" y="166420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CLAUDE_CODE_EXPERIMENTAL_AGENT_TEAMS=1 미설정 또는 새 터미널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0352" y="201168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21792" y="205740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export CLAUDE_CODE_EXPERIMENTAL_AGENT_TEAMS=1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17920" y="118872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6217920" y="1188720"/>
            <a:ext cx="64008" cy="16002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382512" y="126187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'plugin not found' 또는 'marketplace not registered'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82512" y="166420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내부 마켓플레이스가 등록되지 않은 상태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82512" y="201168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73952" y="205740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claude plugin marketplace add https://git.zioinfo.co.kr/ythong/harness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65760" y="292608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65760" y="2926080"/>
            <a:ext cx="64008" cy="1600200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30352" y="299923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Claude Code v1.x — 에이전트 팀 미지원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30352" y="340156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v2.0 미만 설치 — Agent Teams API 없음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30352" y="374904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21792" y="379476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npm i -g @anthropic-ai/claude-code  (v2.x 설치)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217920" y="292608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217920" y="2926080"/>
            <a:ext cx="64008" cy="16002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6382512" y="299923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PROJECT_MAP.md 없음 — 폴더 구조 오류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82512" y="340156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초기 실행이거나 파일이 삭제된 상태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382512" y="374904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473952" y="379476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claude "PROJECT_MAP 만들어줘"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65760" y="466344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365760" y="4663440"/>
            <a:ext cx="64008" cy="1600200"/>
          </a:xfrm>
          <a:prstGeom prst="rect">
            <a:avLst/>
          </a:prstGeom>
          <a:solidFill>
            <a:srgbClr val="F7C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530352" y="473659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한국어 트리거 미인식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30352" y="513892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CLAUDE.md 트리거 규칙 누락 또는 인코딩 문제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30352" y="548640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21792" y="553212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→ 영어 트리거로 실행 후 CLAUDE.md 확인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17920" y="4663440"/>
            <a:ext cx="5669280" cy="16002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6217920" y="4663440"/>
            <a:ext cx="64008" cy="16002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382512" y="4736592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플러그인 업데이트 후 구버전 동작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82512" y="5138928"/>
            <a:ext cx="53035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원인: 캐시 미갱신 — 재설치 필요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82512" y="5486400"/>
            <a:ext cx="534924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73952" y="5532120"/>
            <a:ext cx="516636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claude plugin uninstall harness@ythong &amp;&amp; claude plugin install harness@ythong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신규 팀원 온보딩 체크리스트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입사/합류 시 1회 설정 — 약 10분 소요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05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70432"/>
            <a:ext cx="11430000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1234440"/>
            <a:ext cx="1097280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아래 순서대로 완료하면 팀 개발 환경 세팅 완료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2920" y="1691640"/>
            <a:ext cx="347472" cy="347472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70992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60120" y="170992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3FB950"/>
                </a:solidFill>
              </a:rPr>
              <a:t>Claude Code v2.x 설치 확인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0120" y="207568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--version  →  2.x 이상 확인. 미설치 시 Anthropic 공식 설치 가이드 참고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72200" y="1691640"/>
            <a:ext cx="347472" cy="34747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72200" y="170992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29400" y="170992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00C8AA"/>
                </a:solidFill>
              </a:rPr>
              <a:t>git.zioinfo.co.kr 계정 발급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29400" y="207568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담당자에게 계정 신청 → ythong/harness 저장소 읽기 권한 확인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02920" y="2788920"/>
            <a:ext cx="347472" cy="347472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2920" y="280720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60120" y="280720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279EFF"/>
                </a:solidFill>
              </a:rPr>
              <a:t>내부 마켓플레이스 등록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0120" y="317296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plugin marketplace add https://git.zioinfo.co.kr/ythong/harness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72200" y="2788920"/>
            <a:ext cx="347472" cy="347472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172200" y="280720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29400" y="280720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A371FF"/>
                </a:solidFill>
              </a:rPr>
              <a:t>플러그인 2종 설치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29400" y="317296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plugin install harness@ythong  &amp;&amp;  claude plugin install zio-harness@ythong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02920" y="3886200"/>
            <a:ext cx="347472" cy="347472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390448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0120" y="390448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9F1C"/>
                </a:solidFill>
              </a:rPr>
              <a:t>환경변수 영구 등록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60120" y="427024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~/.zshrc 에 export CLAUDE_CODE_EXPERIMENTAL_AGENT_TEAMS=1 추가 후 source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72200" y="3886200"/>
            <a:ext cx="347472" cy="347472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172200" y="390448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29400" y="390448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3FB950"/>
                </a:solidFill>
              </a:rPr>
              <a:t>설치 확인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629400" y="427024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plugin list  →  harness@ythong ✅  zio-harness@ythong ✅ 확인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02920" y="4983480"/>
            <a:ext cx="347472" cy="34747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500176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0120" y="500176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00C8AA"/>
                </a:solidFill>
              </a:rPr>
              <a:t>PROJECT_MAP 생성 (프로젝트별 1회)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0120" y="536752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"PROJECT_MAP 만들어줘"  →  프로젝트 루트에 PROJECT_MAP.md 생성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172200" y="4983480"/>
            <a:ext cx="347472" cy="347472"/>
          </a:xfrm>
          <a:prstGeom prst="rect">
            <a:avLst/>
          </a:prstGeom>
          <a:solidFill>
            <a:srgbClr val="F7C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172200" y="5001768"/>
            <a:ext cx="347472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0D1117"/>
                </a:solidFill>
              </a:rPr>
              <a:t>□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29400" y="5001768"/>
            <a:ext cx="50292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7CC00"/>
                </a:solidFill>
              </a:rPr>
              <a:t>첫 실행 테스트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629400" y="5367528"/>
            <a:ext cx="50292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$ claude "zio 실행 — 현재 프로젝트 구조 분석해줘"  →  팀 응답 확인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목차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전체 구성 — 5 섹션 · 20 슬라이드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57200" y="1261872"/>
            <a:ext cx="11247120" cy="89611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57200" y="1261872"/>
            <a:ext cx="64008" cy="8961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94360" y="1444752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00C8AA"/>
                </a:solidFill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25880" y="135331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</a:rPr>
              <a:t>사내 설치 방법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25880" y="1764792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내부 Gitea → 로컬 설치 · 인증 · 환경변수 설정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7200" y="2267712"/>
            <a:ext cx="11247120" cy="89611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57200" y="2267712"/>
            <a:ext cx="64008" cy="8961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94360" y="2450592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00C8AA"/>
                </a:solidFill>
              </a:rPr>
              <a:t>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25880" y="235915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</a:rPr>
              <a:t>harness 메타 스킬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25880" y="2770632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도메인 → 에이전트 팀 자동 생성 · 6가지 패턴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57200" y="3273552"/>
            <a:ext cx="11247120" cy="89611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457200" y="3273552"/>
            <a:ext cx="64008" cy="8961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94360" y="3456432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00C8AA"/>
                </a:solidFill>
              </a:rPr>
              <a:t>03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25880" y="336499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</a:rPr>
              <a:t>zio-harness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25880" y="3776472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React + Spring Boot + Mobile 풀스택 개발 팀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7200" y="4279392"/>
            <a:ext cx="11247120" cy="89611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57200" y="4279392"/>
            <a:ext cx="64008" cy="8961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594360" y="4462272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00C8AA"/>
                </a:solidFill>
              </a:rPr>
              <a:t>04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325880" y="437083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</a:rPr>
              <a:t>PROJECT_MAP 시스템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25880" y="4782312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폴더 구조 메모리 · 세션 간 유지 · 업데이트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57200" y="5285232"/>
            <a:ext cx="11247120" cy="896112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57200" y="5285232"/>
            <a:ext cx="64008" cy="8961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94360" y="5468112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 i="0">
                <a:solidFill>
                  <a:srgbClr val="00C8AA"/>
                </a:solidFill>
              </a:rPr>
              <a:t>05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25880" y="537667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 i="0">
                <a:solidFill>
                  <a:srgbClr val="FFFFFF"/>
                </a:solidFill>
              </a:rPr>
              <a:t>치트시트 &amp; FAQ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25880" y="5788152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자주 쓰는 명령어 · 트러블슈팅 · 팀 온보딩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FAQ ① — 새 터미널마다 재설치해야 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플러그인은 1회 설치로 영구 유지 · 환경변수만 영구 등록하면 완전 자동화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FAQ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594360"/>
          </a:xfrm>
          <a:prstGeom prst="rect">
            <a:avLst/>
          </a:prstGeom>
          <a:solidFill>
            <a:srgbClr val="003A2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9436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1261872"/>
            <a:ext cx="110642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FB950"/>
                </a:solidFill>
              </a:rPr>
              <a:t>결론: 플러그인 설치는 PC 1대당 단 1회 — 새 터미널, 재부팅, 새 프로젝트 모두 재설치 불필요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5760" y="1965960"/>
            <a:ext cx="5394960" cy="443484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65760" y="1965960"/>
            <a:ext cx="64008" cy="443484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29968"/>
            <a:ext cx="51206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FB950"/>
                </a:solidFill>
              </a:rPr>
              <a:t>✅  플러그인 — 전역 영구 등록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2450592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>Claude Code 설정에 전역 저장 → 어떤 폴더/터미널에서도 자동 활성화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640" y="2907792"/>
            <a:ext cx="5074920" cy="53035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368" y="2980944"/>
            <a:ext cx="1371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설치 위치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03120" y="2980944"/>
            <a:ext cx="3429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~/.claude/plugins/ (전역 저장소)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48640" y="3547872"/>
            <a:ext cx="5074920" cy="53035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58368" y="3621024"/>
            <a:ext cx="1371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적용 범위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03120" y="3621024"/>
            <a:ext cx="3429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모든 프로젝트 · 모든 터미널 세션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48640" y="4187952"/>
            <a:ext cx="5074920" cy="53035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58368" y="4261104"/>
            <a:ext cx="1371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재설치 필요?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03120" y="4261104"/>
            <a:ext cx="3429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3FB950"/>
                </a:solidFill>
              </a:rPr>
              <a:t>절대 불필요 (업데이트 시에만 선택적 재설치)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4828032"/>
            <a:ext cx="5074920" cy="53035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58368" y="4901184"/>
            <a:ext cx="1371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확인 방법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03120" y="4901184"/>
            <a:ext cx="34290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FFFF"/>
                </a:solidFill>
              </a:rPr>
              <a:t>$ claude plugin list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943600" y="1965960"/>
            <a:ext cx="5852160" cy="443484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943600" y="1965960"/>
            <a:ext cx="64008" cy="443484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126480" y="2029968"/>
            <a:ext cx="55778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9F1C"/>
                </a:solidFill>
              </a:rPr>
              <a:t>⚠️  환경변수 — 영구 등록 필수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26480" y="2450592"/>
            <a:ext cx="55778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>미설정 시 새 터미널 열 때마다 팀이 실행 안 됨 → 1회만 영구 등록하면 해결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126480" y="2880360"/>
            <a:ext cx="5532120" cy="3200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236208" y="2907792"/>
            <a:ext cx="530352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FF5C57"/>
                </a:solidFill>
              </a:rPr>
              <a:t>임시 설정 (새 터미널 열면 사라짐) — 사용 금지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126480" y="3246120"/>
            <a:ext cx="5532120" cy="60350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126480" y="3246120"/>
            <a:ext cx="54864" cy="603504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309360" y="3319272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5C57"/>
                </a:solidFill>
              </a:rPr>
              <a:t>$ export CLAUDE_CODE_EXPERIMENTAL_AGENT_TEAMS=1  # ← 임시, 비권장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126480" y="3840480"/>
            <a:ext cx="5532120" cy="32004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236208" y="3867912"/>
            <a:ext cx="530352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3FB950"/>
                </a:solidFill>
              </a:rPr>
              <a:t>영구 설정 권장 — 1회만 실행, 이후 자동 적용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126480" y="4206240"/>
            <a:ext cx="5532120" cy="279806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6126480" y="4206240"/>
            <a:ext cx="54864" cy="2798064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309360" y="4279392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# macOS / zsh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09360" y="4718304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echo 'export CLAUDE_CODE_EXPERIMENTAL_AGENT_TEAMS=1' &gt;&gt; ~/.zshrc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309360" y="5157216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source ~/.zshrc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09360" y="5596128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/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309360" y="6035040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# Windows PowerShell ($PROFILE 에 영구 저장)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309360" y="6473952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>&gt; Add-Content $PROFILE '$env:CLAUDE_CODE_EXPERIMENTAL_AGENT_TEAMS = "1"'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FAQ ② — 기존 harness 제거 후 설치해야 하나요?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revfactory/harness(공개판)가 설치돼 있다면 제거 후 내부판 설치 권장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FAQ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594360"/>
          </a:xfrm>
          <a:prstGeom prst="rect">
            <a:avLst/>
          </a:prstGeom>
          <a:solidFill>
            <a:srgbClr val="1A1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9436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1261872"/>
            <a:ext cx="110642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9F1C"/>
                </a:solidFill>
              </a:rPr>
              <a:t>결론: 기존 공개판이 있으면 제거 → 내부판 설치 (이름 충돌 방지) / 처음이라면 바로 설치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5760" y="1965960"/>
            <a:ext cx="5394960" cy="443484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65760" y="1965960"/>
            <a:ext cx="64008" cy="4434840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2029968"/>
            <a:ext cx="51206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5C57"/>
                </a:solidFill>
              </a:rPr>
              <a:t>CASE A — 기존 공개판 설치 이력 있음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2468880"/>
            <a:ext cx="5120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>revfactory/harness 또는 harness@harness 를 설치한 적 있는 경우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2907792"/>
            <a:ext cx="5120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FFFF"/>
                </a:solidFill>
              </a:rPr>
              <a:t>① 기존 플러그인 제거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48640" y="3246120"/>
            <a:ext cx="5074920" cy="148132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246120"/>
            <a:ext cx="54864" cy="1481328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319272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5C57"/>
                </a:solidFill>
              </a:rPr>
              <a:t>$ claude plugin uninstall harness@harness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3758184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F5C57"/>
                </a:solidFill>
              </a:rPr>
              <a:t>$ claude plugin uninstall zio-harness@harness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197096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8B97A8"/>
                </a:solidFill>
              </a:rPr>
              <a:t>→ 제거 확인: claude plugin list (목록에서 사라짐)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4343400"/>
            <a:ext cx="5120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3FB950"/>
                </a:solidFill>
              </a:rPr>
              <a:t>② 내부판 신규 설치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4681728"/>
            <a:ext cx="5074920" cy="1481328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548640" y="4681728"/>
            <a:ext cx="54864" cy="1481328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4754880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marketplace add https://git.zioinfo.co.kr/ythong/harness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193792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install harness@ythong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632704"/>
            <a:ext cx="47548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install zio-harness@ythong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943600" y="1965960"/>
            <a:ext cx="5852160" cy="443484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943600" y="1965960"/>
            <a:ext cx="64008" cy="443484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126480" y="2029968"/>
            <a:ext cx="55778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FB950"/>
                </a:solidFill>
              </a:rPr>
              <a:t>CASE B — 처음 설치 (기존 없음)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26480" y="2468880"/>
            <a:ext cx="5577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>harness를 설치한 적 없는 경우 — 바로 설치하면 됩니다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26480" y="2907792"/>
            <a:ext cx="5577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FFFFF"/>
                </a:solidFill>
              </a:rPr>
              <a:t>3단계로 설치 완료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26480" y="3246120"/>
            <a:ext cx="5532120" cy="45537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6126480" y="3246120"/>
            <a:ext cx="54864" cy="4553712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309360" y="3319272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# Step 1: 내부 마켓플레이스 등록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09360" y="3758184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marketplace add https://git.zioinfo.co.kr/ythong/harness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09360" y="4197096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/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09360" y="4636008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# Step 2: 플러그인 설치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360" y="5074920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install harness@ythong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309360" y="5513832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claude plugin install zio-harness@ythong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09360" y="5952744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C9D1DB"/>
                </a:solidFill>
              </a:rPr>
              <a:t/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09360" y="6391656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# Step 3: 환경변수 영구 등록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309360" y="6830568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echo 'export CLAUDE_CODE_EXPERIMENTAL_AGENT_TEAMS=1' &gt;&gt; ~/.zshrc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309360" y="7269480"/>
            <a:ext cx="521208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3FB950"/>
                </a:solidFill>
              </a:rPr>
              <a:t>$ source ~/.zshrc</a:t>
            </a:r>
          </a:p>
        </p:txBody>
      </p:sp>
      <p:sp>
        <p:nvSpPr>
          <p:cNvPr id="46" name="Rectangle 45"/>
          <p:cNvSpPr/>
          <p:nvPr/>
        </p:nvSpPr>
        <p:spPr>
          <a:xfrm>
            <a:off x="6126480" y="5760720"/>
            <a:ext cx="5532120" cy="50292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236208" y="5806440"/>
            <a:ext cx="5303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0C8AA"/>
                </a:solidFill>
              </a:rPr>
              <a:t>설치 후 확인: $ claude plugin list  →  harness@ythong ✅  zio-harness@ythong ✅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457200" y="365760"/>
            <a:ext cx="11247120" cy="594360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457200" y="365760"/>
            <a:ext cx="11247120" cy="384048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85800" y="475488"/>
            <a:ext cx="201168" cy="201168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1033272" y="475488"/>
            <a:ext cx="201168" cy="201168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380744" y="475488"/>
            <a:ext cx="201168" cy="201168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200400" y="448056"/>
            <a:ext cx="64008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8B97A8"/>
                </a:solidFill>
              </a:rPr>
              <a:t>🔒  INTERNAL ONLY — git.zioinfo.co.kr/ythong/harness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1051560"/>
            <a:ext cx="10515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 i="0">
                <a:solidFill>
                  <a:srgbClr val="3FB950"/>
                </a:solidFill>
              </a:rPr>
              <a:t>$ claude "zio 실행"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1645920"/>
            <a:ext cx="105156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FFFFF"/>
                </a:solidFill>
              </a:rPr>
              <a:t>팀 전체가 같은 AI 어시스턴트와 함께 개발합니다.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2560320"/>
            <a:ext cx="10515600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2743200"/>
            <a:ext cx="105156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00C8AA"/>
                </a:solidFill>
              </a:rPr>
              <a:t>내부 설치 3줄 요약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22960" y="3154680"/>
            <a:ext cx="105156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60120" y="3191256"/>
            <a:ext cx="102412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00C8AA"/>
                </a:solidFill>
              </a:rPr>
              <a:t>1  $ claude plugin marketplace add https://git.zioinfo.co.kr/ythong/harness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" y="3685032"/>
            <a:ext cx="105156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60120" y="3721608"/>
            <a:ext cx="102412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3FB950"/>
                </a:solidFill>
              </a:rPr>
              <a:t>2  $ claude plugin install harness@ythong  &amp;&amp;  claude plugin install zio-harness@ythong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4215384"/>
            <a:ext cx="105156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60120" y="4251960"/>
            <a:ext cx="102412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279EFF"/>
                </a:solidFill>
              </a:rPr>
              <a:t>3  $ export CLAUDE_CODE_EXPERIMENTAL_AGENT_TEAMS=1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22960" y="4983480"/>
            <a:ext cx="10515600" cy="10972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" y="5047488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00C8AA"/>
                </a:solidFill>
              </a:rPr>
              <a:t>문의 &amp; 저장소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5413248"/>
            <a:ext cx="25146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00C8AA"/>
                </a:solidFill>
              </a:rPr>
              <a:t>🏠 내부 저장소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5705856"/>
            <a:ext cx="2514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git.zioinfo.co.kr/ythong/harness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20440" y="5413248"/>
            <a:ext cx="25146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00C8AA"/>
                </a:solidFill>
              </a:rPr>
              <a:t>📧 담당자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520440" y="5705856"/>
            <a:ext cx="2514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ythong86@gmail.com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26480" y="5413248"/>
            <a:ext cx="25146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00C8AA"/>
                </a:solidFill>
              </a:rPr>
              <a:t>🔖 이슈 등록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26480" y="5705856"/>
            <a:ext cx="2514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git.zioinfo.co.kr/ythong/harness/issues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32520" y="5413248"/>
            <a:ext cx="25146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1" i="0">
                <a:solidFill>
                  <a:srgbClr val="00C8AA"/>
                </a:solidFill>
              </a:rPr>
              <a:t>📋 CHANGELOG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32520" y="5705856"/>
            <a:ext cx="25146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8B97A8"/>
                </a:solidFill>
              </a:rPr>
              <a:t>저장소 루트 CHANGELOG.md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Windows 전용 — 전체 설치 명령어 (PowerShell)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개발자 PC가 Windows인 경우 — 이 슬라이드의 명령어만 순서대로 실행하면 완료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Windows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502920"/>
          </a:xfrm>
          <a:prstGeom prst="rect">
            <a:avLst/>
          </a:prstGeom>
          <a:solidFill>
            <a:srgbClr val="0A1A3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0292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1252728"/>
            <a:ext cx="110642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279EFF"/>
                </a:solidFill>
              </a:rPr>
              <a:t>PowerShell 을 관리자 권한으로 실행 후 아래 명령어를 순서대로 입력하세요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65760" y="1847088"/>
            <a:ext cx="5669280" cy="45720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65760" y="1847088"/>
            <a:ext cx="64008" cy="45720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1920240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3FB950"/>
                </a:solidFill>
              </a:rPr>
              <a:t>STEP 1 ~ 4  설치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2331720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3FB950"/>
                </a:solidFill>
              </a:rPr>
              <a:t>STEP 1  Claude Code 버전 확인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640" y="2642616"/>
            <a:ext cx="5257800" cy="8046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48640" y="2642616"/>
            <a:ext cx="45720" cy="804672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85800" y="269748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claude --version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" y="304495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8B97A8"/>
                </a:solidFill>
              </a:rPr>
              <a:t># 2.x 이상이어야 함. 미만이면 재설치 필요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3538728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0C8AA"/>
                </a:solidFill>
              </a:rPr>
              <a:t>STEP 2  내부 마켓플레이스 등록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8640" y="3849624"/>
            <a:ext cx="52578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548640" y="3849624"/>
            <a:ext cx="45720" cy="4572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85800" y="390448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claude plugin marketplace add https://git.zioinfo.co.kr/ythong/harness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4398264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279EFF"/>
                </a:solidFill>
              </a:rPr>
              <a:t>STEP 3  플러그인 설치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48640" y="4709160"/>
            <a:ext cx="5257800" cy="115214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548640" y="4709160"/>
            <a:ext cx="45720" cy="115214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85800" y="47640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claude plugin install harness@ythong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85800" y="511149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claude plugin install zio-harness@ythong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85800" y="545896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claude plugin list   # harness@ythong ✅  zio-harness@ythong ✅ 확인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5952744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9F1C"/>
                </a:solidFill>
              </a:rPr>
              <a:t>STEP 4  환경변수 영구 등록 (1회)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48640" y="6263640"/>
            <a:ext cx="5257800" cy="115214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548640" y="6263640"/>
            <a:ext cx="45720" cy="115214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85800" y="631850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$env:CLAUDE_CODE_EXPERIMENTAL_AGENT_TEAMS = "1"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" y="66659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Add-Content $PROFILE '$env:CLAUDE_CODE_EXPERIMENTAL_AGENT_TEAMS = "1"'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85800" y="701344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8B97A8"/>
                </a:solidFill>
              </a:rPr>
              <a:t># 이후 PowerShell 새창을 열어도 자동 적용됨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17920" y="1847088"/>
            <a:ext cx="5577840" cy="457200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6217920" y="1847088"/>
            <a:ext cx="64008" cy="45720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400800" y="192024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A371FF"/>
                </a:solidFill>
              </a:rPr>
              <a:t>STEP 5  실행 &amp; 주요 명령어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00800" y="2331720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0C8AA"/>
                </a:solidFill>
              </a:rPr>
              <a:t>harness 팀 생성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400800" y="2642616"/>
            <a:ext cx="525780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6400800" y="2642616"/>
            <a:ext cx="45720" cy="438912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537960" y="268833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00C8AA"/>
                </a:solidFill>
              </a:rPr>
              <a:t>claude "하네스 구성해줘 — {도메인}"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3172968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3FB950"/>
                </a:solidFill>
              </a:rPr>
              <a:t>zio-harness 실행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400800" y="3483864"/>
            <a:ext cx="5257800" cy="1133856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Rectangle 45"/>
          <p:cNvSpPr/>
          <p:nvPr/>
        </p:nvSpPr>
        <p:spPr>
          <a:xfrm>
            <a:off x="6400800" y="3483864"/>
            <a:ext cx="45720" cy="1133856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6537960" y="352958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claude "zio 실행 — {기능명} 추가해줘"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537960" y="387705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claude "React {컴포넌트명} 만들어줘"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537960" y="422452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claude "Spring Boot {API명} 추가해줘"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00800" y="4709160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9F1C"/>
                </a:solidFill>
              </a:rPr>
              <a:t>PROJECT_MAP 관리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400800" y="5020056"/>
            <a:ext cx="5257800" cy="78638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Rectangle 51"/>
          <p:cNvSpPr/>
          <p:nvPr/>
        </p:nvSpPr>
        <p:spPr>
          <a:xfrm>
            <a:off x="6400800" y="5020056"/>
            <a:ext cx="45720" cy="786384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6537960" y="50657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9F1C"/>
                </a:solidFill>
              </a:rPr>
              <a:t>claude "PROJECT_MAP 만들어줘"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37960" y="541324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9F1C"/>
                </a:solidFill>
              </a:rPr>
              <a:t>claude "PROJECT_MAP 업데이트해줘"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400800" y="5897880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279EFF"/>
                </a:solidFill>
              </a:rPr>
              <a:t>설치 확인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400800" y="6208776"/>
            <a:ext cx="5257800" cy="1133856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Rectangle 56"/>
          <p:cNvSpPr/>
          <p:nvPr/>
        </p:nvSpPr>
        <p:spPr>
          <a:xfrm>
            <a:off x="6400800" y="6208776"/>
            <a:ext cx="45720" cy="1133856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8" name="TextBox 57"/>
          <p:cNvSpPr txBox="1"/>
          <p:nvPr/>
        </p:nvSpPr>
        <p:spPr>
          <a:xfrm>
            <a:off x="6537960" y="625449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279EFF"/>
                </a:solidFill>
              </a:rPr>
              <a:t>claude plugin list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537960" y="660196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279EFF"/>
                </a:solidFill>
              </a:rPr>
              <a:t>claude --version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537960" y="69494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$env:CLAUDE_CODE_EXPERIMENTAL_AGENT_TEAMS   # → 1 이면 정상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400800" y="7434072"/>
            <a:ext cx="5257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5C57"/>
                </a:solidFill>
              </a:rPr>
              <a:t>기존 공개판 제거 (해당 시)</a:t>
            </a:r>
          </a:p>
        </p:txBody>
      </p:sp>
      <p:sp>
        <p:nvSpPr>
          <p:cNvPr id="62" name="Rectangle 61"/>
          <p:cNvSpPr/>
          <p:nvPr/>
        </p:nvSpPr>
        <p:spPr>
          <a:xfrm>
            <a:off x="6400800" y="7744968"/>
            <a:ext cx="5257800" cy="78638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3" name="Rectangle 62"/>
          <p:cNvSpPr/>
          <p:nvPr/>
        </p:nvSpPr>
        <p:spPr>
          <a:xfrm>
            <a:off x="6400800" y="7744968"/>
            <a:ext cx="45720" cy="786384"/>
          </a:xfrm>
          <a:prstGeom prst="rect">
            <a:avLst/>
          </a:prstGeom>
          <a:solidFill>
            <a:srgbClr val="FF5C5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4" name="TextBox 63"/>
          <p:cNvSpPr txBox="1"/>
          <p:nvPr/>
        </p:nvSpPr>
        <p:spPr>
          <a:xfrm>
            <a:off x="6537960" y="779068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5C57"/>
                </a:solidFill>
              </a:rPr>
              <a:t>claude plugin uninstall harness@harness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37960" y="813816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FF5C57"/>
                </a:solidFill>
              </a:rPr>
              <a:t>claude plugin uninstall zio-harness@harness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0C8AA"/>
                </a:solidFill>
              </a:rPr>
              <a:t>SECTION 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10972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</a:rPr>
              <a:t>사내 설치 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375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8B97A8"/>
                </a:solidFill>
              </a:rPr>
              <a:t>마켓플레이스 없이 내부 Gitea 서버에서 직접 설치 — 인터넷 불필요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사전 준비 — 3가지 확인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설치 전 점검 목록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01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3749039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521208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02920" y="1298448"/>
            <a:ext cx="411480" cy="41148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316736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1316736"/>
            <a:ext cx="29260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Claude Code v2.0+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1719072"/>
            <a:ext cx="2926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에이전트 팀 기능 필수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920" y="2148840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$ claude --version  →  2.x 이상 확인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" y="2624328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C9D1DB"/>
                </a:solidFill>
              </a:rPr>
              <a:t>▸ v1.x: npm i -g @anthropic-ai/claude-code 로 업그레이드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2920" y="3099816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회사 PC 설치 필요 시 IT 팀에 요청 (Anthropic 공식 CLI)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297680" y="1188720"/>
            <a:ext cx="3749039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4297680" y="1188720"/>
            <a:ext cx="64008" cy="521208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4434840" y="1298448"/>
            <a:ext cx="411480" cy="41148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434840" y="1316736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37760" y="1316736"/>
            <a:ext cx="29260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내부 Git 접근 권한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37760" y="1719072"/>
            <a:ext cx="2926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git.zioinfo.co.kr 계정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34840" y="2148840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계정 신청: 담당자에게 요청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34840" y="2624328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C9D1DB"/>
                </a:solidFill>
              </a:rPr>
              <a:t>▸ 접근 URL: https://git.zioinfo.co.kr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34840" y="3099816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저장소: ythong/harness (읽기 권한이면 충분)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229600" y="1188720"/>
            <a:ext cx="3749039" cy="52120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8229600" y="1188720"/>
            <a:ext cx="64008" cy="521208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8366760" y="1298448"/>
            <a:ext cx="411480" cy="41148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366760" y="1316736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869680" y="1316736"/>
            <a:ext cx="292608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FFFFF"/>
                </a:solidFill>
              </a:rPr>
              <a:t>환경변수 1개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869680" y="1719072"/>
            <a:ext cx="29260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멀티에이전트 활성화 필수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66760" y="2148840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CLAUDE_CODE_EXPERIMENTAL_AGENT_TEAMS=1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66760" y="2624328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C9D1DB"/>
                </a:solidFill>
              </a:rPr>
              <a:t>▸ ~/.zshrc 또는 ~/.bashrc 에 영구 등록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66760" y="3099816"/>
            <a:ext cx="347472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FFFFF"/>
                </a:solidFill>
              </a:rPr>
              <a:t>▸ Windows: $PROFILE 에 등록 (아래 슬라이드 참조)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내부 설치 — 4단계 (약 3분)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외부 인터넷 없이 내부 Gitea에서 직접 설치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01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11887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118872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502920" y="1554480"/>
            <a:ext cx="411480" cy="41148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" y="1572768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126187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C8AA"/>
                </a:solidFill>
              </a:rPr>
              <a:t>내부 마켓플레이스 등록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03520" y="1280160"/>
            <a:ext cx="64008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5440680" y="1344168"/>
            <a:ext cx="6217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3FB950"/>
                </a:solidFill>
              </a:rPr>
              <a:t>$ claude plugin marketplace add https://git.zioinfo.co.kr/ythong/harness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05840" y="1719072"/>
            <a:ext cx="10515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출력: Added marketplace: ythong/harness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5760" y="2514600"/>
            <a:ext cx="11430000" cy="11887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365760" y="2514600"/>
            <a:ext cx="64008" cy="118872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502920" y="2880360"/>
            <a:ext cx="411480" cy="41148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02920" y="2898648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" y="258775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FB950"/>
                </a:solidFill>
              </a:rPr>
              <a:t>harness 설치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303520" y="2606040"/>
            <a:ext cx="64008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440680" y="2670048"/>
            <a:ext cx="6217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3FB950"/>
                </a:solidFill>
              </a:rPr>
              <a:t>$ claude plugin install harness@ythong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" y="3044952"/>
            <a:ext cx="10515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출력: Installed harness v1.2.0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365760" y="3840480"/>
            <a:ext cx="11430000" cy="11887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365760" y="3840480"/>
            <a:ext cx="64008" cy="118872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02920" y="4206240"/>
            <a:ext cx="411480" cy="41148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02920" y="4224528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3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05840" y="391363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279EFF"/>
                </a:solidFill>
              </a:rPr>
              <a:t>zio-harness 설치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303520" y="3931920"/>
            <a:ext cx="64008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5440680" y="3995928"/>
            <a:ext cx="6217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3FB950"/>
                </a:solidFill>
              </a:rPr>
              <a:t>$ claude plugin install zio-harness@ythong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05840" y="4370832"/>
            <a:ext cx="10515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출력: Installed zio-harness v1.0.0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65760" y="5166360"/>
            <a:ext cx="11430000" cy="118872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365760" y="5166360"/>
            <a:ext cx="64008" cy="118872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502920" y="5532120"/>
            <a:ext cx="411480" cy="41148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502920" y="5550408"/>
            <a:ext cx="411480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0">
                <a:solidFill>
                  <a:srgbClr val="0D1117"/>
                </a:solidFill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" y="5239512"/>
            <a:ext cx="41148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A371FF"/>
                </a:solidFill>
              </a:rPr>
              <a:t>환경변수 활성화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303520" y="5257800"/>
            <a:ext cx="6400800" cy="4572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5440680" y="5321808"/>
            <a:ext cx="62179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3FB950"/>
                </a:solidFill>
              </a:rPr>
              <a:t>$ export CLAUDE_CODE_EXPERIMENTAL_AGENT_TEAMS=1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05840" y="5696712"/>
            <a:ext cx="105156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영구 등록: ~/.zshrc 또는 $PROFILE 에 추가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65760" y="6492240"/>
            <a:ext cx="11430000" cy="13716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548640" y="6492240"/>
            <a:ext cx="1106424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00C8AA"/>
                </a:solidFill>
              </a:rPr>
              <a:t>설치 확인:  $ claude plugin list  →  harness@ythong ✅  zio-harness@ythong ✅ 가 보이면 완료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환경변수 영구 등록 — OS별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터미널 새로 열어도 자동 활성화 — 1회만 설정하면 영구 적용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01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5669280" cy="219456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65760" y="1188720"/>
            <a:ext cx="64008" cy="219456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30352" y="128016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0C8AA"/>
                </a:solidFill>
              </a:rPr>
              <a:t>macOS / zsh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0352" y="173736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21792" y="176479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echo 'export CLAUDE_CODE_EXPERIMENTAL_AGENT_TEAMS=1' &gt;&gt; ~/.zshrc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0352" y="224028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21792" y="226771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source ~/.zshrc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30352" y="274320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21792" y="277063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echo $CLAUDE_CODE_EXPERIMENTAL_AGENT_TEAMS   # → 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217920" y="1188720"/>
            <a:ext cx="5669280" cy="219456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6217920" y="1188720"/>
            <a:ext cx="64008" cy="219456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382512" y="128016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3FB950"/>
                </a:solidFill>
              </a:rPr>
              <a:t>Linux / bash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82512" y="173736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73952" y="176479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echo 'export CLAUDE_CODE_EXPERIMENTAL_AGENT_TEAMS=1' &gt;&gt; ~/.bashrc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82512" y="224028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473952" y="226771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source ~/.bashrc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382512" y="274320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73952" y="277063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$ echo $CLAUDE_CODE_EXPERIMENTAL_AGENT_TEAMS   # → 1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65760" y="3566160"/>
            <a:ext cx="5669280" cy="219456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365760" y="3566160"/>
            <a:ext cx="64008" cy="219456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30352" y="365760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279EFF"/>
                </a:solidFill>
              </a:rPr>
              <a:t>Windows PowerShell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30352" y="411480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21792" y="414223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&gt; $env:CLAUDE_CODE_EXPERIMENTAL_AGENT_TEAMS = "1"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30352" y="461772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21792" y="464515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&gt; Add-Content $PROFILE '$env:CLAUDE_CODE_EXPERIMENTAL_AGENT_TEAMS = "1"'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30352" y="512064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621792" y="514807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3FB950"/>
                </a:solidFill>
              </a:rPr>
              <a:t>&gt; $env:CLAUDE_CODE_EXPERIMENTAL_AGENT_TEAMS   # → 1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217920" y="3566160"/>
            <a:ext cx="5669280" cy="219456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6217920" y="3566160"/>
            <a:ext cx="64008" cy="219456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382512" y="3657600"/>
            <a:ext cx="5303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A371FF"/>
                </a:solidFill>
              </a:rPr>
              <a:t>Windows WSL / fish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382512" y="411480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6473952" y="414223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8B97A8"/>
                </a:solidFill>
              </a:rPr>
              <a:t># WSL: ~/.bashrc 에 export 추가 (Linux bash 와 동일)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382512" y="461772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TextBox 42"/>
          <p:cNvSpPr txBox="1"/>
          <p:nvPr/>
        </p:nvSpPr>
        <p:spPr>
          <a:xfrm>
            <a:off x="6473952" y="464515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8B97A8"/>
                </a:solidFill>
              </a:rPr>
              <a:t># fish: set -Ux CLAUDE_CODE_EXPERIMENTAL_AGENT_TEAMS 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82512" y="5120640"/>
            <a:ext cx="5349240" cy="420624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473952" y="5148072"/>
            <a:ext cx="51663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1">
                <a:solidFill>
                  <a:srgbClr val="8B97A8"/>
                </a:solidFill>
              </a:rPr>
              <a:t># fish: ~/.config/fish/config.fish 에 자동 저장됨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3FB950"/>
                </a:solidFill>
              </a:rPr>
              <a:t>SECTION 02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10972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</a:rPr>
              <a:t>harness — 메타 스킬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375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8B97A8"/>
                </a:solidFill>
              </a:rPr>
              <a:t>도메인 한 줄 → 에이전트 팀 + 스킬 자동 생성  ·  6가지 팀 아키텍처 패턴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161B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64008" cy="68580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228600" y="91440"/>
            <a:ext cx="96012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 i="0">
                <a:solidFill>
                  <a:srgbClr val="FFFFFF"/>
                </a:solidFill>
              </a:rPr>
              <a:t>harness — 에이전트 팀 자동 생성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685800"/>
            <a:ext cx="9601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0" i="0">
                <a:solidFill>
                  <a:srgbClr val="8B97A8"/>
                </a:solidFill>
              </a:rPr>
              <a:t>도메인 설명 한 줄 → .claude/agents/ + skills/ 자동 생성</a:t>
            </a:r>
          </a:p>
        </p:txBody>
      </p:sp>
      <p:sp>
        <p:nvSpPr>
          <p:cNvPr id="7" name="Rectangle 6"/>
          <p:cNvSpPr/>
          <p:nvPr/>
        </p:nvSpPr>
        <p:spPr>
          <a:xfrm>
            <a:off x="10268712" y="274320"/>
            <a:ext cx="1737360" cy="36576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268712" y="292608"/>
            <a:ext cx="173736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1" i="0">
                <a:solidFill>
                  <a:srgbClr val="0D1117"/>
                </a:solidFill>
              </a:rPr>
              <a:t>SECTION 02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65760" y="1188720"/>
            <a:ext cx="11430000" cy="82296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1243584"/>
            <a:ext cx="109728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3FB950"/>
                </a:solidFill>
              </a:rPr>
              <a:t>트리거 — 아래 키워드로 시작하면 자동 실행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8640" y="1572768"/>
            <a:ext cx="265176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1591056"/>
            <a:ext cx="2468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7CC00"/>
                </a:solidFill>
              </a:rPr>
              <a:t>"하네스 구성해줘"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337560" y="1572768"/>
            <a:ext cx="265176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429000" y="1591056"/>
            <a:ext cx="2468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7CC00"/>
                </a:solidFill>
              </a:rPr>
              <a:t>"에이전트 팀 설계해줘"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26480" y="1572768"/>
            <a:ext cx="265176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217920" y="1591056"/>
            <a:ext cx="2468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7CC00"/>
                </a:solidFill>
              </a:rPr>
              <a:t>"build a harness for..."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915400" y="1572768"/>
            <a:ext cx="2651760" cy="34747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006840" y="1591056"/>
            <a:ext cx="246888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7CC00"/>
                </a:solidFill>
              </a:rPr>
              <a:t>"design an agent team for..."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65760" y="2084831"/>
            <a:ext cx="5486400" cy="42976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365760" y="2084831"/>
            <a:ext cx="64008" cy="429768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8640" y="2148840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3FB950"/>
                </a:solidFill>
              </a:rPr>
              <a:t>사용 예제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8640" y="2606040"/>
            <a:ext cx="16459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풀스택 팀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48640" y="2907792"/>
            <a:ext cx="507492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" y="2935224"/>
            <a:ext cx="48920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$ claude "하네스 구성해줘 — React + Spring Boot 풀스택"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8640" y="3474720"/>
            <a:ext cx="16459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MES 팀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48640" y="3776472"/>
            <a:ext cx="507492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" y="3803904"/>
            <a:ext cx="48920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$ claude "MES 공장 자동화 에이전트 팀 설계해줘"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4343400"/>
            <a:ext cx="16459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AI 플랫폼 팀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48640" y="4645152"/>
            <a:ext cx="507492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58368" y="4672584"/>
            <a:ext cx="48920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$ claude "GUARDiA ITSM 자동화 팀 만들어줘"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8640" y="5212080"/>
            <a:ext cx="164592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데이터 팀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8640" y="5513832"/>
            <a:ext cx="5074920" cy="438912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58368" y="5541264"/>
            <a:ext cx="48920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950" b="0" i="0">
                <a:solidFill>
                  <a:srgbClr val="3FB950"/>
                </a:solidFill>
              </a:rPr>
              <a:t>$ claude "build a harness for a data pipeline team"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035040" y="2084831"/>
            <a:ext cx="5760720" cy="4297680"/>
          </a:xfrm>
          <a:prstGeom prst="rect">
            <a:avLst/>
          </a:prstGeom>
          <a:solidFill>
            <a:srgbClr val="1C243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6035040" y="2084831"/>
            <a:ext cx="64008" cy="429768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217920" y="2148840"/>
            <a:ext cx="5394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279EFF"/>
                </a:solidFill>
              </a:rPr>
              <a:t>자동 생성 결과물</a:t>
            </a:r>
          </a:p>
        </p:txBody>
      </p:sp>
      <p:sp>
        <p:nvSpPr>
          <p:cNvPr id="38" name="Rectangle 37"/>
          <p:cNvSpPr/>
          <p:nvPr/>
        </p:nvSpPr>
        <p:spPr>
          <a:xfrm>
            <a:off x="6217920" y="2606040"/>
            <a:ext cx="347472" cy="457200"/>
          </a:xfrm>
          <a:prstGeom prst="rect">
            <a:avLst/>
          </a:prstGeom>
          <a:solidFill>
            <a:srgbClr val="3FB9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656832" y="266090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에이전트 파일 3~5개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732520" y="266090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.claude/agents/*.md — 도메인 전문 에이전트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217920" y="3200400"/>
            <a:ext cx="347472" cy="457200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656832" y="325526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팀 패턴 적용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732520" y="325526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Pipeline · Fan-out · Expert Pool 중 자동 선택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217920" y="3794760"/>
            <a:ext cx="347472" cy="457200"/>
          </a:xfrm>
          <a:prstGeom prst="rect">
            <a:avLst/>
          </a:prstGeom>
          <a:solidFill>
            <a:srgbClr val="A371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656832" y="384962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스킬 파일 생성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732520" y="384962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skills/*/SKILL.md + references/ 상세 가이드</a:t>
            </a:r>
          </a:p>
        </p:txBody>
      </p:sp>
      <p:sp>
        <p:nvSpPr>
          <p:cNvPr id="47" name="Rectangle 46"/>
          <p:cNvSpPr/>
          <p:nvPr/>
        </p:nvSpPr>
        <p:spPr>
          <a:xfrm>
            <a:off x="6217920" y="4389120"/>
            <a:ext cx="347472" cy="457200"/>
          </a:xfrm>
          <a:prstGeom prst="rect">
            <a:avLst/>
          </a:prstGeom>
          <a:solidFill>
            <a:srgbClr val="FF9F1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6656832" y="444398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PROJECT_MAP.md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732520" y="444398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폴더 구조 메모리 파일 자동 초기화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217920" y="4983480"/>
            <a:ext cx="347472" cy="457200"/>
          </a:xfrm>
          <a:prstGeom prst="rect">
            <a:avLst/>
          </a:prstGeom>
          <a:solidFill>
            <a:srgbClr val="F7C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6656832" y="503834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CLAUDE.md 포인터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732520" y="503834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트리거 규칙 · 변경 이력 · 폴더 참조</a:t>
            </a:r>
          </a:p>
        </p:txBody>
      </p:sp>
      <p:sp>
        <p:nvSpPr>
          <p:cNvPr id="53" name="Rectangle 52"/>
          <p:cNvSpPr/>
          <p:nvPr/>
        </p:nvSpPr>
        <p:spPr>
          <a:xfrm>
            <a:off x="6217920" y="5577840"/>
            <a:ext cx="347472" cy="457200"/>
          </a:xfrm>
          <a:prstGeom prst="rect">
            <a:avLst/>
          </a:prstGeom>
          <a:solidFill>
            <a:srgbClr val="00C8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4" name="TextBox 53"/>
          <p:cNvSpPr txBox="1"/>
          <p:nvPr/>
        </p:nvSpPr>
        <p:spPr>
          <a:xfrm>
            <a:off x="6656832" y="5632704"/>
            <a:ext cx="20116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1" i="0">
                <a:solidFill>
                  <a:srgbClr val="FFFFFF"/>
                </a:solidFill>
              </a:rPr>
              <a:t>6가지 팀 패턴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732520" y="5632704"/>
            <a:ext cx="29260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00" b="0" i="0">
                <a:solidFill>
                  <a:srgbClr val="8B97A8"/>
                </a:solidFill>
              </a:rPr>
              <a:t>Pipeline / Fan-out / Expert / Producer-Reviewer / Supervisor / Hierarchical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D111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88952" cy="5486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279E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279EFF"/>
                </a:solidFill>
              </a:rPr>
              <a:t>SECTION 03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86000"/>
            <a:ext cx="109728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 i="0">
                <a:solidFill>
                  <a:srgbClr val="FFFFFF"/>
                </a:solidFill>
              </a:rPr>
              <a:t>zio-harness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337560"/>
            <a:ext cx="10972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8B97A8"/>
                </a:solidFill>
              </a:rPr>
              <a:t>React 18 + Spring Boot 3 + React Native  ·  4인 에이전트 팀 파이프라인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