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32004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6537960"/>
            <a:ext cx="12191695" cy="32004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051560"/>
            <a:ext cx="1051560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500" b="1">
                <a:solidFill>
                  <a:srgbClr val="00A6E0"/>
                </a:solidFill>
                <a:latin typeface="맑은 고딕"/>
                <a:ea typeface="맑은 고딕"/>
              </a:rPr>
              <a:t>KINTEX  Exhibition Automation Platform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600200"/>
            <a:ext cx="10515600" cy="11887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3200" b="1">
                <a:solidFill>
                  <a:srgbClr val="222222"/>
                </a:solidFill>
                <a:latin typeface="맑은 고딕"/>
                <a:ea typeface="맑은 고딕"/>
              </a:rPr>
              <a:t>킨텍스 AI 기반 전시운영 자동화 플랫폼 구축</a:t>
            </a:r>
          </a:p>
        </p:txBody>
      </p:sp>
      <p:sp>
        <p:nvSpPr>
          <p:cNvPr id="6" name="Rectangle 5"/>
          <p:cNvSpPr/>
          <p:nvPr/>
        </p:nvSpPr>
        <p:spPr>
          <a:xfrm>
            <a:off x="868680" y="2788920"/>
            <a:ext cx="2194560" cy="54864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822960" y="3246120"/>
            <a:ext cx="10543032" cy="123444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4000" b="1">
                <a:solidFill>
                  <a:srgbClr val="FFFFFF"/>
                </a:solidFill>
                <a:latin typeface="맑은 고딕"/>
                <a:ea typeface="맑은 고딕"/>
              </a:rPr>
              <a:t>완료보고서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4709160"/>
            <a:ext cx="105156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300" b="0">
                <a:solidFill>
                  <a:srgbClr val="666666"/>
                </a:solidFill>
                <a:latin typeface="맑은 고딕"/>
                <a:ea typeface="맑은 고딕"/>
              </a:rPr>
              <a:t>최종 검수 보고 (사업기간 2026.10 ~ 2027.09)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5257800"/>
            <a:ext cx="105156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600" b="1">
                <a:solidFill>
                  <a:srgbClr val="222222"/>
                </a:solidFill>
                <a:latin typeface="맑은 고딕"/>
                <a:ea typeface="맑은 고딕"/>
              </a:rPr>
              <a:t>2027. 09. (가안)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5806440"/>
            <a:ext cx="10515600" cy="6400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400" b="0">
                <a:solidFill>
                  <a:srgbClr val="222222"/>
                </a:solidFill>
                <a:latin typeface="맑은 고딕"/>
                <a:ea typeface="맑은 고딕"/>
              </a:rPr>
              <a:t>발주기관 : (주)킨텍스        수 행 사 : (주)지오정보기술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Ⅱ-3. 이행 하이라이트 ② — 도메인 모듈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완료보고서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완료보고서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051560"/>
            <a:ext cx="11064240" cy="5120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M15 옥션 : AI 자료 패키지 열람 → 견적서 응찰 → 실시간 순위 역경매 → 낙찰 → 계약/발주 전환 전 과정 가동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M10 관람객 : 간편가입/게스트 예매 → 모바일 배지 QR → 현장 체크인(오프라인 폴백) → 리드캡처 → EDM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M12/17 공개사이트·CMS : SEO·다국어(한/영/중/일) 홍보 사이트, 게시 워크플로, 참가업체 마이크로사이트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M16 경영분석 BI : 가동률·매출 구성·행사 P&amp;L·RevPAD·리텐션·수요예측 — 스타 스키마 데이터마트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M18 백오피스 : 홀 마스터·요율·규정 룰셋 버전 관리(무중단 개정)·등록업체 DB·이미지 슬롯 관리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M1/6/7/9 : 홀 배정 즉시 견적, 마일스톤·서류 자동 생성(HWP/PDF)·AI 검수, 업체 매칭, 정산·PG 결제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Ⅱ-4. 이행 하이라이트 ③ — 공통 레이어·보안·AI 플랫폼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완료보고서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완료보고서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11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051560"/>
            <a:ext cx="11064240" cy="5120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인증 : JWT SSO + 2차 인증 OTP(TOTP) 업무 사용자 전원 적용, 6역할×행사 단위 RBAC 이중 평가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감사 : 로그인·승인·낙찰·설계 변경·룰셋 개정·PII 접근 전수 감사로그 — 조회·검색·내보내기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암호화 : PII AES-256-GCM 저장·마스킹, TLS, BCrypt, 시크릿 환경변수 일원화(코드·로그 노출 0건)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공통 업무기능 : 업무일지·일정·쪽지·공지·통합검색·회의록(STT 자동 작성)·업무보고(PDF)·알림센터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하이브리드 AI(SFR-035) : 상용 LLM API + 온프레미스 sLLM 병용, 관리자 설정형 전환·자동 폴백 체인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RAG 근거 제시(SFR-036) : 규정집·룰셋 임베딩 검색, 인용 출처 제시·근거 부족 시 답변 회피(환각 차단)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3931920" cy="685800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377440"/>
            <a:ext cx="292608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7200" b="1">
                <a:solidFill>
                  <a:srgbClr val="FFFFFF"/>
                </a:solidFill>
                <a:latin typeface="맑은 고딕"/>
                <a:ea typeface="맑은 고딕"/>
              </a:rPr>
              <a:t>Ⅲ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80560" y="2743200"/>
            <a:ext cx="7132320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3200" b="1">
                <a:solidFill>
                  <a:srgbClr val="222222"/>
                </a:solidFill>
                <a:latin typeface="맑은 고딕"/>
                <a:ea typeface="맑은 고딕"/>
              </a:rPr>
              <a:t>시스템 구성 (최종)</a:t>
            </a:r>
          </a:p>
        </p:txBody>
      </p:sp>
      <p:sp>
        <p:nvSpPr>
          <p:cNvPr id="5" name="Rectangle 4"/>
          <p:cNvSpPr/>
          <p:nvPr/>
        </p:nvSpPr>
        <p:spPr>
          <a:xfrm>
            <a:off x="4526280" y="3657600"/>
            <a:ext cx="1645920" cy="45720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480560" y="3886200"/>
            <a:ext cx="7132320" cy="1463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>
                <a:solidFill>
                  <a:srgbClr val="666666"/>
                </a:solidFill>
                <a:latin typeface="맑은 고딕"/>
                <a:ea typeface="맑은 고딕"/>
              </a:rPr>
              <a:t>최종 시스템 구성과 적용 기술 스택을 보고한다.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12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Ⅲ-1. 최종 시스템 구성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완료보고서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완료보고서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13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051560"/>
            <a:ext cx="11064240" cy="5120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400"/>
              </a:spcAft>
            </a:pPr>
            <a:r>
              <a:rPr sz="1500" b="1">
                <a:solidFill>
                  <a:srgbClr val="0066B3"/>
                </a:solidFill>
                <a:latin typeface="맑은 고딕"/>
                <a:ea typeface="맑은 고딕"/>
              </a:rPr>
              <a:t>■ 프레젠테이션 계층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웹 포털 6종(주최자·참가업체·공사업체·운영·관리자·공개/관람객) — 역할별 번들 분리·공유 디자인 시스템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모바일 앱 2타깃(운영 B2B — 관리자 QR 배포 / 관람객 B2C — 스토어) — 단일 코드베이스·통합 런처</a:t>
            </a:r>
          </a:p>
          <a:p>
            <a:pPr>
              <a:spcBef>
                <a:spcPts val="1200"/>
              </a:spcBef>
              <a:spcAft>
                <a:spcPts val="400"/>
              </a:spcAft>
            </a:pPr>
            <a:r>
              <a:rPr sz="1500" b="1">
                <a:solidFill>
                  <a:srgbClr val="0066B3"/>
                </a:solidFill>
                <a:latin typeface="맑은 고딕"/>
                <a:ea typeface="맑은 고딕"/>
              </a:rPr>
              <a:t>■ 애플리케이션 계층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API 서버(Spring Boot 3.x) : REST + WebSocket(STOMP), 룰 엔진·배치/배선 엔진·옥션 엔진·BI 집계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비동기 워커 : AI 이미지 생성(Python 사이드카)·서류 생성·알림 발송 — Redis 큐 경유</a:t>
            </a:r>
          </a:p>
          <a:p>
            <a:pPr>
              <a:spcBef>
                <a:spcPts val="1200"/>
              </a:spcBef>
              <a:spcAft>
                <a:spcPts val="400"/>
              </a:spcAft>
            </a:pPr>
            <a:r>
              <a:rPr sz="1500" b="1">
                <a:solidFill>
                  <a:srgbClr val="0066B3"/>
                </a:solidFill>
                <a:latin typeface="맑은 고딕"/>
                <a:ea typeface="맑은 고딕"/>
              </a:rPr>
              <a:t>■ 데이터 계층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PostgreSQL + PostGIS(부스 폴리곤·트렌치·배선 LineString), Redis(큐·캐시), 오브젝트 스토리지(도면·이미지)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BI 데이터마트(스타 스키마) — 야간 배치/스냅샷 적재로 운영 DB 부하 회피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6080760"/>
            <a:ext cx="1106424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0">
                <a:solidFill>
                  <a:srgbClr val="666666"/>
                </a:solidFill>
                <a:latin typeface="맑은 고딕"/>
                <a:ea typeface="맑은 고딕"/>
              </a:rPr>
              <a:t>※ 구성 상세·용량·이중화는 시스템 구성도 및 운영 절차서 참조 (내부 접속정보는 문서 미기재 원칙)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Ⅲ-2. 적용 기술 스택 (COR-001 준수)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완료보고서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완료보고서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14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75488" y="1097280"/>
          <a:ext cx="11247120" cy="38039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1972"/>
                <a:gridCol w="9185148"/>
              </a:tblGrid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계층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적용 기술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프론트엔드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React 18/19 + Vite + TypeScript — 반응형(데스크톱 설계/에디터, 모바일 조회/승인)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백엔드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Spring Boot 3.x (Java 17) + MyBatis — REST + WebSocket(STOMP)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데이터베이스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PostgreSQL + PostGIS (공간 연산 : 최단 배선·통로 폭 버퍼·면적 정산)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비동기·캐시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Redis 작업 큐 (RenderJob·서류·알림) · 해시 캐시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AI 이미지 생성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Python 워커 사이드카 — 생성형 이미지 API 연동(image-to-image), 키는 환경변수 관리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AI 텍스트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하이브리드 — 상용 LLM API + 온프레미스 sLLM, 설정형 전환·자동 폴백·RAG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인증·보안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JWT + 2FA OTP(TOTP), 행사 단위 RBAC, AES-256-GCM, TLS, BCrypt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3931920" cy="685800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377440"/>
            <a:ext cx="292608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7200" b="1">
                <a:solidFill>
                  <a:srgbClr val="FFFFFF"/>
                </a:solidFill>
                <a:latin typeface="맑은 고딕"/>
                <a:ea typeface="맑은 고딕"/>
              </a:rPr>
              <a:t>Ⅳ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80560" y="2743200"/>
            <a:ext cx="7132320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3200" b="1">
                <a:solidFill>
                  <a:srgbClr val="222222"/>
                </a:solidFill>
                <a:latin typeface="맑은 고딕"/>
                <a:ea typeface="맑은 고딕"/>
              </a:rPr>
              <a:t>테스트·검수 결과</a:t>
            </a:r>
          </a:p>
        </p:txBody>
      </p:sp>
      <p:sp>
        <p:nvSpPr>
          <p:cNvPr id="5" name="Rectangle 4"/>
          <p:cNvSpPr/>
          <p:nvPr/>
        </p:nvSpPr>
        <p:spPr>
          <a:xfrm>
            <a:off x="4526280" y="3657600"/>
            <a:ext cx="1645920" cy="45720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480560" y="3886200"/>
            <a:ext cx="7132320" cy="1463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>
                <a:solidFill>
                  <a:srgbClr val="666666"/>
                </a:solidFill>
                <a:latin typeface="맑은 고딕"/>
                <a:ea typeface="맑은 고딕"/>
              </a:rPr>
              <a:t>단위·통합·성능·보안 테스트와 파일럿 시연, 단계·최종 검수 결과를 보고한다.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15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Ⅳ-1. 테스트 수행 결과 총괄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완료보고서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완료보고서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16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75488" y="1097280"/>
          <a:ext cx="11247120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9424"/>
                <a:gridCol w="5623560"/>
                <a:gridCol w="3374136"/>
              </a:tblGrid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구분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내용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결과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단위·통합 (TER-001)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모듈별 단위 시험 + 설계→시각화→옥션→정산 폐루프 통합 시나리오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전 케이스 통과 (결함 전 건 조치 후 재시험 확인)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성능 (TER-002)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동시 2,000 가상사용자 부하, 체크인 피크 초당 50건, 화면 응답·배치 3안 생성·렌더 큐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PER 목표 전 항목 충족 (가안 수치 기준)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파일럿 (TER-003)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실제(과거) 행사 1건 데이터 — 배치→설계→배선→시각화→옥션→정산 전 여정 시연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사전 합의 검수 기준 충족·통과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보안 (TER-004)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웹 취약점 진단(OWASP Top 10)·권한 우회·행사 간 데이터 격리·2FA 우회 점검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지적사항 전 건 조치 완료·재점검 확인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02920" y="6199632"/>
            <a:ext cx="1115568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0">
                <a:solidFill>
                  <a:srgbClr val="666666"/>
                </a:solidFill>
                <a:latin typeface="맑은 고딕"/>
                <a:ea typeface="맑은 고딕"/>
              </a:rPr>
              <a:t>※ 상세 수치·시나리오는 테스트 결과서(단위/통합·성능·보안) 및 파일럿 시연 결과서 참조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Ⅳ-2. 성능 목표 대비 결과 (PER)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완료보고서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완료보고서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17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75488" y="1097280"/>
          <a:ext cx="11247120" cy="38039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6684"/>
                <a:gridCol w="3374136"/>
                <a:gridCol w="4686300"/>
              </a:tblGrid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항목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목표(가안)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결과(가안)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동시 접속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2,000명 무중단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충족 — 목표 부하에서 오류율 기준 내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체크인 피크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초당 50건 이상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충족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일반 화면 응답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3초 이내(95p)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충족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플로어플랜 캔버스 초기 로딩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5초 이내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충족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배치 3안 생성(부스 200~600)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5분 이내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충족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배선 산출·규정 검증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요청당 10초 이내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충족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표준 샷 렌더(1장 평균)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60초 내외(외부 API 지연 제외)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충족 — 큐 상태·진행률 실시간 표시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Ⅳ-3. 검수 결과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완료보고서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완료보고서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18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75488" y="1097280"/>
          <a:ext cx="11247117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3074"/>
                <a:gridCol w="1551326"/>
                <a:gridCol w="5817475"/>
                <a:gridCol w="1745242"/>
              </a:tblGrid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구분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시기(가안)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범위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결과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1단계 중간 검수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2027.01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공통 레이어 + 부스 코어(M2~M5) 동작 시연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통과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2단계 중간 검수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2027.05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옥션·관람객·CMS·BI·백오피스 동작 시연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통과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통합 테스트·진단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2027.08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성능·보안 진단, 파일럿 전 여정 시연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통과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최종 통합 검수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2027.09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요구사항 74건 RTM 전수 확인·산출물 검수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합격 (검사 완료)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3931920" cy="685800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377440"/>
            <a:ext cx="292608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7200" b="1">
                <a:solidFill>
                  <a:srgbClr val="FFFFFF"/>
                </a:solidFill>
                <a:latin typeface="맑은 고딕"/>
                <a:ea typeface="맑은 고딕"/>
              </a:rPr>
              <a:t>Ⅴ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80560" y="2743200"/>
            <a:ext cx="7132320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3200" b="1">
                <a:solidFill>
                  <a:srgbClr val="222222"/>
                </a:solidFill>
                <a:latin typeface="맑은 고딕"/>
                <a:ea typeface="맑은 고딕"/>
              </a:rPr>
              <a:t>교육·이관 및 하자보수</a:t>
            </a:r>
          </a:p>
        </p:txBody>
      </p:sp>
      <p:sp>
        <p:nvSpPr>
          <p:cNvPr id="5" name="Rectangle 4"/>
          <p:cNvSpPr/>
          <p:nvPr/>
        </p:nvSpPr>
        <p:spPr>
          <a:xfrm>
            <a:off x="4526280" y="3657600"/>
            <a:ext cx="1645920" cy="45720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480560" y="3886200"/>
            <a:ext cx="7132320" cy="1463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>
                <a:solidFill>
                  <a:srgbClr val="666666"/>
                </a:solidFill>
                <a:latin typeface="맑은 고딕"/>
                <a:ea typeface="맑은 고딕"/>
              </a:rPr>
              <a:t>사용자 교육, 운영 이관·기술이전 결과와 하자보수 운영 계획을 보고한다.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19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목  차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완료보고서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완료보고서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97280" y="1307592"/>
            <a:ext cx="502920" cy="50292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097280" y="1307592"/>
            <a:ext cx="502920" cy="5029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맑은 고딕"/>
                <a:ea typeface="맑은 고딕"/>
              </a:rPr>
              <a:t>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874519" y="1234440"/>
            <a:ext cx="8686800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1800" b="1">
                <a:solidFill>
                  <a:srgbClr val="222222"/>
                </a:solidFill>
                <a:latin typeface="맑은 고딕"/>
                <a:ea typeface="맑은 고딕"/>
              </a:rPr>
              <a:t>사업 성과 요약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97280" y="2057400"/>
            <a:ext cx="502920" cy="50292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97280" y="2057400"/>
            <a:ext cx="502920" cy="5029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맑은 고딕"/>
                <a:ea typeface="맑은 고딕"/>
              </a:rPr>
              <a:t>Ⅱ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874519" y="1984248"/>
            <a:ext cx="8686800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1800" b="1">
                <a:solidFill>
                  <a:srgbClr val="222222"/>
                </a:solidFill>
                <a:latin typeface="맑은 고딕"/>
                <a:ea typeface="맑은 고딕"/>
              </a:rPr>
              <a:t>요구사항 이행 결과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97280" y="2807208"/>
            <a:ext cx="502920" cy="50292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097280" y="2807208"/>
            <a:ext cx="502920" cy="5029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맑은 고딕"/>
                <a:ea typeface="맑은 고딕"/>
              </a:rPr>
              <a:t>Ⅲ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74519" y="2734056"/>
            <a:ext cx="8686800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1800" b="1">
                <a:solidFill>
                  <a:srgbClr val="222222"/>
                </a:solidFill>
                <a:latin typeface="맑은 고딕"/>
                <a:ea typeface="맑은 고딕"/>
              </a:rPr>
              <a:t>시스템 구성 (최종)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097280" y="3557016"/>
            <a:ext cx="502920" cy="50292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1097280" y="3557016"/>
            <a:ext cx="502920" cy="5029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맑은 고딕"/>
                <a:ea typeface="맑은 고딕"/>
              </a:rPr>
              <a:t>Ⅳ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874519" y="3483864"/>
            <a:ext cx="8686800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1800" b="1">
                <a:solidFill>
                  <a:srgbClr val="222222"/>
                </a:solidFill>
                <a:latin typeface="맑은 고딕"/>
                <a:ea typeface="맑은 고딕"/>
              </a:rPr>
              <a:t>테스트·검수 결과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097280" y="4306824"/>
            <a:ext cx="502920" cy="50292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1097280" y="4306824"/>
            <a:ext cx="502920" cy="5029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맑은 고딕"/>
                <a:ea typeface="맑은 고딕"/>
              </a:rPr>
              <a:t>Ⅴ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874519" y="4233672"/>
            <a:ext cx="8686800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1800" b="1">
                <a:solidFill>
                  <a:srgbClr val="222222"/>
                </a:solidFill>
                <a:latin typeface="맑은 고딕"/>
                <a:ea typeface="맑은 고딕"/>
              </a:rPr>
              <a:t>교육·이관 및 하자보수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097280" y="5056632"/>
            <a:ext cx="502920" cy="50292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1097280" y="5056632"/>
            <a:ext cx="502920" cy="5029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맑은 고딕"/>
                <a:ea typeface="맑은 고딕"/>
              </a:rPr>
              <a:t>Ⅵ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874519" y="4983480"/>
            <a:ext cx="8686800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1800" b="1">
                <a:solidFill>
                  <a:srgbClr val="222222"/>
                </a:solidFill>
                <a:latin typeface="맑은 고딕"/>
                <a:ea typeface="맑은 고딕"/>
              </a:rPr>
              <a:t>기대 효과 및 향후 발전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Ⅴ-1. 교육 실시 결과 (PSR-002)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완료보고서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완료보고서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20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75488" y="1097280"/>
          <a:ext cx="11247118" cy="2852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9158"/>
                <a:gridCol w="1745242"/>
                <a:gridCol w="6399223"/>
                <a:gridCol w="1163495"/>
              </a:tblGrid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과정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대상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주요 내용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결과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관리자 과정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시스템 관리자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시스템관리·마스터데이터(홀·요율·룰셋 버전)·이미지 슬롯·감사로그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완료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홀매니저 과정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운영(ops)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배치 검수·규정 검증·현장운영 대시보드·회의록/일지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완료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주최자 과정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주최자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행사 생성·홀 배정·플로어플랜 스튜디오·마일스톤·정산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완료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참가업체 과정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참가업체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부스 설계·유틸리티 신청·시각화·옥션 개설·결제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완료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공사업체 과정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장치/공사업체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옥션 열람·견적서 응찰·낙찰·시공 일정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완료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02920" y="6199632"/>
            <a:ext cx="1115568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0">
                <a:solidFill>
                  <a:srgbClr val="666666"/>
                </a:solidFill>
                <a:latin typeface="맑은 고딕"/>
                <a:ea typeface="맑은 고딕"/>
              </a:rPr>
              <a:t>※ 교육 교재·결과서 인계 완료. 역할별 사용자 매뉴얼·운영자 매뉴얼 최신본 제공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Ⅴ-2. 운영 이관·기술이전 (PSR-003/004)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완료보고서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완료보고서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21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051560"/>
            <a:ext cx="11064240" cy="5120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운영 조직 대상 기술이전 : 아키텍처·배포 체계·장애 대응·룰셋/마스터 운영 절차 전수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운영 절차서·장애 대응 절차서 제공 — 백업/복구(RTO/RPO)·모니터링·알림 기준 포함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형상관리 저장소 소스코드·빌드/배포 스크립트·DB 마이그레이션 전체 인계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안정화 지원 : 오픈 후 1개월 밀착 지원(가안) — 초기 행사 적용 현장 지원 수행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운영 변경 항목(룰셋·요율·이미지 슬롯)의 무배포 반영 절차 교육 — 운영자 자체 변경 가능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시크릿(API 키·접속정보) 인수인계는 보안 절차에 따라 별도 수행(문서 미기재)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Ⅴ-3. 산출물 인계 목록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완료보고서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완료보고서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22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75488" y="1097280"/>
          <a:ext cx="11247120" cy="3328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1972"/>
                <a:gridCol w="9185148"/>
              </a:tblGrid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구분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산출물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관리 산출물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사업수행계획서, 착수·중간·완료보고서, 주간/월간 보고서, 회의록, 이슈·리스크 관리대장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분석·설계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요구사항정의서, 요구사항추적표(RTM), 아키텍처 정의서(응용·시스템·기술·데이터·네트워크), 화면설계서, ERD/테이블정의서, API 명세서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구현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소스코드(형상관리 저장소), 빌드·배포 스크립트, DB 마이그레이션(DDL·시드)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시험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테스트 계획서·케이스·결과서(단위/통합/성능/보안), 파일럿 시연 결과서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이관·운영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운영자/사용자 매뉴얼, 교육 교재·결과서, 운영 절차서·장애 대응 절차서, 기술이전 결과서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보안·계약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보안서약서, 개인정보 처리 위탁 확약서, 오픈소스/상용 SW 라이선스 목록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02920" y="6199632"/>
            <a:ext cx="1115568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0">
                <a:solidFill>
                  <a:srgbClr val="666666"/>
                </a:solidFill>
                <a:latin typeface="맑은 고딕"/>
                <a:ea typeface="맑은 고딕"/>
              </a:rPr>
              <a:t>※ 전 산출물 최종본 형상관리 저장소·문서고 인계 완료, 인수확인서 수령 (가안)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Ⅴ-4. 하자보수 계획 (PSR-001 — 12개월 무상)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완료보고서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완료보고서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23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051560"/>
            <a:ext cx="11064240" cy="5120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기간 : 최종 검수일로부터 12개월 (2027.09 ~ 2028.09, 가안) — 하자보수보증금 3%(가안)</a:t>
            </a:r>
          </a:p>
          <a:p>
            <a:pPr>
              <a:spcBef>
                <a:spcPts val="1200"/>
              </a:spcBef>
              <a:spcAft>
                <a:spcPts val="400"/>
              </a:spcAft>
            </a:pPr>
            <a:r>
              <a:rPr sz="1500" b="1">
                <a:solidFill>
                  <a:srgbClr val="0066B3"/>
                </a:solidFill>
                <a:latin typeface="맑은 고딕"/>
                <a:ea typeface="맑은 고딕"/>
              </a:rPr>
              <a:t>■ 등급별 대응 기준 (가안)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치명(서비스 중단·보안 사고) : 4시간 내 응답, 24시간 내 조치 착수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중대(핵심 기능 오류) : 8시간 내 응답, 3영업일 내 조치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경미(화면·문구·경미 오류) : 2영업일 내 응답, 정기 반영</a:t>
            </a:r>
          </a:p>
          <a:p>
            <a:pPr>
              <a:spcBef>
                <a:spcPts val="1200"/>
              </a:spcBef>
              <a:spcAft>
                <a:spcPts val="400"/>
              </a:spcAft>
            </a:pPr>
            <a:r>
              <a:rPr sz="1500" b="1">
                <a:solidFill>
                  <a:srgbClr val="0066B3"/>
                </a:solidFill>
                <a:latin typeface="맑은 고딕"/>
                <a:ea typeface="맑은 고딕"/>
              </a:rPr>
              <a:t>■ 운영 방식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하자 접수 창구 단일화(유지보수 헬프데스크), 접수→분류→조치→검증→종결 이력 관리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행사 기간 중 무중단 원칙 — 행사 캘린더 연동 작업 통제, 월간 하자 처리 현황 보고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하자보수와 별개의 유지관리(운영) 계약은 별도 협의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Ⅵ-1. 기대 효과 (As-Is → To-Be 달성)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완료보고서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완료보고서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24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75488" y="1097280"/>
          <a:ext cx="11247119" cy="38039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0097"/>
                <a:gridCol w="3615145"/>
                <a:gridCol w="5221877"/>
              </a:tblGrid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항목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As-Is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To-Be (구축 결과)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홀 배정 견적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수일 소요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룰 엔진 즉시 자동 견적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부스 배치도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CAD 수작업 수일~수주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수 분 내 3안 자동 생성·병합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규정 검수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육안 검토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위반 자동 플래깅 → 사람 확정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위치표시도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수기 작도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좌표 클릭 → 배선·견적·표시도 자동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시공 결과 확인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개장일 첫 확인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AI 표준 샷 사전 시각화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시공 발주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개별 접촉·수기 견적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역경매 옥션 — 투명·가격 최적화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관람객 데이터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행사별 파편화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등록·배지·리드·BI 단일 체계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Ⅵ-2. 향후 발전 방향 (제언)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완료보고서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완료보고서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25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051560"/>
            <a:ext cx="11064240" cy="5120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제3전시장(2028, 홀11~18) 확장 — 홀 마스터 데이터 등록만으로 수용 가능한 구조 기적용 (PER-006)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다중 전시관(멀티테넌트) 확장 — 테넌트 격리 가능 데이터 모델·권한 계층 기설계 (COR-006), 실 온보딩은 별도 사업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kxwp 직접 연동 — 현행 릴레이 방식에서 발주기관 IT 협의 성사 시 API 직접 연동 전환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정밀 실내 측위(BLE/UWB) — 현행 존-레벨 길안내에서 인프라 구축 시 정밀 내비게이션 확장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부정입장 방지 고도화 — 디바이스 바인딩·회전 QR 등 스마트티켓 강화 (벤치마킹 백로그)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AI 고도화 — 수요예측·가격 시뮬레이션 정밀화, 온프레미스 모델 비중 확대·학습 데이터 축적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6080760"/>
            <a:ext cx="1106424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0">
                <a:solidFill>
                  <a:srgbClr val="666666"/>
                </a:solidFill>
                <a:latin typeface="맑은 고딕"/>
                <a:ea typeface="맑은 고딕"/>
              </a:rPr>
              <a:t>※ 상기 항목은 본 사업 범위 외 제언 사항으로, 추진 시 별도 협의·계약 대상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3931920" cy="685800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377440"/>
            <a:ext cx="292608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7200" b="1">
                <a:solidFill>
                  <a:srgbClr val="FFFFFF"/>
                </a:solidFill>
                <a:latin typeface="맑은 고딕"/>
                <a:ea typeface="맑은 고딕"/>
              </a:rPr>
              <a:t>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80560" y="2743200"/>
            <a:ext cx="7132320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3200" b="1">
                <a:solidFill>
                  <a:srgbClr val="222222"/>
                </a:solidFill>
                <a:latin typeface="맑은 고딕"/>
                <a:ea typeface="맑은 고딕"/>
              </a:rPr>
              <a:t>사업 성과 요약</a:t>
            </a:r>
          </a:p>
        </p:txBody>
      </p:sp>
      <p:sp>
        <p:nvSpPr>
          <p:cNvPr id="5" name="Rectangle 4"/>
          <p:cNvSpPr/>
          <p:nvPr/>
        </p:nvSpPr>
        <p:spPr>
          <a:xfrm>
            <a:off x="4526280" y="3657600"/>
            <a:ext cx="1645920" cy="45720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480560" y="3886200"/>
            <a:ext cx="7132320" cy="1463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>
                <a:solidFill>
                  <a:srgbClr val="666666"/>
                </a:solidFill>
                <a:latin typeface="맑은 고딕"/>
                <a:ea typeface="맑은 고딕"/>
              </a:rPr>
              <a:t>12개월 수행 경과와 정량 성과를 요약한다.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Ⅰ-1. 사업 개요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완료보고서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완료보고서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4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75488" y="1097280"/>
          <a:ext cx="11247119" cy="3328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7814"/>
                <a:gridCol w="8879305"/>
              </a:tblGrid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구분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내용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2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사 업 명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킨텍스 AI 기반 전시운영 자동화 플랫폼 구축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2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발주기관 / 수행사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(주)킨텍스 / (주)지오정보기술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2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사업기간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2026.10 ~ 2027.09 (12개월, 가안)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2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사업 범위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모듈 M1~M18 + 공통/시스템관리 레이어 — 웹 포털 6종·모바일 앱 2타깃·백엔드 공통 플랫폼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2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검수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단계 검수 2회(1단계 2027.01 · 2단계 2027.05) + 최종 통합 검수(2027.09) 완료 (가안)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2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하자보수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최종 검수일로부터 12개월 무상 (~2028.09, 가안)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Ⅰ-2. 사업 성과 총괄 (정량)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완료보고서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완료보고서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051560"/>
            <a:ext cx="11064240" cy="5120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요구사항 이행 : 시스템 구축 대상 74건 100% 이행 완료 (RTM 전 항목 검수 확인)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구현 범위 : 모듈 18종(M1~M18) + 공통/시스템관리 레이어, 화면 51종, 웹 포털 6종 + 모바일 앱 2타깃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AI 파이프라인 : 배치 3안 자동 생성, 표준 샷 S1~S7 시각화, 옥션(역경매) 전 과정 가동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테스트 : 단위·통합 테스트 통과, 성능 목표(PER) 충족 확인, 보안 진단(OWASP) 지적사항 전 건 조치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파일럿 검증 : 실제 행사 1건 데이터로 배치→설계→배선→시각화→옥션→정산 전 여정 시연 완료 (TER-003)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산출물 : 공공 SW사업 표준 산출물 전 종 인계, 역할별 교육 완료, 운영 이관·기술이전 완료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Ⅰ-3. 추진 경과 (12개월)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완료보고서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완료보고서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6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75488" y="1097280"/>
          <a:ext cx="11247118" cy="2852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3365"/>
                <a:gridCol w="2008414"/>
                <a:gridCol w="7230291"/>
                <a:gridCol w="1205048"/>
              </a:tblGrid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Phase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기간(가안)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수행 내용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결과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A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2026.10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아키텍처·거버넌스 — 5대 아키텍처·ERD·표준 확정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완료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B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2026.11~12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공통/시스템관리 레이어 — JWT+2FA·RBAC·공통 업무기능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완료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C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2026.12~2027.03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P0 부스 코어 — 배치·설계·배선·AI 시각화 (1단계 검수 통과)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완료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D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2027.03~05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P1 도메인 — 옥션·관람객·CMS·BI·백오피스 (2단계 검수 통과)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완료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E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2027.06~09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P2 확장·통합 테스트·성능/보안 진단·파일럿 시연·안정화·최종 검수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완료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3931920" cy="685800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377440"/>
            <a:ext cx="292608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7200" b="1">
                <a:solidFill>
                  <a:srgbClr val="FFFFFF"/>
                </a:solidFill>
                <a:latin typeface="맑은 고딕"/>
                <a:ea typeface="맑은 고딕"/>
              </a:rPr>
              <a:t>Ⅱ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80560" y="2743200"/>
            <a:ext cx="7132320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3200" b="1">
                <a:solidFill>
                  <a:srgbClr val="222222"/>
                </a:solidFill>
                <a:latin typeface="맑은 고딕"/>
                <a:ea typeface="맑은 고딕"/>
              </a:rPr>
              <a:t>요구사항 이행 결과</a:t>
            </a:r>
          </a:p>
        </p:txBody>
      </p:sp>
      <p:sp>
        <p:nvSpPr>
          <p:cNvPr id="5" name="Rectangle 4"/>
          <p:cNvSpPr/>
          <p:nvPr/>
        </p:nvSpPr>
        <p:spPr>
          <a:xfrm>
            <a:off x="4526280" y="3657600"/>
            <a:ext cx="1645920" cy="45720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480560" y="3886200"/>
            <a:ext cx="7132320" cy="1463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>
                <a:solidFill>
                  <a:srgbClr val="666666"/>
                </a:solidFill>
                <a:latin typeface="맑은 고딕"/>
                <a:ea typeface="맑은 고딕"/>
              </a:rPr>
              <a:t>요구사항 추적표(RTM) 기준 74건 100% 이행 결과를 보고한다.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Ⅱ-1. 요구사항 이행 매트릭스 (요약)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완료보고서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완료보고서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8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75488" y="1097280"/>
          <a:ext cx="11247116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6920"/>
                <a:gridCol w="953145"/>
                <a:gridCol w="953145"/>
                <a:gridCol w="1143774"/>
                <a:gridCol w="6100132"/>
              </a:tblGrid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분류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건수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이행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이행률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검증 방법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기능(SFR)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36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36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100%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기능 시험·화면 검수·파일럿 시연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성능(PER)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6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6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100%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부하 테스트 결과서 (동시사용자·응답시간·큐)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장비구성(ECR)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4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4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100%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구성 검수·백업/복구 절차 시험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인터페이스(SIR)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6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6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100%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연동 시험 (PG·이미지 API·CAD·행사일정·업체DB·kxwp 릴레이)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데이터(DAR)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6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6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100%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ERD·데이터 사전 검수, PII 암호화·마스킹 확인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테스트(TER)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4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4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100%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테스트 계획·케이스·결과서 4종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품질(QUR)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4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4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100%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산출물 검수·접근성 점검·AI 품질 기준 확인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보안(SER)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8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8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100%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보안 진단·모의 점검 (2FA 우회·권한 우회·격리)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합계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74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74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100%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RTM 전 항목 요구사항 ID 단위 추적·검수 확인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02920" y="6199632"/>
            <a:ext cx="1115568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0">
                <a:solidFill>
                  <a:srgbClr val="666666"/>
                </a:solidFill>
                <a:latin typeface="맑은 고딕"/>
                <a:ea typeface="맑은 고딕"/>
              </a:rPr>
              <a:t>※ 관리·제약 15건(COR·PMR·PSR)은 수행 절차 준수로 이행(방법론·보고·하자보수 계획 등). 상세 매트릭스는 별첨 RTM 최종본 참조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Ⅱ-2. 이행 하이라이트 ① — P0 부스 시공 코어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완료보고서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완료보고서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051560"/>
            <a:ext cx="11064240" cy="5120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M2 배치 자동화 : 조건 입력 → 3안 자동 생성(부스 수/동선/피난 최적화) → 선택·병합 → 규정 자동 재검증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M3 설계 자동화 : 조립/독립부스 3안 생성·병합, 높이·리깅·복층·방염·이격 사전 플래깅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M4 배선 자동화 : 전기 용량·분전반 산출, 최근접 트렌치 배선, 위치표시도 자동 생성(수기 작도 폐지)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M5 AI 시각화 : '시공 후 사진' 표준 샷 S1~S7, 비동기 렌더 큐, Before/After 비교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워터마크·메타데이터 강제, 계약·심사 서류 자동 배제 — AI 이미지 법적 지위 통제(COR-002) 구현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공간 데이터 일원화(PostGIS) : 배치·배선·정산·길안내·BI가 동일 공간 원천 재사용 (DAR-001)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