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051560"/>
            <a:ext cx="10515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500" b="1">
                <a:solidFill>
                  <a:srgbClr val="00A6E0"/>
                </a:solidFill>
                <a:latin typeface="맑은 고딕"/>
                <a:ea typeface="맑은 고딕"/>
              </a:rPr>
              <a:t>KINTEX  Exhibition Automation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6002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킨텍스 AI 기반 전시운영 자동화 플랫폼 구축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788920"/>
            <a:ext cx="2194560" cy="54864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3246120"/>
            <a:ext cx="10543032" cy="12344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4000" b="1">
                <a:solidFill>
                  <a:srgbClr val="FFFFFF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70916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보고 기준 : 착수 후 6개월 (2단계 중간 검수)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25780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1">
                <a:solidFill>
                  <a:srgbClr val="222222"/>
                </a:solidFill>
                <a:latin typeface="맑은 고딕"/>
                <a:ea typeface="맑은 고딕"/>
              </a:rPr>
              <a:t>2027. 04. (가안)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806440"/>
            <a:ext cx="1051560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400" b="0">
                <a:solidFill>
                  <a:srgbClr val="222222"/>
                </a:solidFill>
                <a:latin typeface="맑은 고딕"/>
                <a:ea typeface="맑은 고딕"/>
              </a:rPr>
              <a:t>발주기관 : (주)킨텍스        수 행 사 : (주)지오정보기술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8. 주요 산출 ③ — 옥션(역경매) 엔진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도메인 모델 : Auction 1─N Quotation ─ Award (견적서 버전 관리 — 라운드 내 재응찰 이력 보존)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자료 패키지 열람 : M2 배치도·M3 설계안·M4 배선/물량서(BOQ)·M5 시공 예상 이미지+사양서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옥션 유형 설정형 : 역경매(라운드·마감 내 재응찰) / 단일 라운드 RFQ / 고정가 비교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실시간 순위(현재 순위·최저가·내 위치, 익명 옵션) WebSocket 노출·라운드 자동 마감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낙찰 기준 : 최저가 또는 종합평가(가격+평판+납기 가중 스코어) — 항목별 비교표 제공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등록업체만 응찰 가능(미등록 원천 차단, M7 연계), 전 낙찰 행위 감사로그 기록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낙찰 견적서 → 계약/발주 문서 전환(M6·M9 연동) 흐름 구현 중 (Phase D)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9. 요구사항(RTM) 이행 현황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7" cy="427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8300"/>
                <a:gridCol w="895788"/>
                <a:gridCol w="895788"/>
                <a:gridCol w="895788"/>
                <a:gridCol w="895788"/>
                <a:gridCol w="5175665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분류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전체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진행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대기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비고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기능(SFR)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코어·공통 완료, 도메인 진행 중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성능(PER)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비동기 큐·캐시 적용, 부하 테스트는 Phase E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장비구성(ECR)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스토리지·이중화 구성 진행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인터페이스(SIR)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이미지 API·CAD 완료, PG 연동 진행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데이터(DAR)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공간 일원화·마스터·PII 완료, BI 마트 진행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테스트(TER)·품질(QUR)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단위·통합 병행, 성능·보안 시험 예정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보안(SER)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2FA·RBAC·암호화·감사 등 공통 레이어 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합계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74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이행률 65% (완료 기준, 가안)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10. 이슈 및 조치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6876"/>
                <a:gridCol w="4123944"/>
                <a:gridCol w="4686300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이슈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조치 결과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CAD 트렌치 좌표 추출 정밀도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제1전시장 CAD 도면의 레이어 체계가 홀별로 상이하여 자동 추출 오차 발생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레이어 매핑 테이블 수립·홀별 검증 절차 추가, 추출 결과 홀매니저 교차 확인 (조치 완료)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이미지 생성 응답 지연 편차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외부 API 피크 시간대 생성 지연 편차 확대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큐 우선순위·재시도 정책 조정, 핵심 샷(S1·S7) 우선 생성 + 온디맨드 전환 (조치 완료)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요율 마스터 확정 지연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일부 유틸리티 요금 확정값 제공 지연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공시가 기반 '가정' 라벨 운영, 확정 시 교체 절차 합의 (진행 중 — 발주기관 협조)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 UI 업체 사용성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공사업체 견적서 작성 화면 입력 부담 피드백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라인아이템 템플릿·복사 기능 추가 설계 반영 (조치 완료)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전 이슈 관리대장 등재·주간 추적, 미결 1건은 발주기관 협조 요청 사항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11. 위험·변경 관리 현황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위험 관리 (초기 식별 위험의 경과)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생성 이미지 오인·분쟁 → 워터마크·자동 배제·동의 체크 구현 완료로 위험도 하향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실측 데이터 미확보 → CAD 확보로 트렌치 해소, 요율 일부 잔존('가정' 라벨 운영)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이미지 생성 비용·지연 → 캐시·쿼터·온디맨드 정책으로 통제권 확보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업체 참여율 → 업체 포털 사용성 개선 반영, 파일럿 옥션으로 검증 예정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변경 관리 (CR)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접수 4건 / 승인 3건 / 반려 1건 (가안) — 승인 건 RTM·WBS 반영 완료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주요 승인 CR : 견적서 템플릿 기능 추가, 배지 다국어 확장, 공개사이트 SEO 범위 구체화 (가안)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12. 잔여 일정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972"/>
                <a:gridCol w="2061972"/>
                <a:gridCol w="7123176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기간(가안)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작업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D 잔여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2027.04 ~ 2027.05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M15 옥션 낙찰→발주 전환, M10 관람객 체크인·리드, M12/17 공개사이트·CMS, M16 BI 마트, M18 백오피스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2단계 중간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도메인 모듈 동작 시연·검수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E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2027.06 ~ 2027.08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 확장(M8·M11·M13·M14), 통합 테스트, 성능·보안 진단, 파일럿 행사 전 여정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안정화·검수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2027.08 ~ 2027.09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결함 조치·교육·운영 이관·최종 검수(완료보고)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13. 향후 계획 및 협조 요청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향후 계획 (2027.05 검수까지)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Phase D 도메인 모듈 완성 → 2단계 중간 검수 시연(옥션 전 과정·관람객 여정·BI 대시보드)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성능 테스트 시나리오·파일럿 행사 데이터 준비(과거 행사 1건 기준) 착수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협조 요청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유틸리티 요금·요율 확정값 제공 (미확정분 '가정' 라벨 해소)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파일럿 시연 대상 행사 선정 및 과거 행사 데이터 제공 협의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현업(홀매니저·전기/통신) 검수 참여 일정 확보 — 2단계 검수·통합 테스트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PG 가맹 계약·정산 프로세스(세금계산서) 재무 부서 협의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목  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4519" y="123444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사업 경과 및 진척 현황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74519" y="1984248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단계별 수행 성과 (Phase A~C)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4519" y="2734056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주요 산출물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74519" y="3483864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이슈·위험·변경 관리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74519" y="4233672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잔여 일정 및 향후 계획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1. 사업 경과 요약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보고 기준일 : 2027.04 (착수 후 6개월, 가안) — 계획 대비 정상 진행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Phase A(아키텍처)·Phase B(공통/시스템관리 레이어)·Phase C(P0 부스 코어) 완료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Phase D(P1 도메인 — 옥션·관람객·CMS·BI·백오피스) 진행 중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1단계 중간 검수(2027.01) 통과 — 공통 레이어 + 부스 코어(M2~M5) 동작 시연 완료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요구사항 74건 중 48건 구현 완료·18건 진행 중·8건 착수 대기 (RTM 기준, 가안)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주간 진척 보고 24회·월간 운영위원회 6회 수행, 승인된 변경요청(CR) RTM 반영 완료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2. 전체 진척 현황 (Phase A~E)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120"/>
                <a:gridCol w="6248400"/>
                <a:gridCol w="1457959"/>
                <a:gridCol w="1249680"/>
                <a:gridCol w="1457959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Phase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범위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계획(가안)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진척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상태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아키텍처·거버넌스 (5대 아키텍처·ERD·표준)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B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공통/시스템관리 레이어 (인증 2FA·RBAC·공통 업무기능)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M2~M3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부스 코어 (M2 배치·M3 설계·M4 배선·M5 시각화)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M3~M6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D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 도메인 (M15 옥션·M10 관람객·M12/17 CMS·M16 BI·M18 백오피스 등)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M6~M10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진행 중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E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 확장·통합 테스트·배포·안정화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M10~M12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-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예정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종합 진척률 약 60% (일정 기준, 가안) — 주공정(critical path) 지연 없음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3. Phase A 성과 — 아키텍처 확정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응용 아키텍처(AA) : 모듈 경계(M1~M18+공통)·레이어링·API 표준(응답 봉투·예외)·패키지 구조 확정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시스템 아키텍처(SA) : 무상태 API + 큐 기반 워커 수평 확장 구조, 배포 토폴로지·가용성 목표 정의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기술 아키텍처(TA) : 확정 스택(React/Vite·Spring Boot 3.x·MyBatis·PostGIS·Redis) 표준·빌드/배포 표준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데이터 아키텍처(DA) : 전사 ERD(행사–배정–부스–설계안–렌더–옥션–관람–경영), 공간데이터·마스터 표준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네트워크 아키텍처(NA) : 공개 사이트/백오피스 망 분리, DMZ·방화벽 정책, 외부 아웃바운드 통제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아키텍처 ↔ 기획(요구사항) 정합 검증 완료 — 불일치 항목 티켓화·해소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4. Phase B 성과 — 공통/시스템관리 레이어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인증·보안 기반 (전 모듈 공통)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JWT + RBAC(6역할 × 행사 단위 이중 평가) + 2차 인증 OTP(TOTP RFC 6238) 등록/검증/초기화 왕복 완료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로그인 실패 잠금·관리자 해제, 관리자 초기 비밀번호 환경변수 암호화 주입(하드코딩 배제)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시스템관리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사용자·역할/권한·공통코드(홀·공종 14분류·요금코드)·메뉴·감사로그·시스템설정 CRUD + RBAC 가드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공통 업무기능 (표준 프레임워크 이식)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업무일지·일정(마일스톤 통합 뷰)·쪽지·공지·의견·통합검색·회의록(STT)·업무보고(PDF)·알림센터 가동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공통 컴포넌트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예외·응답 봉투·감사 AOP·알림 단일화 / 프론트 공통(2FA 화면·그리드·달력·모달) 정착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5. Phase C 성과 — P0 부스 시공 코어 (M2~M5)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M2 플로어플랜 : 홀·트렌치(CAD 추출) 공간 스키마 구축, 배치 3안 자동 생성 → 선택/병합 → 규정 재검증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M3 부스 설계 : 조립/독립부스 설계 3안 생성·병합, 규정 사전검증(높이 5m·리깅·복층·방염·이격) 플래깅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M4 유틸리티 : 전기 용량 산출·분전반 배치·최근접 트렌치 배선(LineString), 위치표시도·자동 견적 생성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M5 AI 시각화 : RenderJob 비동기 큐(Redis)→Python 워커 생성→스토리지 적재→WebSocket 완료 푸시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표준 샷 S1~S7 파이프라인 + S6 배선 오버레이(백엔드 래스터 합성 — 좌표 정확성 보장)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워터마크·메타데이터 임베드 강제, 동일 스키마 해시 캐시·쿼터 관리·에러 분기 방어 로직 적용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공통 화면(로그인·주최자 대시보드·참가업체 홈·홀매니저·현장 모바일) 역할별 진입 완료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6. 주요 산출 ① — 화면 51종 설계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화면설계서 v2.1 기준 총 51종 화면 설계 확정 (웹 6포털 + 모바일)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주최자 콘솔 : 대시보드·행사/홀 배정·플로어플랜 스튜디오·서류/마일스톤·정산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참가업체 포털 : 부스 설계 스튜디오·유틸리티 신청·시각화 갤러리·옥션 개설·결제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공사업체 포털 : 옥션 열람·견적서 작성/응찰·낙찰/계약·시공 일정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운영(ops)·관리자(admin) : 홀매니저 검수·현장운영·시스템관리·마스터데이터·이미지 슬롯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공개 사이트/관람객 : 행사 소개·사전등록·티켓·배지 지갑·길안내 (다국어·SEO)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모바일(SCR-M*) : 현장 체크리스트·검수 승인·리드캡처·배지/QR·시각화 갤러리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080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디자인 시스템·컴포넌트 공유로 포털 간 일관성 확보 — 상세는 화면설계서 참조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7. 주요 산출 ② — AI 시각화 파이프라인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중간보고서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중간보고서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M2~M4 구조화 데이터 → 씬 스키마 컴파일 → 참조 이미지 + 보존/교체 분리 프롬프트 → image-to-image 생성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표준 샷 세트 : S1 부스 정면 · S2 야간 점등 · S3 통로 뷰 · S4 내부 · S5 Before/After · S6 배선 오버레이 · S7 홀 조감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전면 비동기 처리 : 큐 발행 → 워커 생성 → 오브젝트 스토리지 → WebSocket 완료 푸시 (동기 대기 없음)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비용·품질 통제 : 동일 입력 해시 캐시, 행사별 쿼터 상한, 성공 시에만 쿼터 차감, 에러 분기(키/쿼터/세이프티)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워터마크('AI 생성 예상 이미지') + 생성 메타데이터 임베드 — 계약·심사 서류 자동 배제 (SFR-019)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한글 간판 텍스트 오탈자 자동 검수, 실패 시 후처리 합성 폴백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