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051560"/>
            <a:ext cx="10515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500" b="1">
                <a:solidFill>
                  <a:srgbClr val="00A6E0"/>
                </a:solidFill>
                <a:latin typeface="맑은 고딕"/>
                <a:ea typeface="맑은 고딕"/>
              </a:rPr>
              <a:t>KINTEX  Exhibition Automation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6002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킨텍스 AI 기반 전시운영 자동화 플랫폼 구축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788920"/>
            <a:ext cx="2194560" cy="54864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3246120"/>
            <a:ext cx="10543032" cy="12344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4000" b="1">
                <a:solidFill>
                  <a:srgbClr val="FFFFFF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25780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1">
                <a:solidFill>
                  <a:srgbClr val="222222"/>
                </a:solidFill>
                <a:latin typeface="맑은 고딕"/>
                <a:ea typeface="맑은 고딕"/>
              </a:rPr>
              <a:t>2026. 10. (가안)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806440"/>
            <a:ext cx="1051560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400" b="0">
                <a:solidFill>
                  <a:srgbClr val="222222"/>
                </a:solidFill>
                <a:latin typeface="맑은 고딕"/>
                <a:ea typeface="맑은 고딕"/>
              </a:rPr>
              <a:t>발주기관 : (주)킨텍스        수 행 사 : (주)지오정보기술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8. 전체 일정 요약 (Phase A~E)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10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7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12"/>
                <a:gridCol w="1467015"/>
                <a:gridCol w="6650470"/>
                <a:gridCol w="1956020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Phase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기간(가안)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작업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완료 기준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A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 (1개월차)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아키텍처·거버넌스 — AA/SA/TA/DA/NA 5대 아키텍처, 표준·ERD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 정의서 5종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B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M2~M3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공통/시스템관리 레이어 — JWT+2FA(OTP)·RBAC·시스템관리·공통 업무기능(전 모듈 선행)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 플랫폼·인증 체계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C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M3~M6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부스 코어 — M2 배치 3안·M3 부스 설계·M4 배선·M5 AI 시각화 + 공통 화면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1단계 중간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D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M6~M10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 도메인 — M15 옥션·M10 관람객·M12/17 CMS/공개사이트·M16 BI·M18 백오피스·M1/6/7/9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2단계 중간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E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M10~M12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 확장(M8·M11·M13·M14)·통합 테스트·성능/보안 진단·파일럿 시연·배포·안정화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검수·오픈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9. 초기 위험 및 대응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0972"/>
                <a:gridCol w="3268393"/>
                <a:gridCol w="5767753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위험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영향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대응 방안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생성 이미지 오인·분쟁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예상 이미지를 시공 결과로 오인, 계약 분쟁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워터마크·고지 필수, 계약/심사 서류 자동 배제, '시공 기준은 도면' 동의 체크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실측 데이터 미확보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트렌치 좌표·CAD 원본 지연 시 배선 엔진 정밀도 저하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공개 규격 근사('가정' 라벨) 선개발 + 실측 확보 시 교체 절차 수립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외부 연동 불확실성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kxwp API 미공개, KT·주차 연동 협의 지연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릴레이 방식(파일 생성+업로드 안내) 기본, 직접 연동은 변경 협의 대상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이미지 생성 비용·지연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외부 API 쿼터·지연·비용 초과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비동기 큐·해시 캐시·행사별 쿼터 상한·성공 시에만 차감·자동 폴백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 업체 참여율 저조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등록업체의 응찰 참여 부족 시 역경매 효과 반감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업체 포털 UX 간소화·초대/공개 옥션 병행·단일 라운드 RFQ 대안 제공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10. 향후 1개월 계획 (M1)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Phase A — 아키텍처·거버넌스 (1개월차 완료 목표)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응용(AA) : 모듈 경계·레이어·API 표준·패키지 구조 정의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시스템(SA) : NFR(확장성·HA·성능)·배포 토폴로지·보안영역 설계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기술(TA) : 기술표준·빌드/배포 표준·관측성·AI 라우팅(설정형 전환) 표준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데이터(DA) : 전사 ERD·공간데이터 표준(부스 폴리곤·트렌치·배선)·마스터·BI 마트 설계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네트워크(NA) : DMZ/내부망 분리·방화벽 정책·부하분산 설계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Phase B 착수 준비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스캐폴드(백엔드·프론트·DB 마이그레이션) 구축, 인증(JWT+2FA OTP)·시스템관리 구현 착수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상세 WBS·RTM 기선 확정, 주간 진척 보고 개시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11. 발주기관 협조 요청 사항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홀 마스터 실측 데이터 제공 — 홀별 규격·바닥하중·반홀 분할 기준, 트렌치 실측 좌표·CAD 원본 (COR-003)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요율표·유틸리티 요금표·규정 룰셋(높이·리깅·방염 등) 최신 확정본 제공 및 개정 시 통보 체계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등록 장치업체 데이터(14분류×739개) 공식 제공 방식 협의 (초기: 공개 데이터 수집)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행사일정 데이터 연동 방식 협의 (공개 캘린더 수집 → 내부 데이터 제공 시 정합 교체)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부서별 현업 담당자 지정 — 홀매니저·전기/통신·물류·마케팅·재무 (요구사항 검증·검수 참여)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kxwp(온라인 작업신고)·주차 등 외부 시스템 연동 협의 창구 지정 (COR-004)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080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미확보 구간은 공개 규격 기반 근사('가정' 라벨)로 선개발 후 실측 데이터 확보 시 교체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목  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4519" y="123444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사업 개요 및 목표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74519" y="1984248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추진 조직 및 착수 일정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4519" y="2734056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착수 시점 준비 현황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74519" y="3483864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초기 위험 및 대응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74519" y="4233672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향후 1개월 계획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1. 사업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3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7814"/>
                <a:gridCol w="8879305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 업 명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킨텍스 AI 기반 전시운영 자동화 플랫폼 구축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발주기관 / 수행사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(주)킨텍스 / (주)지오정보기술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사업기간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계약일로부터 12개월 — 2026.10 ~ 2027.09 (가안)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착수(보고) 시점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계약일로부터 14일 이내 착수보고 (가안)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 범위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모듈 M1~M18 + 공통/시스템관리 레이어(§5B) — 웹 포털 6종·모바일 앱 2타깃·백엔드 공통 플랫폼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하자보수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 후 12개월 무상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2. 사업 목표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전시 운영 전 과정의 AI 기반 자동 설계·검증·시각화 — '신청서를 내는 순간, 시공 후 사진을 먼저 본다'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부스 배치·설계·배선 자동화 : 조건 입력 후 3안 자동 생성 → 선택/병합 → 규정 자동 검증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생성형 AI 이미지 파이프라인 : 표준 샷 세트(정면·야간·통로·조감 등)로 시공 결과 사전 시각화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공사/장치 역경매(옥션) : AI 설계 자료 기반 견적서 응찰·실시간 순위·낙찰 — 발주 투명화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관람객 등록·배지·리드캡처·경영분석(BI) 통합 — 단일 데이터·계정 체계의 폐루프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보안 준수 : 2FA(OTP)·RBAC·감사로그·암호화·PII 보호를 공통 레이어로 선행 구축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3. 사업 범위 요약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P0 핵심 차별화 (선행 구현)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M2 플로어플랜 스튜디오 · M3 부스 설계 스튜디오 · M4 유틸리티 배선 자동화 · M5 AI 시공 예상 이미지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P1 운영 핵심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 홀 배정·자동 견적 · M6 서류/마일스톤 · M7 등록업체 매칭 · M9 정산·결제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M10 관람객 등록·배지·리드 · M12 마케팅·공개사이트 · M15 공사/장치 옥션 · M16 경영분석 BI · M17 CMS · M18 관리자 백오피스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P2 확장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M8 반입/반출 슬롯 · M11 비즈니스 매칭 · M13 Wayfinding · M14 현장운영 대시보드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공통/시스템관리 레이어 (§5B — 전 모듈 선행)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JWT+2FA(OTP) 인증 · 시스템관리(사용자·코드·메뉴·감사) · 공통 업무기능(일정·쪽지·공지·회의록·보고·알림)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4. 추진 조직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13048" y="1051560"/>
            <a:ext cx="2286000" cy="566928"/>
          </a:xfrm>
          <a:prstGeom prst="roundRect">
            <a:avLst/>
          </a:prstGeom>
          <a:solidFill>
            <a:srgbClr val="004A82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(주)킨텍스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발주기관·사업 총괄 감독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23760" y="1051560"/>
            <a:ext cx="2468880" cy="566928"/>
          </a:xfrm>
          <a:prstGeom prst="roundRect">
            <a:avLst/>
          </a:prstGeom>
          <a:solidFill>
            <a:srgbClr val="D9E9F6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222222"/>
                </a:solidFill>
                <a:latin typeface="맑은 고딕"/>
                <a:ea typeface="맑은 고딕"/>
              </a:rPr>
              <a:t>사업추진협의체(운영위원회)</a:t>
            </a:r>
          </a:p>
          <a:p>
            <a:pPr algn="ctr"/>
            <a:r>
              <a:rPr sz="850">
                <a:solidFill>
                  <a:srgbClr val="222222"/>
                </a:solidFill>
                <a:latin typeface="맑은 고딕"/>
                <a:ea typeface="맑은 고딕"/>
              </a:rPr>
              <a:t>월간 보고·의사결정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099048" y="1335024"/>
            <a:ext cx="1124712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4956048" y="1618488"/>
            <a:ext cx="0" cy="301752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813048" y="1920240"/>
            <a:ext cx="2286000" cy="566928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PM (사업총괄)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(주)지오정보기술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4400" y="1920240"/>
            <a:ext cx="2194560" cy="566928"/>
          </a:xfrm>
          <a:prstGeom prst="roundRect">
            <a:avLst/>
          </a:prstGeom>
          <a:solidFill>
            <a:srgbClr val="D9E9F6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222222"/>
                </a:solidFill>
                <a:latin typeface="맑은 고딕"/>
                <a:ea typeface="맑은 고딕"/>
              </a:rPr>
              <a:t>PMO·품질보증(QA)</a:t>
            </a:r>
          </a:p>
          <a:p>
            <a:pPr algn="ctr"/>
            <a:r>
              <a:rPr sz="850">
                <a:solidFill>
                  <a:srgbClr val="222222"/>
                </a:solidFill>
                <a:latin typeface="맑은 고딕"/>
                <a:ea typeface="맑은 고딕"/>
              </a:rPr>
              <a:t>표준·산출물·형상·변경관리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108960" y="2203704"/>
            <a:ext cx="704088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956048" y="2487168"/>
            <a:ext cx="0" cy="301752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234440" y="2788920"/>
            <a:ext cx="9738360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140817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0292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아키텍처팀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AA·SA·TA·DA·NA
5대 아키텍처 설계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32841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242316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공통·백엔드팀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인증(2FA)·시스템관리
Spring Boot·룰/배치엔진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24865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434340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프론트·모바일팀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React 포털 6종
모바일 앱 2타깃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716889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626364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AI·시각화팀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생성형 이미지 파이프라인
LLM·RAG·배치 3안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908913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818388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데이터·DB팀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PostGIS 공간모델
마스터·BI 마트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1100937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1010412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품질·인프라팀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테스트·보안진단
CI/CD·배포·운영이관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4343400"/>
            <a:ext cx="11064240" cy="1737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PM : 범위·일정·리스크·이해관계자 총괄, 주간 진척보고 및 월간 운영위원회 보고 주관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PMO·QA : 방법론·산출물 표준, 요구사항 추적표(RTM)·변경관리(CR), 품질 게이트(단계별 검수) 운영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아키텍처팀 : 응용(AA)·시스템(SA)·기술(TA)·데이터(DA)·네트워크(NA) 아키텍처 정의 및 표준 준수 관리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구현 4개 팀 : 공통 레이어 → 부스 코어(P0) → 도메인(P1) → 확장(P2) 순 단계별 구현·점진 QA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617220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투입 인력 상세(M/M)는 사업수행계획서 및 별첨 총괄표 기준 (가안)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5. 킥오프 및 착수 일정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7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074"/>
                <a:gridCol w="2133074"/>
                <a:gridCol w="6980971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일정(가안)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 체결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2026.09 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협상 완료 후 계약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착수계 제출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 후 7일 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착수신고서·보안서약서(전 인력)·투입인력 명부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킥오프 회의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 후 10일 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발주기관·수행사 합동 — 추진 방향·협조 체계 합의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착수보고회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 후 14일 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사업수행계획서·본 착수보고 발표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상세 WBS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 후 2주 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작업 분해·담당·기간 확정, RTM 기선(baseline) 수립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A 착수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 즉시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아키텍처(AA/SA/TA/DA/NA) 설계 병행 개시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6. 준비 현황 ① — 요구사항 확정 (74건)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380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6876"/>
                <a:gridCol w="937260"/>
                <a:gridCol w="7872984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분류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건수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확정 상태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기능(SFR)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모듈 M1~M18·공통·포털/모바일·AI 플랫폼 매핑 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성능(PER)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동시 2,000명·응답 3초·비동기 렌더 큐 목표 합의(가안 수치 포함)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장비구성(ECR)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서버 계층·PostGIS·오브젝트 스토리지·이중화 방침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인터페이스(SIR)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PG·이미지 생성 API·CAD/JPG·행사일정·업체DB·kxwp 릴레이 (SIR-007 해당없음 제외)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데이터(DAR)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공간 일원화·마스터·엔티티·PII·격리·BI 마트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테스트(TER)·품질(QUR)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시험 4종·표준/문서화/유지보수성/AI 품질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보안(SER)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건 확정 — 2FA·RBAC·감사·암호화·시크릿·오류통제·PII·입력보안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시스템 구축 대상 기술 요구사항 74건 전 건 확정. 관리·제약 15건(COR·PMR·PSR)은 수행 절차로 관리. 요구사항 추적표(RTM) 기선 수립 완료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7. 준비 현황 ② — 개발 환경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착수보고서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착수보고서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개발 인프라 (구성 완료)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형상관리 저장소·이슈 트래킹·CI/CD 파이프라인(push→빌드→배포) 구성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개발 DB : PostgreSQL + PostGIS 확장, 마이그레이션(Flyway) 체계, Redis 작업 큐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개발·운영 환경 분리 원칙 적용, 시크릿(API 키·접속정보)은 서버 환경변수로만 관리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기술 스택 확정 (COR-001)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프론트 React 18/19 + Vite + TypeScript / 백엔드 Spring Boot 3.x(Java 17) + MyBatis / REST + WebSocket(STOMP)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이미지 생성은 Python 워커 사이드카(비동기 큐 경유) — 백엔드 직접 호출 금지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기초 데이터 확보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홀별 평면도(JPG 15장) + CAD(제1전시장 평면·트렌치 도면 포함) 확보 — 트렌치 좌표 추출 절차 수립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요율표·규정 룰셋·등록업체 공개 데이터 수집 계획 수립 (실측·확정값은 발주기관 협조 필요)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