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051560"/>
            <a:ext cx="10515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500" b="1">
                <a:solidFill>
                  <a:srgbClr val="00A6E0"/>
                </a:solidFill>
                <a:latin typeface="맑은 고딕"/>
                <a:ea typeface="맑은 고딕"/>
              </a:rPr>
              <a:t>KINTEX  Exhibition Automation Platform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600200"/>
            <a:ext cx="10515600" cy="11887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킨텍스 AI 기반 전시운영 자동화 플랫폼 구축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788920"/>
            <a:ext cx="2194560" cy="54864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22960" y="3246120"/>
            <a:ext cx="10543032" cy="123444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4000" b="1">
                <a:solidFill>
                  <a:srgbClr val="FFFFFF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5257800"/>
            <a:ext cx="10515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600" b="1">
                <a:solidFill>
                  <a:srgbClr val="222222"/>
                </a:solidFill>
                <a:latin typeface="맑은 고딕"/>
                <a:ea typeface="맑은 고딕"/>
              </a:rPr>
              <a:t>2026. 10. (가안)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806440"/>
            <a:ext cx="1051560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400" b="0">
                <a:solidFill>
                  <a:srgbClr val="222222"/>
                </a:solidFill>
                <a:latin typeface="맑은 고딕"/>
                <a:ea typeface="맑은 고딕"/>
              </a:rPr>
              <a:t>발주기관 : (주)킨텍스        수 행 사 : (주)지오정보기술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Ⅱ-3. 모듈 구성 ① — 부스 코어·운영 (M1~M9)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10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9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534"/>
                <a:gridCol w="2624327"/>
                <a:gridCol w="6748272"/>
                <a:gridCol w="1030986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모듈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명칭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주요 내용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우선순위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행사·홀 배정 및 자동 견적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가용성 캘린더·요율 룰 엔진 즉시 견적·배정신청서 자동 생성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M2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플로어플랜 스튜디오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부스 배치 3안 자동 생성 → 선택/병합 → 규정 검증(PostGIS)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P0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M3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부스 설계 스튜디오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조립/독립부스 설계 3안·장치 규정 사전 검증(높이·리깅·방염)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P0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M4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유틸리티 설계 자동화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전기·조명/네트워크·급배수 배선 자동 산출·위치표시도·자동 견적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P0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M5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AI 시공 예상 이미지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image-to-image 생성형 파이프라인·표준 샷 S1~S7·워터마크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P0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M6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서류·마일스톤 워크플로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D-150/30/25/7 역산 알림·신고서류 7종+ 자동 생성·AI 검수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M7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등록업체 매칭·검증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등록업체 DB(14분류×739) 검색·추천·RFQ·미등록 응찰 차단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M8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반입/반출 물류 슬롯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하역장 슬롯 예약·중량물 우선·통행증 QR·대기열 시뮬레이션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P2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M9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정산·결제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납부 스케줄·PG 결제·예치금 정산·다구간 환불 산출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2920" y="6199632"/>
            <a:ext cx="111556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P0 = 핵심 차별화(필수·선행) / P1 = 운영 핵심(필수) / P2 = 확장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Ⅱ-4. 모듈 구성 ② — 도메인 확장 (M10~M18)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11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9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534"/>
                <a:gridCol w="2624327"/>
                <a:gridCol w="6748272"/>
                <a:gridCol w="1030986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모듈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명칭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주요 내용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우선순위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M10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관람객 등록·배지·리드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간편가입/게스트 예매·모바일 배지 QR·체크인·리드캡처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M11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비즈니스 매칭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AI 미팅 추천·슬롯 예약·세션 정원/대기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P2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M12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마케팅·공개 홍보 사이트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SEO·다국어(한/영/중/일) 공개 사이트·EDM 자동화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M13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Wayfinding(실내 길안내)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실측 플로어플랜 기반 부스·시설 검색·존-레벨 경로 안내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P2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현장운영 대시보드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입장 혼잡·전력 부하·주차·안전 체크 실시간(홀매니저)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P2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M15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공사/장치 옥션(역경매)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AI 자료 패키지 열람→견적서 응찰→실시간 순위→낙찰·발주 전환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경영분석 BI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가동률·P&amp;L·RevPAD·리텐션·수요예측·KPI 대시보드(데이터마트)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M17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CMS(콘텐츠 관리)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게시 워크플로·참가업체 마이크로사이트·다국어·배너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M18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관리자 백오피스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시스템관리+마스터데이터(홀·요율·룰셋 버전)·이미지 슬롯 관리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Ⅱ-5. 공통/시스템관리 레이어 (§5B — 전 모듈 선행 기반)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인증 체계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단일 SSO(JWT) + 2차 인증 OTP(TOTP RFC 6238) — 업무 사용자 필수, 로그인 실패 잠금·관리자 초기화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6역할 × 행사(Event) 단위 워크스페이스 RBAC 이중 평가, 관리자 초기 비밀번호 환경변수 암호화 주입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시스템관리 (M18 백오피스와 통합)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사용자·역할/권한·공통코드(홀·공종 14분류·요금코드)·메뉴·감사로그·시스템설정(룰셋 버전·AI 게이트)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공통 업무기능 (GUARDiA 표준 프레임워크 이식)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업무일지·일정(행사 마일스톤 D-150/30/25/7 통합 뷰)·쪽지·공지·의견접수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통합검색·회의록(음성→STT→자동 작성→PDF)·업무보고(기간별 PDF 리포트)·알림센터·마이페이지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931920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377440"/>
            <a:ext cx="29260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2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0560" y="2743200"/>
            <a:ext cx="713232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추진 체계</a:t>
            </a:r>
          </a:p>
        </p:txBody>
      </p:sp>
      <p:sp>
        <p:nvSpPr>
          <p:cNvPr id="5" name="Rectangle 4"/>
          <p:cNvSpPr/>
          <p:nvPr/>
        </p:nvSpPr>
        <p:spPr>
          <a:xfrm>
            <a:off x="4526280" y="3657600"/>
            <a:ext cx="1645920" cy="45720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480560" y="3886200"/>
            <a:ext cx="7132320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>
                <a:solidFill>
                  <a:srgbClr val="666666"/>
                </a:solidFill>
                <a:latin typeface="맑은 고딕"/>
                <a:ea typeface="맑은 고딕"/>
              </a:rPr>
              <a:t>수행 조직 구성과 역할·책임, 발주기관과의 협업 체계를 정의한다.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Ⅲ-1. 추진 조직도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14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813048" y="1051560"/>
            <a:ext cx="2286000" cy="566928"/>
          </a:xfrm>
          <a:prstGeom prst="roundRect">
            <a:avLst/>
          </a:prstGeom>
          <a:solidFill>
            <a:srgbClr val="004A82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(주)킨텍스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발주기관·사업 총괄 감독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223760" y="1051560"/>
            <a:ext cx="2468880" cy="566928"/>
          </a:xfrm>
          <a:prstGeom prst="roundRect">
            <a:avLst/>
          </a:prstGeom>
          <a:solidFill>
            <a:srgbClr val="D9E9F6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222222"/>
                </a:solidFill>
                <a:latin typeface="맑은 고딕"/>
                <a:ea typeface="맑은 고딕"/>
              </a:rPr>
              <a:t>사업추진협의체(운영위원회)</a:t>
            </a:r>
          </a:p>
          <a:p>
            <a:pPr algn="ctr"/>
            <a:r>
              <a:rPr sz="850">
                <a:solidFill>
                  <a:srgbClr val="222222"/>
                </a:solidFill>
                <a:latin typeface="맑은 고딕"/>
                <a:ea typeface="맑은 고딕"/>
              </a:rPr>
              <a:t>월간 보고·의사결정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6099048" y="1335024"/>
            <a:ext cx="1124712" cy="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4956048" y="1618488"/>
            <a:ext cx="0" cy="301752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3813048" y="1920240"/>
            <a:ext cx="2286000" cy="566928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PM (사업총괄)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(주)지오정보기술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14400" y="1920240"/>
            <a:ext cx="2194560" cy="566928"/>
          </a:xfrm>
          <a:prstGeom prst="roundRect">
            <a:avLst/>
          </a:prstGeom>
          <a:solidFill>
            <a:srgbClr val="D9E9F6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222222"/>
                </a:solidFill>
                <a:latin typeface="맑은 고딕"/>
                <a:ea typeface="맑은 고딕"/>
              </a:rPr>
              <a:t>PMO·품질보증(QA)</a:t>
            </a:r>
          </a:p>
          <a:p>
            <a:pPr algn="ctr"/>
            <a:r>
              <a:rPr sz="850">
                <a:solidFill>
                  <a:srgbClr val="222222"/>
                </a:solidFill>
                <a:latin typeface="맑은 고딕"/>
                <a:ea typeface="맑은 고딕"/>
              </a:rPr>
              <a:t>표준·산출물·형상·변경관리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3108960" y="2203704"/>
            <a:ext cx="704088" cy="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4956048" y="2487168"/>
            <a:ext cx="0" cy="301752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1234440" y="2788920"/>
            <a:ext cx="9738360" cy="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1408176" y="2788920"/>
            <a:ext cx="0" cy="27432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02920" y="3063240"/>
            <a:ext cx="1810512" cy="960120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아키텍처팀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AA·SA·TA·DA·NA
5대 아키텍처 설계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3328416" y="2788920"/>
            <a:ext cx="0" cy="27432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2423160" y="3063240"/>
            <a:ext cx="1810512" cy="960120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공통·백엔드팀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인증(2FA)·시스템관리
Spring Boot·룰/배치엔진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5248656" y="2788920"/>
            <a:ext cx="0" cy="27432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4343400" y="3063240"/>
            <a:ext cx="1810512" cy="960120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프론트·모바일팀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React 포털 6종
모바일 앱 2타깃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7168896" y="2788920"/>
            <a:ext cx="0" cy="27432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6263640" y="3063240"/>
            <a:ext cx="1810512" cy="960120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AI·시각화팀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생성형 이미지 파이프라인
LLM·RAG·배치 3안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9089136" y="2788920"/>
            <a:ext cx="0" cy="27432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8183880" y="3063240"/>
            <a:ext cx="1810512" cy="960120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데이터·DB팀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PostGIS 공간모델
마스터·BI 마트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11009376" y="2788920"/>
            <a:ext cx="0" cy="274320"/>
          </a:xfrm>
          <a:prstGeom prst="line">
            <a:avLst/>
          </a:prstGeom>
          <a:ln w="12700">
            <a:solidFill>
              <a:srgbClr val="6666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10104120" y="3063240"/>
            <a:ext cx="1810512" cy="960120"/>
          </a:xfrm>
          <a:prstGeom prst="roundRect">
            <a:avLst/>
          </a:prstGeom>
          <a:solidFill>
            <a:srgbClr val="0066B3"/>
          </a:solidFill>
          <a:ln w="9525">
            <a:solidFill>
              <a:srgbClr val="004A8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18288" bIns="18288" lIns="27432" rIns="27432"/>
          <a:lstStyle/>
          <a:p>
            <a:pPr algn="ctr"/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품질·인프라팀</a:t>
            </a:r>
          </a:p>
          <a:p>
            <a:pPr algn="ctr"/>
            <a:r>
              <a:rPr sz="850">
                <a:solidFill>
                  <a:srgbClr val="FFFFFF"/>
                </a:solidFill>
                <a:latin typeface="맑은 고딕"/>
                <a:ea typeface="맑은 고딕"/>
              </a:rPr>
              <a:t>테스트·보안진단
CI/CD·배포·운영이관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4343400"/>
            <a:ext cx="11064240" cy="17373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22222"/>
                </a:solidFill>
                <a:latin typeface="맑은 고딕"/>
                <a:ea typeface="맑은 고딕"/>
              </a:rPr>
              <a:t>•  PM : 범위·일정·리스크·이해관계자 총괄, 주간 진척보고 및 월간 운영위원회 보고 주관</a:t>
            </a:r>
          </a:p>
          <a:p>
            <a:pPr algn="l"/>
            <a:r>
              <a:rPr sz="1200" b="0">
                <a:solidFill>
                  <a:srgbClr val="222222"/>
                </a:solidFill>
                <a:latin typeface="맑은 고딕"/>
                <a:ea typeface="맑은 고딕"/>
              </a:rPr>
              <a:t>•  PMO·QA : 방법론·산출물 표준, 요구사항 추적표(RTM)·변경관리(CR), 품질 게이트(단계별 검수) 운영</a:t>
            </a:r>
          </a:p>
          <a:p>
            <a:pPr algn="l"/>
            <a:r>
              <a:rPr sz="1200" b="0">
                <a:solidFill>
                  <a:srgbClr val="222222"/>
                </a:solidFill>
                <a:latin typeface="맑은 고딕"/>
                <a:ea typeface="맑은 고딕"/>
              </a:rPr>
              <a:t>•  아키텍처팀 : 응용(AA)·시스템(SA)·기술(TA)·데이터(DA)·네트워크(NA) 아키텍처 정의 및 표준 준수 관리</a:t>
            </a:r>
          </a:p>
          <a:p>
            <a:pPr algn="l"/>
            <a:r>
              <a:rPr sz="1200" b="0">
                <a:solidFill>
                  <a:srgbClr val="222222"/>
                </a:solidFill>
                <a:latin typeface="맑은 고딕"/>
                <a:ea typeface="맑은 고딕"/>
              </a:rPr>
              <a:t>•  구현 4개 팀 : 공통 레이어 → 부스 코어(P0) → 도메인(P1) → 확장(P2) 순 단계별 구현·점진 QA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8640" y="6172200"/>
            <a:ext cx="1106424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투입 인력·M/M 상세는 별첨 '투입인력 이력사항 및 M/M 총괄표' 기준 (가안)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Ⅲ-2. 역할 및 책임 (R&amp;R)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15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9" cy="427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9616"/>
                <a:gridCol w="2061972"/>
                <a:gridCol w="7685531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구분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담당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주요 책임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사업 총괄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PM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범위·일정·리스크 총괄, 주간 진척·월간 운영위원회 보고, 발주기관 창구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관리·품질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PMO·QA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산출물 표준·형상관리, RTM·변경관리(CR), 단계별 검수 게이트, 테스트 총괄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아키텍처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AA·SA·TA·DA·NA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모듈 경계·NFR·기술표준·전사 ERD(공간데이터)·네트워크/보안영역 설계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공통·백엔드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백엔드 개발팀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인증(2FA)·시스템관리·룰/배치/배선 엔진·옥션·정산 API(Spring Boot+MyBatis)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프론트·모바일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프론트 개발팀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React 포털 6종·플로어플랜 캔버스·모바일 앱 2타깃(운영/관람객)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AI·데이터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AI·DB팀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생성형 이미지 파이프라인·LLM/RAG·배치 3안 생성·PostGIS·BI 데이터마트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인프라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DevOps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CI/CD·환경 구성·시크릿 관리·배포·모니터링·운영 이관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발주기관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킨텍스 담당부서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마스터데이터(홀 실측·트렌치 CAD·요율) 제공, 검수·의사결정, 현업 검증 참여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931920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377440"/>
            <a:ext cx="29260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200" b="1">
                <a:solidFill>
                  <a:srgbClr val="FFFFFF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0560" y="2743200"/>
            <a:ext cx="713232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수행 방법론 및 일정</a:t>
            </a:r>
          </a:p>
        </p:txBody>
      </p:sp>
      <p:sp>
        <p:nvSpPr>
          <p:cNvPr id="5" name="Rectangle 4"/>
          <p:cNvSpPr/>
          <p:nvPr/>
        </p:nvSpPr>
        <p:spPr>
          <a:xfrm>
            <a:off x="4526280" y="3657600"/>
            <a:ext cx="1645920" cy="45720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480560" y="3886200"/>
            <a:ext cx="7132320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>
                <a:solidFill>
                  <a:srgbClr val="666666"/>
                </a:solidFill>
                <a:latin typeface="맑은 고딕"/>
                <a:ea typeface="맑은 고딕"/>
              </a:rPr>
              <a:t>단계적 구축 방법론과 12개월 WBS(Phase A~E), 마일스톤·보고 체계를 정의한다.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Ⅳ-1. 수행 방법론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단계적 구축 (RFP PMR-001 준용)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1단계(~4개월) : 공통 레이어(인증·시스템관리) + 설계·시각화 코어(M1~M5 중심)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2단계(~4개월) : 워크플로·옥션·관람객·CMS (M6·M7·M9·M10·M12·M15·M17)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3단계(~4개월) : BI·현장·확장(M8·M11·M13·M14·M16 고도화) + 통합 안정화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반복(이터레이션) 기반 구현 관리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모듈 단위 스프린트 — 설계·구현·점진 QA(경계면 검증)를 모듈 완성 직후 수행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아키텍처 선행(Phase A) → 공통 레이어 선행(Phase B) 후 도메인 병행 구현으로 재작업 최소화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검수 체계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단계별 중간 검수 2회 + 최종 통합 검수(파일럿 행사 전 여정 시연, TER-003) — 검수 기준 사전 합의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Ⅳ-2. WBS 개요 (Phase A~E · 12개월)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18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7" cy="2852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3612"/>
                <a:gridCol w="1467015"/>
                <a:gridCol w="6650470"/>
                <a:gridCol w="1956020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Phase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기간(가안)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주요 작업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완료 기준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A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 (1개월차)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아키텍처·거버넌스 — AA/SA/TA/DA/NA 5대 아키텍처, 표준·ERD 확정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아키텍처 정의서 5종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B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M2~M3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공통/시스템관리 레이어 — JWT+2FA(OTP)·RBAC·시스템관리·공통 업무기능(전 모듈 선행)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공통 플랫폼·인증 체계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C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M3~M6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P0 부스 코어 — M2 배치 3안·M3 부스 설계·M4 배선·M5 AI 시각화 + 공통 화면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1단계 중간 검수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D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M6~M10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P1 도메인 — M15 옥션·M10 관람객·M12/17 CMS/공개사이트·M16 BI·M18 백오피스·M1/6/7/9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2단계 중간 검수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E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M10~M12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P2 확장(M8·M11·M13·M14)·통합 테스트·성능/보안 진단·파일럿 시연·배포·안정화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최종 검수·오픈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2920" y="6199632"/>
            <a:ext cx="111556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상세 WBS(작업 분해·담당·기간)는 착수 후 2주 내 확정하여 별도 제출 (가안)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Ⅳ-3. 주요 마일스톤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19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8" cy="3328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5242"/>
                <a:gridCol w="2326990"/>
                <a:gridCol w="7174886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시점(가안)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마일스톤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내용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 (2026.10)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착수보고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착수계·사업수행계획서·보안서약서 제출, 킥오프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M2 (2026.11)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아키텍처 확정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5대 아키텍처 정의서·전사 ERD·기술표준 승인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M4 (2027.01)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1단계 중간 검수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공통 레이어 + 부스 코어(M2~M5) 동작 시연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M8 (2027.05)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2단계 중간 검수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옥션·관람객·CMS·BI·백오피스 동작 시연 (중간보고)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M11 (2027.08)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통합 테스트 완료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성능·보안 진단, 파일럿 행사 전 여정 시연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M12 (2027.09)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최종 검수·오픈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완료보고, 교육·운영 이관, 하자보수 개시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목  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97280" y="1307592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97280" y="1307592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74519" y="1234440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사업 개요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97280" y="2057400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97280" y="2057400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74519" y="1984248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사업 범위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97280" y="2807208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97280" y="2807208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74519" y="2734056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추진 체계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97280" y="3557016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97280" y="3557016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74519" y="3483864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수행 방법론 및 일정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97280" y="4306824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97280" y="4306824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Ⅴ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74519" y="4233672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품질·보안·위험 관리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97280" y="5056632"/>
            <a:ext cx="502920" cy="5029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97280" y="5056632"/>
            <a:ext cx="502920" cy="502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맑은 고딕"/>
                <a:ea typeface="맑은 고딕"/>
              </a:rPr>
              <a:t>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74519" y="4983480"/>
            <a:ext cx="868680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 b="1">
                <a:solidFill>
                  <a:srgbClr val="222222"/>
                </a:solidFill>
                <a:latin typeface="맑은 고딕"/>
                <a:ea typeface="맑은 고딕"/>
              </a:rPr>
              <a:t>산출물 관리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Ⅳ-4. 보고 및 의사소통 체계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정기 보고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주간 진척 보고 — WBS 기반 진척률·이슈·차주 계획 (서면)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월간 운영위원회 — 마일스톤·리스크·의사결정 사항 보고 (대면)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단계별 보고 — 착수·중간·완료 보고회 개최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관리 대장 운영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요구사항 추적표(RTM) — 요구사항 ID 기준 설계·구현·시험 추적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변경요청(CR) 절차 — 영향 분석 → 발주기관 서면 승인 → RTM 반영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이슈·리스크 관리 대장 — 주간 갱신, 지연·차질 조기 경보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931920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377440"/>
            <a:ext cx="29260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200" b="1">
                <a:solidFill>
                  <a:srgbClr val="FFFFFF"/>
                </a:solidFill>
                <a:latin typeface="맑은 고딕"/>
                <a:ea typeface="맑은 고딕"/>
              </a:rPr>
              <a:t>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0560" y="2743200"/>
            <a:ext cx="713232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품질·보안·위험 관리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4526280" y="3657600"/>
            <a:ext cx="1645920" cy="45720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480560" y="3886200"/>
            <a:ext cx="7132320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>
                <a:solidFill>
                  <a:srgbClr val="666666"/>
                </a:solidFill>
                <a:latin typeface="맑은 고딕"/>
                <a:ea typeface="맑은 고딕"/>
              </a:rPr>
              <a:t>품질 보증 활동, 보안 관리 체계, 핵심 위험의 완화 방안을 정의한다.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21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Ⅴ-1. 품질 관리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품질 보증 활동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공공 SW사업 표준 산출물 체계 준수(QUR-002) — 산출물별 검토·승인 절차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테스트 4단계(TER) — 단위·통합 / 성능(부하) / 파일럿 시나리오 / 보안(OWASP Top 10)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웹 표준·웹 접근성(KWCAG 2.2 — 공개 사이트 우선)·반응형·브라우저 호환(QUR-001)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AI 산출물 품질 관리 (QUR-004)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AI 생성물(배치안·설계안·이미지·서류검수)은 전부 '초안/예상' 포지셔닝 — 사람 확정 절차·버전 기록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생성 이미지 품질 기준(구조 보존·워터마크)·재생성 절차 정의, 한글 간판 오탈자 자동 검수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유지보수성 (QUR-003)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계층 분리·모듈화·코드 컨벤션, 룰셋·요율·이미지 슬롯의 무배포 반영 구조(관리자 화면 변경)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Ⅴ-2. 보안 관리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인증·접근 통제 (SER-001/002)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업무 사용자 전원 TOTP 2차 인증 필수, 역할·행사 단위 이중 권한 평가, API 단위 권한 게이트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데이터 보호 (SER-004/007, DAR-004)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개인정보·인증정보 AES-256-GCM 암호화 저장, 전송 구간 TLS, 비밀번호 단방향 해시(BCrypt)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관람객·리드 PII 마스킹 기본, 수집 최소화·동의·보존기간·파기 정책, 개인정보 접근 전수 감사로그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시크릿·오류 통제 (SER-005/006)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API 키·DB 접속정보는 서버 환경변수/시크릿 저장소로만 관리 — 소스·저장소·로그·화면 노출 금지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오류 응답은 오류 ID + 요약 메시지만 반환(스택트레이스·내부 정보 노출 금지)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보안 준수 활동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착수 시 전 인력 보안서약서 제출, 개발·운영 환경 분리, 운영 데이터 개발 반입 금지(불가피 시 비식별화)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Ⅴ-3. 위험 관리 (핵심 리스크·완화 방안)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24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8" cy="3328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0972"/>
                <a:gridCol w="3268393"/>
                <a:gridCol w="5767753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위험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영향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완화 방안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생성 이미지 오인·분쟁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AI 예상 이미지를 시공 결과로 오인, 계약 분쟁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워터마크·고지 필수, 계약/심사 서류 자동 배제, '시공 기준은 도면' 동의 체크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실측 데이터 미확보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트렌치 좌표·CAD 원본 지연 시 배선 엔진 정밀도 저하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공개 규격 근사('가정' 라벨) 선개발 + 실측 확보 시 교체 절차 수립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외부 연동 불확실성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kxwp API 미공개, KT·주차 연동 협의 지연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릴레이 방식(파일 생성+업로드 안내) 기본, 직접 연동은 변경 협의 대상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이미지 생성 비용·지연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외부 API 쿼터·지연·비용 초과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비동기 큐·해시 캐시·행사별 쿼터 상한·성공 시에만 차감·자동 폴백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옥션 업체 참여율 저조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등록업체의 응찰 참여 부족 시 역경매 효과 반감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업체 포털 UX 간소화·초대/공개 옥션 병행·단일 라운드 RFQ 대안 제공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일정 지연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P0 코어 복잡도(공간 연산·AI)로 인한 지연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Phase B 공통 선행·모듈별 점진 QA·주간 진척관리·핵심경로 버퍼 확보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2920" y="6199632"/>
            <a:ext cx="111556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위험 관리 대장으로 주간 관리, 신규 위험은 월간 운영위원회 보고 (PMR-005)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Ⅵ. 산출물 관리 — 산출물 목록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25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20" cy="3328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1972"/>
                <a:gridCol w="9185148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구분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산출물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관리 산출물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사업수행계획서, 착수·중간·완료보고서, 주간/월간 보고서, 회의록, 이슈·리스크 관리대장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분석·설계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요구사항정의서, 요구사항추적표(RTM), 아키텍처 정의서(응용·시스템·기술·데이터·네트워크), 화면설계서, ERD/테이블정의서, API 명세서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구현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소스코드(형상관리 저장소), 빌드·배포 스크립트, DB 마이그레이션(DDL·시드)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시험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테스트 계획서·케이스·결과서(단위/통합/성능/보안), 파일럿 시연 결과서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이관·운영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운영자/사용자 매뉴얼, 교육 교재·결과서, 운영 절차서·장애 대응 절차서, 기술이전 결과서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보안·계약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보안서약서, 개인정보 처리 위탁 확약서, 오픈소스/상용 SW 라이선스 목록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2920" y="6199632"/>
            <a:ext cx="111556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산출 문서는 한국어 작성(COR-005), 소스코드는 발주기관 지정 형상관리 저장소 커밋, 지식재산권은 발주기관 귀속 원칙(가안)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931920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377440"/>
            <a:ext cx="29260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200" b="1">
                <a:solidFill>
                  <a:srgbClr val="FFFFFF"/>
                </a:solidFill>
                <a:latin typeface="맑은 고딕"/>
                <a:ea typeface="맑은 고딕"/>
              </a:rPr>
              <a:t>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0560" y="2743200"/>
            <a:ext cx="713232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사업 개요</a:t>
            </a:r>
          </a:p>
        </p:txBody>
      </p:sp>
      <p:sp>
        <p:nvSpPr>
          <p:cNvPr id="5" name="Rectangle 4"/>
          <p:cNvSpPr/>
          <p:nvPr/>
        </p:nvSpPr>
        <p:spPr>
          <a:xfrm>
            <a:off x="4526280" y="3657600"/>
            <a:ext cx="1645920" cy="45720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480560" y="3886200"/>
            <a:ext cx="7132320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>
                <a:solidFill>
                  <a:srgbClr val="666666"/>
                </a:solidFill>
                <a:latin typeface="맑은 고딕"/>
                <a:ea typeface="맑은 고딕"/>
              </a:rPr>
              <a:t>사업명·기간·계약 조건과 추진 배경·목적, 기대 효과를 정의한다.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Ⅰ-1. 사업 개요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4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9" cy="3803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4930"/>
                <a:gridCol w="9202189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구분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내용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사 업 명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킨텍스 AI 기반 전시운영 자동화 플랫폼 구축 (KINTEX Exhibition Automation Platform)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발주기관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(주)킨텍스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수 행 사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(주)지오정보기술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사업기간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계약일로부터 12개월 — 2026.10 ~ 2027.09 (가안)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계약방식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일반경쟁입찰 · 협상에 의한 계약 · 총액 확정 계약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하자보수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최종 검수 후 12개월 무상 하자보수 (별도)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근거문서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제안요청서(KINTEX-RFP-2026, 가안) · 기술협상 결과 · 계약서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Ⅰ-2. 추진 배경 및 목적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추진 배경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전시 준비 실무가 HWP 서식·이메일 제출, CAD 수작업 배치도·육안 검수, 수기 위치표시도에 의존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배치도·배선 등 공간 데이터가 이미지/수기로만 유통되어 자동 검증·시각화·분석의 원천 데이터 부재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등록 장치업체(14분류×739개) 견적 비교·경쟁 수단 부재로 업체 선정 불투명, 관람객 데이터 파편화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사업 목적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전시 운영 전 과정(홀 배정→배치→설계→배선→발주→반입/반출→관람→정산·분석)의 AI 기반 자동 설계·검증·시각화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생성형 AI 이미지 파이프라인으로 시공 전 '공사 후 결과 사진' 수준 시각화 제공 — 도면 없이 의사결정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AI 설계 산출물 기반 공사/장치 역경매(옥션) 도입으로 발주 가격 최적화·투명화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관람객 등록·배지·리드·경영분석(BI)까지 단일 데이터·계정 체계로 통합 — 폐루프 완성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Ⅰ-3. 기대 효과 (As-Is → To-Be)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6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19" cy="3328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097"/>
                <a:gridCol w="3615145"/>
                <a:gridCol w="5221877"/>
              </a:tblGrid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항목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As-Is (현행)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To-Be (구축 후)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홀 배정 견적 회신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수일 소요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요율 룰 엔진 기반 즉시 자동 견적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부스 배치도 초안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CAD 수작업 수일~수주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조건 입력 후 수 분 내 3안 자동 생성·병합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도면 규정 검수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육안 검토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위반 자동 플래깅 후 사람 확정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유틸리티 위치표시도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수기 작도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좌표 클릭 → 자동 배선안·견적·위치표시도 생성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시공 결과 예측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개장일에 처음 확인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AI 생성 표준 샷 세트(정면/야간/조감 등) 사전 제공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75488">
                <a:tc>
                  <a:txBody>
                    <a:bodyPr wrap="square"/>
                    <a:lstStyle/>
                    <a:p>
                      <a:pPr algn="ctr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시공 발주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개별 접촉·수기 견적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역경매 옥션·견적서 비교·낙찰의 투명 발주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931920" cy="68580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377440"/>
            <a:ext cx="29260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2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0560" y="2743200"/>
            <a:ext cx="713232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3200" b="1">
                <a:solidFill>
                  <a:srgbClr val="222222"/>
                </a:solidFill>
                <a:latin typeface="맑은 고딕"/>
                <a:ea typeface="맑은 고딕"/>
              </a:rPr>
              <a:t>사업 범위</a:t>
            </a:r>
          </a:p>
        </p:txBody>
      </p:sp>
      <p:sp>
        <p:nvSpPr>
          <p:cNvPr id="5" name="Rectangle 4"/>
          <p:cNvSpPr/>
          <p:nvPr/>
        </p:nvSpPr>
        <p:spPr>
          <a:xfrm>
            <a:off x="4526280" y="3657600"/>
            <a:ext cx="1645920" cy="45720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480560" y="3886200"/>
            <a:ext cx="7132320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300" b="0">
                <a:solidFill>
                  <a:srgbClr val="666666"/>
                </a:solidFill>
                <a:latin typeface="맑은 고딕"/>
                <a:ea typeface="맑은 고딕"/>
              </a:rPr>
              <a:t>요구사항 총괄(SFR~PSR), 대상 시스템 구성, 모듈 M1~M18과 공통/시스템관리 레이어를 정의한다.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Ⅱ-1. 요구사항 총괄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8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75488" y="1097280"/>
          <a:ext cx="1124712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1972"/>
                <a:gridCol w="2061972"/>
                <a:gridCol w="937260"/>
                <a:gridCol w="6185916"/>
              </a:tblGrid>
              <a:tr h="419100"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분류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코드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건수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100" b="1">
                          <a:solidFill>
                            <a:srgbClr val="FFFFFF"/>
                          </a:solidFill>
                          <a:latin typeface="맑은 고딕"/>
                          <a:ea typeface="맑은 고딕"/>
                        </a:rPr>
                        <a:t>주요 내용</a:t>
                      </a:r>
                    </a:p>
                  </a:txBody>
                  <a:tcPr marL="54864" marR="54864" marT="18288" marB="18288" anchor="ctr">
                    <a:solidFill>
                      <a:srgbClr val="0066B3"/>
                    </a:solidFill>
                  </a:tcPr>
                </a:tc>
              </a:tr>
              <a:tr h="419100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기능 요구사항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SFR-001~036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36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모듈 M1~M18 + 공통 업무기능 + 포털/모바일 + AI 플랫폼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19100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성능 요구사항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PER-001~006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동시사용자 2,000명·응답 3초·이미지 생성 큐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19100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시스템 장비구성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ECR-001~004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서버 계층 분리·PostGIS·오브젝트 스토리지·이중화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19100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인터페이스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SIR-001~007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7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PG·생성형 이미지 API·CAD/JPG·kxwp 릴레이 등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19100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데이터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DAR-001~006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공간데이터 일원화·마스터데이터·개인정보·BI 마트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19100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테스트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TER-001~004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단위·통합/성능/파일럿 시연/보안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19100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품질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QUR-001~004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표준 준수·문서화·유지보수성·AI 산출물 품질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19100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보안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SER-001~008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8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2FA OTP·RBAC·감사·암호화·시크릿·PII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19100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제약사항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COR-001~006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6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기술스택 지정·AI 이미지 법적 지위·확장 구조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  <a:tr h="419100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프로젝트 관리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PMR-001~005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5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방법론·조직·일정·변경·위험 관리</a:t>
                      </a:r>
                    </a:p>
                  </a:txBody>
                  <a:tcPr marL="54864" marR="54864" marT="18288" marB="18288" anchor="ctr">
                    <a:solidFill>
                      <a:srgbClr val="F2F7FB"/>
                    </a:solidFill>
                  </a:tcPr>
                </a:tc>
              </a:tr>
              <a:tr h="419100"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프로젝트 지원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PSR-001~004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4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0">
                          <a:solidFill>
                            <a:srgbClr val="222222"/>
                          </a:solidFill>
                          <a:latin typeface="맑은 고딕"/>
                          <a:ea typeface="맑은 고딕"/>
                        </a:rPr>
                        <a:t>하자보수 12개월·교육·운영 이관·안정화</a:t>
                      </a:r>
                    </a:p>
                  </a:txBody>
                  <a:tcPr marL="54864" marR="54864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2920" y="6199632"/>
            <a:ext cx="111556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맑은 고딕"/>
                <a:ea typeface="맑은 고딕"/>
              </a:rPr>
              <a:t>※ 시스템 구축 대상 기술 요구사항 74건(SFR·PER·ECR·SIR·DAR·TER·QUR·SER 75건 중 SIR-007 나라장터 연동 '해당 없음' 제외) + 관리·제약 요구사항 15건(COR·PMR·PSR), 총 90건 정의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4980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749808"/>
            <a:ext cx="12191695" cy="41148"/>
          </a:xfrm>
          <a:prstGeom prst="rect">
            <a:avLst/>
          </a:prstGeom>
          <a:solidFill>
            <a:srgbClr val="00A6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11480" y="91440"/>
            <a:ext cx="932688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Ⅱ-2. 대상 시스템 구성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91440"/>
            <a:ext cx="2286000" cy="566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sz="1000" b="0">
                <a:solidFill>
                  <a:srgbClr val="CFE3F5"/>
                </a:solidFill>
                <a:latin typeface="맑은 고딕"/>
                <a:ea typeface="맑은 고딕"/>
              </a:rPr>
              <a:t>사업수행계획서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" y="6510528"/>
            <a:ext cx="7315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800" b="0">
                <a:solidFill>
                  <a:srgbClr val="666666"/>
                </a:solidFill>
                <a:latin typeface="맑은 고딕"/>
                <a:ea typeface="맑은 고딕"/>
              </a:rPr>
              <a:t>킨텍스 AI 기반 전시운영 자동화 플랫폼 구축  |  사업수행계획서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47120" y="6510528"/>
            <a:ext cx="64008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0">
                <a:solidFill>
                  <a:srgbClr val="666666"/>
                </a:solidFill>
                <a:latin typeface="맑은 고딕"/>
                <a:ea typeface="맑은 고딕"/>
              </a:rPr>
              <a:t>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51560"/>
            <a:ext cx="11064240" cy="512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역할별 웹 포털 6종 (역할별 번들 분리 — 최소권한·공격면 축소)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주최자 콘솔(organizer) · 참가업체 포털(exhibitor) · 장치/공사업체 포털(contractor)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킨텍스 운영 대시보드(ops) · 관리자 백오피스(admin) · 공개 홍보 사이트/관람객 웹(public)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모바일 앱 2타깃 (단일 크로스플랫폼 코드베이스 · 통합 런처 구조)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운영 앱(B2B) — 현장 체크리스트·검수·승인·리드캡처, 관리자 QR 배포(스토어 미경유)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관람객 앱(B2C) — 티켓 지갑·배지/QR·길안내·매칭, 스토어 공개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■ 백엔드 공통 플랫폼</a:t>
            </a:r>
          </a:p>
          <a:p>
            <a:pPr>
              <a:spcAft>
                <a:spcPts val="700"/>
              </a:spcAft>
            </a:pPr>
            <a:r>
              <a:rPr sz="1350">
                <a:solidFill>
                  <a:srgbClr val="222222"/>
                </a:solidFill>
                <a:latin typeface="맑은 고딕"/>
                <a:ea typeface="맑은 고딕"/>
              </a:rPr>
              <a:t>•  인증(JWT+2FA OTP)·룰 엔진·배치/배선 엔진(공간 SQL)·옥션 엔진·BI 집계·CMS·비동기 작업 큐·AI 이미지 생성 워커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