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</p:sldIdLst>
  <p:sldSz cx="12191695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Relationship Id="rId15" Type="http://schemas.openxmlformats.org/officeDocument/2006/relationships/slide" Target="slides/slide9.xml"/><Relationship Id="rId16" Type="http://schemas.openxmlformats.org/officeDocument/2006/relationships/slide" Target="slides/slide10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1A1F2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2743200"/>
            <a:ext cx="12191695" cy="54864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822960" y="1828800"/>
            <a:ext cx="10515600" cy="9144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1">
                <a:solidFill>
                  <a:srgbClr val="11C3FF"/>
                </a:solidFill>
                <a:latin typeface="맑은 고딕"/>
              </a:rPr>
              <a:t>KINTEX AI 전시·행사시스템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22960" y="2971800"/>
            <a:ext cx="10515600" cy="11887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15000"/>
              </a:lnSpc>
            </a:pPr>
            <a:r>
              <a:rPr sz="4400" b="1">
                <a:solidFill>
                  <a:srgbClr val="FFFFFF"/>
                </a:solidFill>
                <a:latin typeface="맑은 고딕"/>
              </a:rPr>
              <a:t>AI 기능 시연 절차서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22960" y="4206240"/>
            <a:ext cx="10515600" cy="128016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15000"/>
              </a:lnSpc>
            </a:pPr>
            <a:r>
              <a:rPr sz="1600" b="0">
                <a:solidFill>
                  <a:srgbClr val="FFFFFF"/>
                </a:solidFill>
                <a:latin typeface="맑은 고딕"/>
              </a:rPr>
              <a:t>자연어 자동배치 · ReRoomAI 사진 시안 · AI 관람 도우미 · 자연어 조회 · 규정 챗</a:t>
            </a:r>
          </a:p>
          <a:p>
            <a:pPr algn="l">
              <a:lnSpc>
                <a:spcPct val="115000"/>
              </a:lnSpc>
            </a:pPr>
            <a:r>
              <a:rPr sz="1300" b="0">
                <a:solidFill>
                  <a:srgbClr val="9AA6BC"/>
                </a:solidFill>
                <a:latin typeface="맑은 고딕"/>
              </a:rPr>
              <a:t>2026-07-14  ·  시연 환경: https://kintex.zioinfo.co.kr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1A1F2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3108960"/>
            <a:ext cx="12191695" cy="54864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822960" y="2103120"/>
            <a:ext cx="10515600" cy="9144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1">
                <a:solidFill>
                  <a:srgbClr val="11C3FF"/>
                </a:solidFill>
                <a:latin typeface="맑은 고딕"/>
              </a:rPr>
              <a:t>시연 핵심 메시지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22960" y="3291840"/>
            <a:ext cx="10515600" cy="237744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15000"/>
              </a:lnSpc>
            </a:pPr>
            <a:r>
              <a:rPr sz="1800" b="1">
                <a:solidFill>
                  <a:srgbClr val="FFFFFF"/>
                </a:solidFill>
                <a:latin typeface="맑은 고딕"/>
              </a:rPr>
              <a:t>① 말로 시키면 배치가 나온다 — 자연어 → 제약 엔진 → 3안 + AI 평가</a:t>
            </a:r>
          </a:p>
          <a:p>
            <a:pPr algn="l">
              <a:lnSpc>
                <a:spcPct val="115000"/>
              </a:lnSpc>
            </a:pPr>
            <a:r>
              <a:rPr sz="1800" b="1">
                <a:solidFill>
                  <a:srgbClr val="FFFFFF"/>
                </a:solidFill>
                <a:latin typeface="맑은 고딕"/>
              </a:rPr>
              <a:t>② 사진 한 장이 시공 시안이 된다 — ReRoomAI 구조보존 image-to-image</a:t>
            </a:r>
          </a:p>
          <a:p>
            <a:pPr algn="l">
              <a:lnSpc>
                <a:spcPct val="115000"/>
              </a:lnSpc>
            </a:pPr>
            <a:r>
              <a:rPr sz="1800" b="1">
                <a:solidFill>
                  <a:srgbClr val="FFFFFF"/>
                </a:solidFill>
                <a:latin typeface="맑은 고딕"/>
              </a:rPr>
              <a:t>③ 모든 답변은 근거 기반 — 크롤 DB·룰셋 근거, 모르면 모른다고 답한다</a:t>
            </a:r>
          </a:p>
          <a:p>
            <a:pPr algn="l">
              <a:lnSpc>
                <a:spcPct val="115000"/>
              </a:lnSpc>
            </a:pPr>
            <a:r>
              <a:rPr sz="1000" b="0">
                <a:solidFill>
                  <a:srgbClr val="FFFFFF"/>
                </a:solidFill>
                <a:latin typeface="맑은 고딕"/>
              </a:rPr>
              <a:t/>
            </a:r>
          </a:p>
          <a:p>
            <a:pPr algn="l">
              <a:lnSpc>
                <a:spcPct val="115000"/>
              </a:lnSpc>
            </a:pPr>
            <a:r>
              <a:rPr sz="1200" b="0">
                <a:solidFill>
                  <a:srgbClr val="9AA6BC"/>
                </a:solidFill>
                <a:latin typeface="맑은 고딕"/>
              </a:rPr>
              <a:t>KINTEX AI 전시·행사시스템  ·  2026-07-14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28016"/>
          </a:xfrm>
          <a:prstGeom prst="rect">
            <a:avLst/>
          </a:prstGeom>
          <a:solidFill>
            <a:srgbClr val="1F29F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48640" y="292608"/>
            <a:ext cx="10058400" cy="32004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15000"/>
              </a:lnSpc>
            </a:pPr>
            <a:r>
              <a:rPr sz="1200" b="1">
                <a:solidFill>
                  <a:srgbClr val="11C3FF"/>
                </a:solidFill>
                <a:latin typeface="맑은 고딕"/>
              </a:rPr>
              <a:t>OVERVIEW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48640" y="566928"/>
            <a:ext cx="11064240" cy="64008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15000"/>
              </a:lnSpc>
            </a:pPr>
            <a:r>
              <a:rPr sz="2600" b="1">
                <a:solidFill>
                  <a:srgbClr val="1A1F2E"/>
                </a:solidFill>
                <a:latin typeface="맑은 고딕"/>
              </a:rPr>
              <a:t>시연 개요 및 사전 준비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48640" y="1371600"/>
            <a:ext cx="11064240" cy="36576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15000"/>
              </a:lnSpc>
            </a:pPr>
            <a:r>
              <a:rPr sz="1500" b="1">
                <a:solidFill>
                  <a:srgbClr val="1F29FC"/>
                </a:solidFill>
                <a:latin typeface="맑은 고딕"/>
              </a:rPr>
              <a:t>시연 환경</a:t>
            </a:r>
          </a:p>
        </p:txBody>
      </p:sp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548640" y="1737360"/>
          <a:ext cx="11155680" cy="22677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40080"/>
                <a:gridCol w="3017520"/>
                <a:gridCol w="4572000"/>
                <a:gridCol w="2926080"/>
              </a:tblGrid>
              <a:tr h="566928">
                <a:tc>
                  <a:txBody>
                    <a:bodyPr/>
                    <a:lstStyle/>
                    <a:p>
                      <a:r>
                        <a:rPr sz="1200" b="1">
                          <a:solidFill>
                            <a:srgbClr val="FFFFFF"/>
                          </a:solidFill>
                          <a:latin typeface="맑은 고딕"/>
                        </a:rPr>
                        <a:t>순번</a:t>
                      </a:r>
                    </a:p>
                  </a:txBody>
                  <a:tcPr marT="30000" marB="30000">
                    <a:solidFill>
                      <a:srgbClr val="1F29F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200" b="1">
                          <a:solidFill>
                            <a:srgbClr val="FFFFFF"/>
                          </a:solidFill>
                          <a:latin typeface="맑은 고딕"/>
                        </a:rPr>
                        <a:t>항목</a:t>
                      </a:r>
                    </a:p>
                  </a:txBody>
                  <a:tcPr marT="30000" marB="30000">
                    <a:solidFill>
                      <a:srgbClr val="1F29F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200" b="1">
                          <a:solidFill>
                            <a:srgbClr val="FFFFFF"/>
                          </a:solidFill>
                          <a:latin typeface="맑은 고딕"/>
                        </a:rPr>
                        <a:t>값 / 입력 예시</a:t>
                      </a:r>
                    </a:p>
                  </a:txBody>
                  <a:tcPr marT="30000" marB="30000">
                    <a:solidFill>
                      <a:srgbClr val="1F29F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200" b="1">
                          <a:solidFill>
                            <a:srgbClr val="FFFFFF"/>
                          </a:solidFill>
                          <a:latin typeface="맑은 고딕"/>
                        </a:rPr>
                        <a:t>비고</a:t>
                      </a:r>
                    </a:p>
                  </a:txBody>
                  <a:tcPr marT="30000" marB="30000">
                    <a:solidFill>
                      <a:srgbClr val="1F29FC"/>
                    </a:solidFill>
                  </a:tcPr>
                </a:tc>
              </a:tr>
              <a:tr h="566928">
                <a:tc>
                  <a:txBody>
                    <a:bodyPr wrap="square"/>
                    <a:lstStyle/>
                    <a:p>
                      <a:r>
                        <a:rPr sz="1050" b="1">
                          <a:solidFill>
                            <a:srgbClr val="1F29FC"/>
                          </a:solidFill>
                          <a:latin typeface="맑은 고딕"/>
                        </a:rPr>
                        <a:t>1</a:t>
                      </a:r>
                    </a:p>
                  </a:txBody>
                  <a:tcPr marT="25000" marB="25000">
                    <a:solidFill>
                      <a:srgbClr val="F2F5FA"/>
                    </a:solidFill>
                  </a:tcPr>
                </a:tc>
                <a:tc>
                  <a:txBody>
                    <a:bodyPr wrap="square"/>
                    <a:lstStyle/>
                    <a:p>
                      <a:r>
                        <a:rPr sz="1050" b="0">
                          <a:solidFill>
                            <a:srgbClr val="1A1F2E"/>
                          </a:solidFill>
                          <a:latin typeface="맑은 고딕"/>
                        </a:rPr>
                        <a:t>접속 URL</a:t>
                      </a:r>
                    </a:p>
                  </a:txBody>
                  <a:tcPr marT="25000" marB="25000">
                    <a:solidFill>
                      <a:srgbClr val="F2F5FA"/>
                    </a:solidFill>
                  </a:tcPr>
                </a:tc>
                <a:tc>
                  <a:txBody>
                    <a:bodyPr wrap="square"/>
                    <a:lstStyle/>
                    <a:p>
                      <a:r>
                        <a:rPr sz="1050" b="0">
                          <a:solidFill>
                            <a:srgbClr val="1A1F2E"/>
                          </a:solidFill>
                          <a:latin typeface="맑은 고딕"/>
                        </a:rPr>
                        <a:t>https://kintex.zioinfo.co.kr (크롬 권장)</a:t>
                      </a:r>
                    </a:p>
                  </a:txBody>
                  <a:tcPr marT="25000" marB="25000">
                    <a:solidFill>
                      <a:srgbClr val="F2F5FA"/>
                    </a:solidFill>
                  </a:tcPr>
                </a:tc>
                <a:tc>
                  <a:txBody>
                    <a:bodyPr wrap="square"/>
                    <a:lstStyle/>
                    <a:p>
                      <a:r>
                        <a:rPr sz="1050" b="0">
                          <a:solidFill>
                            <a:srgbClr val="1A1F2E"/>
                          </a:solidFill>
                          <a:latin typeface="맑은 고딕"/>
                        </a:rPr>
                        <a:t>공개 홈(관람객·참가업체·주최자 3-트랙 관문)</a:t>
                      </a:r>
                    </a:p>
                  </a:txBody>
                  <a:tcPr marT="25000" marB="25000">
                    <a:solidFill>
                      <a:srgbClr val="F2F5FA"/>
                    </a:solidFill>
                  </a:tcPr>
                </a:tc>
              </a:tr>
              <a:tr h="566928">
                <a:tc>
                  <a:txBody>
                    <a:bodyPr wrap="square"/>
                    <a:lstStyle/>
                    <a:p>
                      <a:r>
                        <a:rPr sz="1050" b="1">
                          <a:solidFill>
                            <a:srgbClr val="1F29FC"/>
                          </a:solidFill>
                          <a:latin typeface="맑은 고딕"/>
                        </a:rPr>
                        <a:t>2</a:t>
                      </a:r>
                    </a:p>
                  </a:txBody>
                  <a:tcPr marT="25000" marB="25000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r>
                        <a:rPr sz="1050" b="0">
                          <a:solidFill>
                            <a:srgbClr val="1A1F2E"/>
                          </a:solidFill>
                          <a:latin typeface="맑은 고딕"/>
                        </a:rPr>
                        <a:t>시연 계정 로그인</a:t>
                      </a:r>
                    </a:p>
                  </a:txBody>
                  <a:tcPr marT="25000" marB="25000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r>
                        <a:rPr sz="1050" b="0">
                          <a:solidFill>
                            <a:srgbClr val="1A1F2E"/>
                          </a:solidFill>
                          <a:latin typeface="맑은 고딕"/>
                        </a:rPr>
                        <a:t>demo-organizer@kintex.test</a:t>
                      </a:r>
                    </a:p>
                    <a:p>
                      <a:r>
                        <a:rPr sz="1050" b="0">
                          <a:solidFill>
                            <a:srgbClr val="1A1F2E"/>
                          </a:solidFill>
                          <a:latin typeface="맑은 고딕"/>
                        </a:rPr>
                        <a:t>(비밀번호·OTP는 별도 전달 — 문서 미기재 원칙)</a:t>
                      </a:r>
                    </a:p>
                  </a:txBody>
                  <a:tcPr marT="25000" marB="25000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r>
                        <a:rPr sz="1050" b="0">
                          <a:solidFill>
                            <a:srgbClr val="1A1F2E"/>
                          </a:solidFill>
                          <a:latin typeface="맑은 고딕"/>
                        </a:rPr>
                        <a:t>주최자 랜딩 진입, 좌측 메뉴 노출</a:t>
                      </a:r>
                    </a:p>
                  </a:txBody>
                  <a:tcPr marT="25000" marB="25000">
                    <a:solidFill>
                      <a:srgbClr val="FFFFFF"/>
                    </a:solidFill>
                  </a:tcPr>
                </a:tc>
              </a:tr>
              <a:tr h="566928">
                <a:tc>
                  <a:txBody>
                    <a:bodyPr wrap="square"/>
                    <a:lstStyle/>
                    <a:p>
                      <a:r>
                        <a:rPr sz="1050" b="1">
                          <a:solidFill>
                            <a:srgbClr val="1F29FC"/>
                          </a:solidFill>
                          <a:latin typeface="맑은 고딕"/>
                        </a:rPr>
                        <a:t>3</a:t>
                      </a:r>
                    </a:p>
                  </a:txBody>
                  <a:tcPr marT="25000" marB="25000">
                    <a:solidFill>
                      <a:srgbClr val="F2F5FA"/>
                    </a:solidFill>
                  </a:tcPr>
                </a:tc>
                <a:tc>
                  <a:txBody>
                    <a:bodyPr wrap="square"/>
                    <a:lstStyle/>
                    <a:p>
                      <a:r>
                        <a:rPr sz="1050" b="0">
                          <a:solidFill>
                            <a:srgbClr val="1A1F2E"/>
                          </a:solidFill>
                          <a:latin typeface="맑은 고딕"/>
                        </a:rPr>
                        <a:t>시연 행사</a:t>
                      </a:r>
                    </a:p>
                  </a:txBody>
                  <a:tcPr marT="25000" marB="25000">
                    <a:solidFill>
                      <a:srgbClr val="F2F5FA"/>
                    </a:solidFill>
                  </a:tcPr>
                </a:tc>
                <a:tc>
                  <a:txBody>
                    <a:bodyPr wrap="square"/>
                    <a:lstStyle/>
                    <a:p>
                      <a:r>
                        <a:rPr sz="1050" b="0">
                          <a:solidFill>
                            <a:srgbClr val="1A1F2E"/>
                          </a:solidFill>
                          <a:latin typeface="맑은 고딕"/>
                        </a:rPr>
                        <a:t>2026 라이브 데모 행사 (e-2026-live)</a:t>
                      </a:r>
                    </a:p>
                    <a:p>
                      <a:r>
                        <a:rPr sz="1050" b="0">
                          <a:solidFill>
                            <a:srgbClr val="1A1F2E"/>
                          </a:solidFill>
                          <a:latin typeface="맑은 고딕"/>
                        </a:rPr>
                        <a:t>홀: H1~H5</a:t>
                      </a:r>
                    </a:p>
                  </a:txBody>
                  <a:tcPr marT="25000" marB="25000">
                    <a:solidFill>
                      <a:srgbClr val="F2F5FA"/>
                    </a:solidFill>
                  </a:tcPr>
                </a:tc>
                <a:tc>
                  <a:txBody>
                    <a:bodyPr wrap="square"/>
                    <a:lstStyle/>
                    <a:p>
                      <a:r>
                        <a:rPr sz="1050" b="0">
                          <a:solidFill>
                            <a:srgbClr val="1A1F2E"/>
                          </a:solidFill>
                          <a:latin typeface="맑은 고딕"/>
                        </a:rPr>
                        <a:t>행사 스코프 데이터 폐루프 시드 정렬 완료</a:t>
                      </a:r>
                    </a:p>
                  </a:txBody>
                  <a:tcPr marT="25000" marB="25000">
                    <a:solidFill>
                      <a:srgbClr val="F2F5FA"/>
                    </a:solidFill>
                  </a:tcPr>
                </a:tc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548640" y="3794760"/>
            <a:ext cx="11064240" cy="36576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15000"/>
              </a:lnSpc>
            </a:pPr>
            <a:r>
              <a:rPr sz="1500" b="1">
                <a:solidFill>
                  <a:srgbClr val="1F29FC"/>
                </a:solidFill>
                <a:latin typeface="맑은 고딕"/>
              </a:rPr>
              <a:t>AI 스택 (전부 서버측 검증 완료)</a:t>
            </a:r>
          </a:p>
        </p:txBody>
      </p:sp>
      <p:graphicFrame>
        <p:nvGraphicFramePr>
          <p:cNvPr id="8" name="Table 7"/>
          <p:cNvGraphicFramePr>
            <a:graphicFrameLocks noGrp="1"/>
          </p:cNvGraphicFramePr>
          <p:nvPr/>
        </p:nvGraphicFramePr>
        <p:xfrm>
          <a:off x="548640" y="4160520"/>
          <a:ext cx="11155680" cy="22677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40080"/>
                <a:gridCol w="3017520"/>
                <a:gridCol w="4572000"/>
                <a:gridCol w="2926080"/>
              </a:tblGrid>
              <a:tr h="566928">
                <a:tc>
                  <a:txBody>
                    <a:bodyPr/>
                    <a:lstStyle/>
                    <a:p>
                      <a:r>
                        <a:rPr sz="1200" b="1">
                          <a:solidFill>
                            <a:srgbClr val="FFFFFF"/>
                          </a:solidFill>
                          <a:latin typeface="맑은 고딕"/>
                        </a:rPr>
                        <a:t>구분</a:t>
                      </a:r>
                    </a:p>
                  </a:txBody>
                  <a:tcPr marT="30000" marB="30000">
                    <a:solidFill>
                      <a:srgbClr val="1F29F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200" b="1">
                          <a:solidFill>
                            <a:srgbClr val="FFFFFF"/>
                          </a:solidFill>
                          <a:latin typeface="맑은 고딕"/>
                        </a:rPr>
                        <a:t>구성</a:t>
                      </a:r>
                    </a:p>
                  </a:txBody>
                  <a:tcPr marT="30000" marB="30000">
                    <a:solidFill>
                      <a:srgbClr val="1F29F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200" b="1">
                          <a:solidFill>
                            <a:srgbClr val="FFFFFF"/>
                          </a:solidFill>
                          <a:latin typeface="맑은 고딕"/>
                        </a:rPr>
                        <a:t>상태(점검 완료)</a:t>
                      </a:r>
                    </a:p>
                  </a:txBody>
                  <a:tcPr marT="30000" marB="30000">
                    <a:solidFill>
                      <a:srgbClr val="1F29F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200" b="1">
                          <a:solidFill>
                            <a:srgbClr val="FFFFFF"/>
                          </a:solidFill>
                          <a:latin typeface="맑은 고딕"/>
                        </a:rPr>
                        <a:t>사용 기능</a:t>
                      </a:r>
                    </a:p>
                  </a:txBody>
                  <a:tcPr marT="30000" marB="30000">
                    <a:solidFill>
                      <a:srgbClr val="1F29FC"/>
                    </a:solidFill>
                  </a:tcPr>
                </a:tc>
              </a:tr>
              <a:tr h="566928">
                <a:tc>
                  <a:txBody>
                    <a:bodyPr wrap="square"/>
                    <a:lstStyle/>
                    <a:p>
                      <a:r>
                        <a:rPr sz="1050" b="1">
                          <a:solidFill>
                            <a:srgbClr val="1F29FC"/>
                          </a:solidFill>
                          <a:latin typeface="맑은 고딕"/>
                        </a:rPr>
                        <a:t>텍스트 AI</a:t>
                      </a:r>
                    </a:p>
                  </a:txBody>
                  <a:tcPr marT="25000" marB="25000">
                    <a:solidFill>
                      <a:srgbClr val="F2F5FA"/>
                    </a:solidFill>
                  </a:tcPr>
                </a:tc>
                <a:tc>
                  <a:txBody>
                    <a:bodyPr wrap="square"/>
                    <a:lstStyle/>
                    <a:p>
                      <a:r>
                        <a:rPr sz="1050" b="0">
                          <a:solidFill>
                            <a:srgbClr val="1A1F2E"/>
                          </a:solidFill>
                          <a:latin typeface="맑은 고딕"/>
                        </a:rPr>
                        <a:t>Claude API (AiTextRouter 경유, 설정형 모델 전환·폴백)</a:t>
                      </a:r>
                    </a:p>
                  </a:txBody>
                  <a:tcPr marT="25000" marB="25000">
                    <a:solidFill>
                      <a:srgbClr val="F2F5FA"/>
                    </a:solidFill>
                  </a:tcPr>
                </a:tc>
                <a:tc>
                  <a:txBody>
                    <a:bodyPr wrap="square"/>
                    <a:lstStyle/>
                    <a:p>
                      <a:r>
                        <a:rPr sz="1050" b="0">
                          <a:solidFill>
                            <a:srgbClr val="1A1F2E"/>
                          </a:solidFill>
                          <a:latin typeface="맑은 고딕"/>
                        </a:rPr>
                        <a:t>ANTHROPIC_API_KEY 서버 env 확인 완료</a:t>
                      </a:r>
                    </a:p>
                  </a:txBody>
                  <a:tcPr marT="25000" marB="25000">
                    <a:solidFill>
                      <a:srgbClr val="F2F5FA"/>
                    </a:solidFill>
                  </a:tcPr>
                </a:tc>
                <a:tc>
                  <a:txBody>
                    <a:bodyPr wrap="square"/>
                    <a:lstStyle/>
                    <a:p>
                      <a:r>
                        <a:rPr sz="1050" b="0">
                          <a:solidFill>
                            <a:srgbClr val="1A1F2E"/>
                          </a:solidFill>
                          <a:latin typeface="맑은 고딕"/>
                        </a:rPr>
                        <a:t>자연어 해석·평가·도우미·조회·규정챗</a:t>
                      </a:r>
                    </a:p>
                  </a:txBody>
                  <a:tcPr marT="25000" marB="25000">
                    <a:solidFill>
                      <a:srgbClr val="F2F5FA"/>
                    </a:solidFill>
                  </a:tcPr>
                </a:tc>
              </a:tr>
              <a:tr h="566928">
                <a:tc>
                  <a:txBody>
                    <a:bodyPr wrap="square"/>
                    <a:lstStyle/>
                    <a:p>
                      <a:r>
                        <a:rPr sz="1050" b="1">
                          <a:solidFill>
                            <a:srgbClr val="1F29FC"/>
                          </a:solidFill>
                          <a:latin typeface="맑은 고딕"/>
                        </a:rPr>
                        <a:t>이미지 AI</a:t>
                      </a:r>
                    </a:p>
                  </a:txBody>
                  <a:tcPr marT="25000" marB="25000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r>
                        <a:rPr sz="1050" b="0">
                          <a:solidFill>
                            <a:srgbClr val="1A1F2E"/>
                          </a:solidFill>
                          <a:latin typeface="맑은 고딕"/>
                        </a:rPr>
                        <a:t>나노바나나 (Gemini 이미지 모델, Redis 큐 + Python 워커)</a:t>
                      </a:r>
                    </a:p>
                  </a:txBody>
                  <a:tcPr marT="25000" marB="25000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r>
                        <a:rPr sz="1050" b="0">
                          <a:solidFill>
                            <a:srgbClr val="1A1F2E"/>
                          </a:solidFill>
                          <a:latin typeface="맑은 고딕"/>
                        </a:rPr>
                        <a:t>GEMINI_API_KEY·NANOBANANA_LIVE 확인 완료</a:t>
                      </a:r>
                    </a:p>
                  </a:txBody>
                  <a:tcPr marT="25000" marB="25000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r>
                        <a:rPr sz="1050" b="0">
                          <a:solidFill>
                            <a:srgbClr val="1A1F2E"/>
                          </a:solidFill>
                          <a:latin typeface="맑은 고딕"/>
                        </a:rPr>
                        <a:t>S7 조감 렌더·ReRoomAI 사진 시안</a:t>
                      </a:r>
                    </a:p>
                  </a:txBody>
                  <a:tcPr marT="25000" marB="25000">
                    <a:solidFill>
                      <a:srgbClr val="FFFFFF"/>
                    </a:solidFill>
                  </a:tcPr>
                </a:tc>
              </a:tr>
              <a:tr h="566928">
                <a:tc>
                  <a:txBody>
                    <a:bodyPr wrap="square"/>
                    <a:lstStyle/>
                    <a:p>
                      <a:r>
                        <a:rPr sz="1050" b="1">
                          <a:solidFill>
                            <a:srgbClr val="1F29FC"/>
                          </a:solidFill>
                          <a:latin typeface="맑은 고딕"/>
                        </a:rPr>
                        <a:t>근거 데이터</a:t>
                      </a:r>
                    </a:p>
                  </a:txBody>
                  <a:tcPr marT="25000" marB="25000">
                    <a:solidFill>
                      <a:srgbClr val="F2F5FA"/>
                    </a:solidFill>
                  </a:tcPr>
                </a:tc>
                <a:tc>
                  <a:txBody>
                    <a:bodyPr wrap="square"/>
                    <a:lstStyle/>
                    <a:p>
                      <a:r>
                        <a:rPr sz="1050" b="0">
                          <a:solidFill>
                            <a:srgbClr val="1A1F2E"/>
                          </a:solidFill>
                          <a:latin typeface="맑은 고딕"/>
                        </a:rPr>
                        <a:t>크롤 적재 행사 DB + 운영 DB + 규정 룰셋</a:t>
                      </a:r>
                    </a:p>
                  </a:txBody>
                  <a:tcPr marT="25000" marB="25000">
                    <a:solidFill>
                      <a:srgbClr val="F2F5FA"/>
                    </a:solidFill>
                  </a:tcPr>
                </a:tc>
                <a:tc>
                  <a:txBody>
                    <a:bodyPr wrap="square"/>
                    <a:lstStyle/>
                    <a:p>
                      <a:r>
                        <a:rPr sz="1050" b="0">
                          <a:solidFill>
                            <a:srgbClr val="1A1F2E"/>
                          </a:solidFill>
                          <a:latin typeface="맑은 고딕"/>
                        </a:rPr>
                        <a:t>kintex_db (PostgreSQL/PostGIS)</a:t>
                      </a:r>
                    </a:p>
                  </a:txBody>
                  <a:tcPr marT="25000" marB="25000">
                    <a:solidFill>
                      <a:srgbClr val="F2F5FA"/>
                    </a:solidFill>
                  </a:tcPr>
                </a:tc>
                <a:tc>
                  <a:txBody>
                    <a:bodyPr wrap="square"/>
                    <a:lstStyle/>
                    <a:p>
                      <a:r>
                        <a:rPr sz="1050" b="0">
                          <a:solidFill>
                            <a:srgbClr val="1A1F2E"/>
                          </a:solidFill>
                          <a:latin typeface="맑은 고딕"/>
                        </a:rPr>
                        <a:t>근거 기반 답변 — 환각 차단(abstain)</a:t>
                      </a:r>
                    </a:p>
                  </a:txBody>
                  <a:tcPr marT="25000" marB="25000">
                    <a:solidFill>
                      <a:srgbClr val="F2F5FA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28016"/>
          </a:xfrm>
          <a:prstGeom prst="rect">
            <a:avLst/>
          </a:prstGeom>
          <a:solidFill>
            <a:srgbClr val="1F29F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48640" y="292608"/>
            <a:ext cx="10058400" cy="32004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15000"/>
              </a:lnSpc>
            </a:pPr>
            <a:r>
              <a:rPr sz="1200" b="1">
                <a:solidFill>
                  <a:srgbClr val="11C3FF"/>
                </a:solidFill>
                <a:latin typeface="맑은 고딕"/>
              </a:rPr>
              <a:t>AGENDA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48640" y="566928"/>
            <a:ext cx="11064240" cy="64008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15000"/>
              </a:lnSpc>
            </a:pPr>
            <a:r>
              <a:rPr sz="2600" b="1">
                <a:solidFill>
                  <a:srgbClr val="1A1F2E"/>
                </a:solidFill>
                <a:latin typeface="맑은 고딕"/>
              </a:rPr>
              <a:t>시연 순서 (권장 40분)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548640" y="1554480"/>
          <a:ext cx="11155680" cy="34015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05840"/>
                <a:gridCol w="6583680"/>
                <a:gridCol w="914400"/>
                <a:gridCol w="2651760"/>
              </a:tblGrid>
              <a:tr h="566928">
                <a:tc>
                  <a:txBody>
                    <a:bodyPr/>
                    <a:lstStyle/>
                    <a:p>
                      <a:r>
                        <a:rPr sz="1200" b="1">
                          <a:solidFill>
                            <a:srgbClr val="FFFFFF"/>
                          </a:solidFill>
                          <a:latin typeface="맑은 고딕"/>
                        </a:rPr>
                        <a:t>순서</a:t>
                      </a:r>
                    </a:p>
                  </a:txBody>
                  <a:tcPr marT="30000" marB="30000">
                    <a:solidFill>
                      <a:srgbClr val="1F29F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200" b="1">
                          <a:solidFill>
                            <a:srgbClr val="FFFFFF"/>
                          </a:solidFill>
                          <a:latin typeface="맑은 고딕"/>
                        </a:rPr>
                        <a:t>내용</a:t>
                      </a:r>
                    </a:p>
                  </a:txBody>
                  <a:tcPr marT="30000" marB="30000">
                    <a:solidFill>
                      <a:srgbClr val="1F29F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200" b="1">
                          <a:solidFill>
                            <a:srgbClr val="FFFFFF"/>
                          </a:solidFill>
                          <a:latin typeface="맑은 고딕"/>
                        </a:rPr>
                        <a:t>시간</a:t>
                      </a:r>
                    </a:p>
                  </a:txBody>
                  <a:tcPr marT="30000" marB="30000">
                    <a:solidFill>
                      <a:srgbClr val="1F29F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200" b="1">
                          <a:solidFill>
                            <a:srgbClr val="FFFFFF"/>
                          </a:solidFill>
                          <a:latin typeface="맑은 고딕"/>
                        </a:rPr>
                        <a:t>위치</a:t>
                      </a:r>
                    </a:p>
                  </a:txBody>
                  <a:tcPr marT="30000" marB="30000">
                    <a:solidFill>
                      <a:srgbClr val="1F29FC"/>
                    </a:solidFill>
                  </a:tcPr>
                </a:tc>
              </a:tr>
              <a:tr h="566928">
                <a:tc>
                  <a:txBody>
                    <a:bodyPr wrap="square"/>
                    <a:lstStyle/>
                    <a:p>
                      <a:r>
                        <a:rPr sz="1050" b="1">
                          <a:solidFill>
                            <a:srgbClr val="1F29FC"/>
                          </a:solidFill>
                          <a:latin typeface="맑은 고딕"/>
                        </a:rPr>
                        <a:t>데모 1</a:t>
                      </a:r>
                    </a:p>
                  </a:txBody>
                  <a:tcPr marT="25000" marB="25000">
                    <a:solidFill>
                      <a:srgbClr val="F2F5FA"/>
                    </a:solidFill>
                  </a:tcPr>
                </a:tc>
                <a:tc>
                  <a:txBody>
                    <a:bodyPr wrap="square"/>
                    <a:lstStyle/>
                    <a:p>
                      <a:r>
                        <a:rPr sz="1050" b="0">
                          <a:solidFill>
                            <a:srgbClr val="1A1F2E"/>
                          </a:solidFill>
                          <a:latin typeface="맑은 고딕"/>
                        </a:rPr>
                        <a:t>AI 관람 도우미 — 크롤 근거 자연어 응답 (로그인 불필요)</a:t>
                      </a:r>
                    </a:p>
                  </a:txBody>
                  <a:tcPr marT="25000" marB="25000">
                    <a:solidFill>
                      <a:srgbClr val="F2F5FA"/>
                    </a:solidFill>
                  </a:tcPr>
                </a:tc>
                <a:tc>
                  <a:txBody>
                    <a:bodyPr wrap="square"/>
                    <a:lstStyle/>
                    <a:p>
                      <a:r>
                        <a:rPr sz="1050" b="0">
                          <a:solidFill>
                            <a:srgbClr val="1A1F2E"/>
                          </a:solidFill>
                          <a:latin typeface="맑은 고딕"/>
                        </a:rPr>
                        <a:t>5분</a:t>
                      </a:r>
                    </a:p>
                  </a:txBody>
                  <a:tcPr marT="25000" marB="25000">
                    <a:solidFill>
                      <a:srgbClr val="F2F5FA"/>
                    </a:solidFill>
                  </a:tcPr>
                </a:tc>
                <a:tc>
                  <a:txBody>
                    <a:bodyPr wrap="square"/>
                    <a:lstStyle/>
                    <a:p>
                      <a:r>
                        <a:rPr sz="1050" b="0">
                          <a:solidFill>
                            <a:srgbClr val="1A1F2E"/>
                          </a:solidFill>
                          <a:latin typeface="맑은 고딕"/>
                        </a:rPr>
                        <a:t>공개 홈</a:t>
                      </a:r>
                    </a:p>
                  </a:txBody>
                  <a:tcPr marT="25000" marB="25000">
                    <a:solidFill>
                      <a:srgbClr val="F2F5FA"/>
                    </a:solidFill>
                  </a:tcPr>
                </a:tc>
              </a:tr>
              <a:tr h="566928">
                <a:tc>
                  <a:txBody>
                    <a:bodyPr wrap="square"/>
                    <a:lstStyle/>
                    <a:p>
                      <a:r>
                        <a:rPr sz="1050" b="1">
                          <a:solidFill>
                            <a:srgbClr val="1F29FC"/>
                          </a:solidFill>
                          <a:latin typeface="맑은 고딕"/>
                        </a:rPr>
                        <a:t>데모 2</a:t>
                      </a:r>
                    </a:p>
                  </a:txBody>
                  <a:tcPr marT="25000" marB="25000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r>
                        <a:rPr sz="1050" b="0">
                          <a:solidFill>
                            <a:srgbClr val="1A1F2E"/>
                          </a:solidFill>
                          <a:latin typeface="맑은 고딕"/>
                        </a:rPr>
                        <a:t>플로어플랜 스튜디오 — 자연어 AI 자동배치 + 배치안 AI 평가 + 조감 렌더 ★핵심</a:t>
                      </a:r>
                    </a:p>
                  </a:txBody>
                  <a:tcPr marT="25000" marB="25000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r>
                        <a:rPr sz="1050" b="0">
                          <a:solidFill>
                            <a:srgbClr val="1A1F2E"/>
                          </a:solidFill>
                          <a:latin typeface="맑은 고딕"/>
                        </a:rPr>
                        <a:t>12분</a:t>
                      </a:r>
                    </a:p>
                  </a:txBody>
                  <a:tcPr marT="25000" marB="25000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r>
                        <a:rPr sz="1050" b="0">
                          <a:solidFill>
                            <a:srgbClr val="1A1F2E"/>
                          </a:solidFill>
                          <a:latin typeface="맑은 고딕"/>
                        </a:rPr>
                        <a:t>주최자 로그인</a:t>
                      </a:r>
                    </a:p>
                  </a:txBody>
                  <a:tcPr marT="25000" marB="25000">
                    <a:solidFill>
                      <a:srgbClr val="FFFFFF"/>
                    </a:solidFill>
                  </a:tcPr>
                </a:tc>
              </a:tr>
              <a:tr h="566928">
                <a:tc>
                  <a:txBody>
                    <a:bodyPr wrap="square"/>
                    <a:lstStyle/>
                    <a:p>
                      <a:r>
                        <a:rPr sz="1050" b="1">
                          <a:solidFill>
                            <a:srgbClr val="1F29FC"/>
                          </a:solidFill>
                          <a:latin typeface="맑은 고딕"/>
                        </a:rPr>
                        <a:t>데모 3</a:t>
                      </a:r>
                    </a:p>
                  </a:txBody>
                  <a:tcPr marT="25000" marB="25000">
                    <a:solidFill>
                      <a:srgbClr val="F2F5FA"/>
                    </a:solidFill>
                  </a:tcPr>
                </a:tc>
                <a:tc>
                  <a:txBody>
                    <a:bodyPr wrap="square"/>
                    <a:lstStyle/>
                    <a:p>
                      <a:r>
                        <a:rPr sz="1050" b="0">
                          <a:solidFill>
                            <a:srgbClr val="1A1F2E"/>
                          </a:solidFill>
                          <a:latin typeface="맑은 고딕"/>
                        </a:rPr>
                        <a:t>ReRoomAI 사진 시안 — 부스 사진 업로드 → 시공 후 사진 + Before/After ★핵심</a:t>
                      </a:r>
                    </a:p>
                  </a:txBody>
                  <a:tcPr marT="25000" marB="25000">
                    <a:solidFill>
                      <a:srgbClr val="F2F5FA"/>
                    </a:solidFill>
                  </a:tcPr>
                </a:tc>
                <a:tc>
                  <a:txBody>
                    <a:bodyPr wrap="square"/>
                    <a:lstStyle/>
                    <a:p>
                      <a:r>
                        <a:rPr sz="1050" b="0">
                          <a:solidFill>
                            <a:srgbClr val="1A1F2E"/>
                          </a:solidFill>
                          <a:latin typeface="맑은 고딕"/>
                        </a:rPr>
                        <a:t>10분</a:t>
                      </a:r>
                    </a:p>
                  </a:txBody>
                  <a:tcPr marT="25000" marB="25000">
                    <a:solidFill>
                      <a:srgbClr val="F2F5FA"/>
                    </a:solidFill>
                  </a:tcPr>
                </a:tc>
                <a:tc>
                  <a:txBody>
                    <a:bodyPr wrap="square"/>
                    <a:lstStyle/>
                    <a:p>
                      <a:r>
                        <a:rPr sz="1050" b="0">
                          <a:solidFill>
                            <a:srgbClr val="1A1F2E"/>
                          </a:solidFill>
                          <a:latin typeface="맑은 고딕"/>
                        </a:rPr>
                        <a:t>부스설계 스튜디오</a:t>
                      </a:r>
                    </a:p>
                  </a:txBody>
                  <a:tcPr marT="25000" marB="25000">
                    <a:solidFill>
                      <a:srgbClr val="F2F5FA"/>
                    </a:solidFill>
                  </a:tcPr>
                </a:tc>
              </a:tr>
              <a:tr h="566928">
                <a:tc>
                  <a:txBody>
                    <a:bodyPr wrap="square"/>
                    <a:lstStyle/>
                    <a:p>
                      <a:r>
                        <a:rPr sz="1050" b="1">
                          <a:solidFill>
                            <a:srgbClr val="1F29FC"/>
                          </a:solidFill>
                          <a:latin typeface="맑은 고딕"/>
                        </a:rPr>
                        <a:t>데모 4</a:t>
                      </a:r>
                    </a:p>
                  </a:txBody>
                  <a:tcPr marT="25000" marB="25000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r>
                        <a:rPr sz="1050" b="0">
                          <a:solidFill>
                            <a:srgbClr val="1A1F2E"/>
                          </a:solidFill>
                          <a:latin typeface="맑은 고딕"/>
                        </a:rPr>
                        <a:t>AI 콘솔 — 자연어 데이터 조회(NL Query) + 규정 챗</a:t>
                      </a:r>
                    </a:p>
                  </a:txBody>
                  <a:tcPr marT="25000" marB="25000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r>
                        <a:rPr sz="1050" b="0">
                          <a:solidFill>
                            <a:srgbClr val="1A1F2E"/>
                          </a:solidFill>
                          <a:latin typeface="맑은 고딕"/>
                        </a:rPr>
                        <a:t>8분</a:t>
                      </a:r>
                    </a:p>
                  </a:txBody>
                  <a:tcPr marT="25000" marB="25000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r>
                        <a:rPr sz="1050" b="0">
                          <a:solidFill>
                            <a:srgbClr val="1A1F2E"/>
                          </a:solidFill>
                          <a:latin typeface="맑은 고딕"/>
                        </a:rPr>
                        <a:t>경영분석 대시보드</a:t>
                      </a:r>
                    </a:p>
                  </a:txBody>
                  <a:tcPr marT="25000" marB="25000">
                    <a:solidFill>
                      <a:srgbClr val="FFFFFF"/>
                    </a:solidFill>
                  </a:tcPr>
                </a:tc>
              </a:tr>
              <a:tr h="566928">
                <a:tc>
                  <a:txBody>
                    <a:bodyPr wrap="square"/>
                    <a:lstStyle/>
                    <a:p>
                      <a:r>
                        <a:rPr sz="1050" b="1">
                          <a:solidFill>
                            <a:srgbClr val="1F29FC"/>
                          </a:solidFill>
                          <a:latin typeface="맑은 고딕"/>
                        </a:rPr>
                        <a:t>마무리</a:t>
                      </a:r>
                    </a:p>
                  </a:txBody>
                  <a:tcPr marT="25000" marB="25000">
                    <a:solidFill>
                      <a:srgbClr val="F2F5FA"/>
                    </a:solidFill>
                  </a:tcPr>
                </a:tc>
                <a:tc>
                  <a:txBody>
                    <a:bodyPr wrap="square"/>
                    <a:lstStyle/>
                    <a:p>
                      <a:r>
                        <a:rPr sz="1050" b="0">
                          <a:solidFill>
                            <a:srgbClr val="1A1F2E"/>
                          </a:solidFill>
                          <a:latin typeface="맑은 고딕"/>
                        </a:rPr>
                        <a:t>질의응답 · degraded(폴백) 동작 시연(선택)</a:t>
                      </a:r>
                    </a:p>
                  </a:txBody>
                  <a:tcPr marT="25000" marB="25000">
                    <a:solidFill>
                      <a:srgbClr val="F2F5FA"/>
                    </a:solidFill>
                  </a:tcPr>
                </a:tc>
                <a:tc>
                  <a:txBody>
                    <a:bodyPr wrap="square"/>
                    <a:lstStyle/>
                    <a:p>
                      <a:r>
                        <a:rPr sz="1050" b="0">
                          <a:solidFill>
                            <a:srgbClr val="1A1F2E"/>
                          </a:solidFill>
                          <a:latin typeface="맑은 고딕"/>
                        </a:rPr>
                        <a:t>5분</a:t>
                      </a:r>
                    </a:p>
                  </a:txBody>
                  <a:tcPr marT="25000" marB="25000">
                    <a:solidFill>
                      <a:srgbClr val="F2F5FA"/>
                    </a:solidFill>
                  </a:tcPr>
                </a:tc>
                <a:tc>
                  <a:txBody>
                    <a:bodyPr wrap="square"/>
                    <a:lstStyle/>
                    <a:p>
                      <a:r>
                        <a:rPr sz="1050" b="0">
                          <a:solidFill>
                            <a:srgbClr val="1A1F2E"/>
                          </a:solidFill>
                          <a:latin typeface="맑은 고딕"/>
                        </a:rPr>
                        <a:t>-</a:t>
                      </a:r>
                    </a:p>
                  </a:txBody>
                  <a:tcPr marT="25000" marB="25000">
                    <a:solidFill>
                      <a:srgbClr val="F2F5FA"/>
                    </a:solidFill>
                  </a:tcPr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548640" y="5120640"/>
            <a:ext cx="11064240" cy="54864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15000"/>
              </a:lnSpc>
            </a:pPr>
            <a:r>
              <a:rPr sz="1100" b="0">
                <a:solidFill>
                  <a:srgbClr val="B45F06"/>
                </a:solidFill>
                <a:latin typeface="맑은 고딕"/>
              </a:rPr>
              <a:t>※ 핵심 메시지: ①말로 시키면 배치가 나온다 ②사진 한 장이 시공 시안이 된다 ③모든 답변은 근거 기반(모르면 모른다고 답함)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28016"/>
          </a:xfrm>
          <a:prstGeom prst="rect">
            <a:avLst/>
          </a:prstGeom>
          <a:solidFill>
            <a:srgbClr val="1F29F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48640" y="292608"/>
            <a:ext cx="10058400" cy="32004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15000"/>
              </a:lnSpc>
            </a:pPr>
            <a:r>
              <a:rPr sz="1200" b="1">
                <a:solidFill>
                  <a:srgbClr val="11C3FF"/>
                </a:solidFill>
                <a:latin typeface="맑은 고딕"/>
              </a:rPr>
              <a:t>DEMO 1 · 공개 홈 (로그인 불필요)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48640" y="566928"/>
            <a:ext cx="11064240" cy="64008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15000"/>
              </a:lnSpc>
            </a:pPr>
            <a:r>
              <a:rPr sz="2600" b="1">
                <a:solidFill>
                  <a:srgbClr val="1A1F2E"/>
                </a:solidFill>
                <a:latin typeface="맑은 고딕"/>
              </a:rPr>
              <a:t>AI 관람 도우미 — 근거 기반 자연어 응답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548640" y="1463040"/>
          <a:ext cx="11155680" cy="39502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40080"/>
                <a:gridCol w="3017520"/>
                <a:gridCol w="4572000"/>
                <a:gridCol w="2926080"/>
              </a:tblGrid>
              <a:tr h="658368">
                <a:tc>
                  <a:txBody>
                    <a:bodyPr/>
                    <a:lstStyle/>
                    <a:p>
                      <a:r>
                        <a:rPr sz="1200" b="1">
                          <a:solidFill>
                            <a:srgbClr val="FFFFFF"/>
                          </a:solidFill>
                          <a:latin typeface="맑은 고딕"/>
                        </a:rPr>
                        <a:t>단계</a:t>
                      </a:r>
                    </a:p>
                  </a:txBody>
                  <a:tcPr marT="30000" marB="30000">
                    <a:solidFill>
                      <a:srgbClr val="1F29F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200" b="1">
                          <a:solidFill>
                            <a:srgbClr val="FFFFFF"/>
                          </a:solidFill>
                          <a:latin typeface="맑은 고딕"/>
                        </a:rPr>
                        <a:t>조작(어디서 무엇을)</a:t>
                      </a:r>
                    </a:p>
                  </a:txBody>
                  <a:tcPr marT="30000" marB="30000">
                    <a:solidFill>
                      <a:srgbClr val="1F29F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200" b="1">
                          <a:solidFill>
                            <a:srgbClr val="FFFFFF"/>
                          </a:solidFill>
                          <a:latin typeface="맑은 고딕"/>
                        </a:rPr>
                        <a:t>입력 예시</a:t>
                      </a:r>
                    </a:p>
                  </a:txBody>
                  <a:tcPr marT="30000" marB="30000">
                    <a:solidFill>
                      <a:srgbClr val="1F29F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200" b="1">
                          <a:solidFill>
                            <a:srgbClr val="FFFFFF"/>
                          </a:solidFill>
                          <a:latin typeface="맑은 고딕"/>
                        </a:rPr>
                        <a:t>예상 결과</a:t>
                      </a:r>
                    </a:p>
                  </a:txBody>
                  <a:tcPr marT="30000" marB="30000">
                    <a:solidFill>
                      <a:srgbClr val="1F29FC"/>
                    </a:solidFill>
                  </a:tcPr>
                </a:tc>
              </a:tr>
              <a:tr h="658368">
                <a:tc>
                  <a:txBody>
                    <a:bodyPr wrap="square"/>
                    <a:lstStyle/>
                    <a:p>
                      <a:r>
                        <a:rPr sz="1050" b="1">
                          <a:solidFill>
                            <a:srgbClr val="1F29FC"/>
                          </a:solidFill>
                          <a:latin typeface="맑은 고딕"/>
                        </a:rPr>
                        <a:t>1</a:t>
                      </a:r>
                    </a:p>
                  </a:txBody>
                  <a:tcPr marT="25000" marB="25000">
                    <a:solidFill>
                      <a:srgbClr val="F2F5FA"/>
                    </a:solidFill>
                  </a:tcPr>
                </a:tc>
                <a:tc>
                  <a:txBody>
                    <a:bodyPr wrap="square"/>
                    <a:lstStyle/>
                    <a:p>
                      <a:r>
                        <a:rPr sz="1050" b="0">
                          <a:solidFill>
                            <a:srgbClr val="1A1F2E"/>
                          </a:solidFill>
                          <a:latin typeface="맑은 고딕"/>
                        </a:rPr>
                        <a:t>https://kintex.zioinfo.co.kr 접속 → 관람객 트랙</a:t>
                      </a:r>
                    </a:p>
                  </a:txBody>
                  <a:tcPr marT="25000" marB="25000">
                    <a:solidFill>
                      <a:srgbClr val="F2F5FA"/>
                    </a:solidFill>
                  </a:tcPr>
                </a:tc>
                <a:tc>
                  <a:txBody>
                    <a:bodyPr wrap="square"/>
                    <a:lstStyle/>
                    <a:p>
                      <a:r>
                        <a:rPr sz="1050" b="0">
                          <a:solidFill>
                            <a:srgbClr val="1A1F2E"/>
                          </a:solidFill>
                          <a:latin typeface="맑은 고딕"/>
                        </a:rPr>
                        <a:t>-</a:t>
                      </a:r>
                    </a:p>
                  </a:txBody>
                  <a:tcPr marT="25000" marB="25000">
                    <a:solidFill>
                      <a:srgbClr val="F2F5FA"/>
                    </a:solidFill>
                  </a:tcPr>
                </a:tc>
                <a:tc>
                  <a:txBody>
                    <a:bodyPr wrap="square"/>
                    <a:lstStyle/>
                    <a:p>
                      <a:r>
                        <a:rPr sz="1050" b="0">
                          <a:solidFill>
                            <a:srgbClr val="1A1F2E"/>
                          </a:solidFill>
                          <a:latin typeface="맑은 고딕"/>
                        </a:rPr>
                        <a:t>관람객 서브홈·AI 도우미 노출</a:t>
                      </a:r>
                    </a:p>
                  </a:txBody>
                  <a:tcPr marT="25000" marB="25000">
                    <a:solidFill>
                      <a:srgbClr val="F2F5FA"/>
                    </a:solidFill>
                  </a:tcPr>
                </a:tc>
              </a:tr>
              <a:tr h="658368">
                <a:tc>
                  <a:txBody>
                    <a:bodyPr wrap="square"/>
                    <a:lstStyle/>
                    <a:p>
                      <a:r>
                        <a:rPr sz="1050" b="1">
                          <a:solidFill>
                            <a:srgbClr val="1F29FC"/>
                          </a:solidFill>
                          <a:latin typeface="맑은 고딕"/>
                        </a:rPr>
                        <a:t>2</a:t>
                      </a:r>
                    </a:p>
                  </a:txBody>
                  <a:tcPr marT="25000" marB="25000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r>
                        <a:rPr sz="1050" b="0">
                          <a:solidFill>
                            <a:srgbClr val="1A1F2E"/>
                          </a:solidFill>
                          <a:latin typeface="맑은 고딕"/>
                        </a:rPr>
                        <a:t>AI 관람 도우미 입력창에 질문 ①</a:t>
                      </a:r>
                    </a:p>
                  </a:txBody>
                  <a:tcPr marT="25000" marB="25000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r>
                        <a:rPr sz="1050" b="0">
                          <a:solidFill>
                            <a:srgbClr val="1A1F2E"/>
                          </a:solidFill>
                          <a:latin typeface="맑은 고딕"/>
                        </a:rPr>
                        <a:t>"이번 달 킨텍스에서 볼만한 전시 알려줘"</a:t>
                      </a:r>
                    </a:p>
                  </a:txBody>
                  <a:tcPr marT="25000" marB="25000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r>
                        <a:rPr sz="1050" b="0">
                          <a:solidFill>
                            <a:srgbClr val="1A1F2E"/>
                          </a:solidFill>
                          <a:latin typeface="맑은 고딕"/>
                        </a:rPr>
                        <a:t>크롤 적재 DB 근거로 행사명·기간·홀 요약 답변</a:t>
                      </a:r>
                    </a:p>
                  </a:txBody>
                  <a:tcPr marT="25000" marB="25000">
                    <a:solidFill>
                      <a:srgbClr val="FFFFFF"/>
                    </a:solidFill>
                  </a:tcPr>
                </a:tc>
              </a:tr>
              <a:tr h="658368">
                <a:tc>
                  <a:txBody>
                    <a:bodyPr wrap="square"/>
                    <a:lstStyle/>
                    <a:p>
                      <a:r>
                        <a:rPr sz="1050" b="1">
                          <a:solidFill>
                            <a:srgbClr val="1F29FC"/>
                          </a:solidFill>
                          <a:latin typeface="맑은 고딕"/>
                        </a:rPr>
                        <a:t>3</a:t>
                      </a:r>
                    </a:p>
                  </a:txBody>
                  <a:tcPr marT="25000" marB="25000">
                    <a:solidFill>
                      <a:srgbClr val="F2F5FA"/>
                    </a:solidFill>
                  </a:tcPr>
                </a:tc>
                <a:tc>
                  <a:txBody>
                    <a:bodyPr wrap="square"/>
                    <a:lstStyle/>
                    <a:p>
                      <a:r>
                        <a:rPr sz="1050" b="0">
                          <a:solidFill>
                            <a:srgbClr val="1A1F2E"/>
                          </a:solidFill>
                          <a:latin typeface="맑은 고딕"/>
                        </a:rPr>
                        <a:t>질문 ② (구체 카테고리)</a:t>
                      </a:r>
                    </a:p>
                  </a:txBody>
                  <a:tcPr marT="25000" marB="25000">
                    <a:solidFill>
                      <a:srgbClr val="F2F5FA"/>
                    </a:solidFill>
                  </a:tcPr>
                </a:tc>
                <a:tc>
                  <a:txBody>
                    <a:bodyPr wrap="square"/>
                    <a:lstStyle/>
                    <a:p>
                      <a:r>
                        <a:rPr sz="1050" b="0">
                          <a:solidFill>
                            <a:srgbClr val="1A1F2E"/>
                          </a:solidFill>
                          <a:latin typeface="맑은 고딕"/>
                        </a:rPr>
                        <a:t>"유아용품 관련 박람회 언제 해?"</a:t>
                      </a:r>
                    </a:p>
                  </a:txBody>
                  <a:tcPr marT="25000" marB="25000">
                    <a:solidFill>
                      <a:srgbClr val="F2F5FA"/>
                    </a:solidFill>
                  </a:tcPr>
                </a:tc>
                <a:tc>
                  <a:txBody>
                    <a:bodyPr wrap="square"/>
                    <a:lstStyle/>
                    <a:p>
                      <a:r>
                        <a:rPr sz="1050" b="0">
                          <a:solidFill>
                            <a:srgbClr val="1A1F2E"/>
                          </a:solidFill>
                          <a:latin typeface="맑은 고딕"/>
                        </a:rPr>
                        <a:t>해당 카테고리 행사 목록 + 근거 표기</a:t>
                      </a:r>
                    </a:p>
                  </a:txBody>
                  <a:tcPr marT="25000" marB="25000">
                    <a:solidFill>
                      <a:srgbClr val="F2F5FA"/>
                    </a:solidFill>
                  </a:tcPr>
                </a:tc>
              </a:tr>
              <a:tr h="658368">
                <a:tc>
                  <a:txBody>
                    <a:bodyPr wrap="square"/>
                    <a:lstStyle/>
                    <a:p>
                      <a:r>
                        <a:rPr sz="1050" b="1">
                          <a:solidFill>
                            <a:srgbClr val="1F29FC"/>
                          </a:solidFill>
                          <a:latin typeface="맑은 고딕"/>
                        </a:rPr>
                        <a:t>4</a:t>
                      </a:r>
                    </a:p>
                  </a:txBody>
                  <a:tcPr marT="25000" marB="25000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r>
                        <a:rPr sz="1050" b="0">
                          <a:solidFill>
                            <a:srgbClr val="1A1F2E"/>
                          </a:solidFill>
                          <a:latin typeface="맑은 고딕"/>
                        </a:rPr>
                        <a:t>질문 ③ (교통·편의)</a:t>
                      </a:r>
                    </a:p>
                  </a:txBody>
                  <a:tcPr marT="25000" marB="25000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r>
                        <a:rPr sz="1050" b="0">
                          <a:solidFill>
                            <a:srgbClr val="1A1F2E"/>
                          </a:solidFill>
                          <a:latin typeface="맑은 고딕"/>
                        </a:rPr>
                        <a:t>"대중교통으로 가는 방법 알려줘"</a:t>
                      </a:r>
                    </a:p>
                  </a:txBody>
                  <a:tcPr marT="25000" marB="25000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r>
                        <a:rPr sz="1050" b="0">
                          <a:solidFill>
                            <a:srgbClr val="1A1F2E"/>
                          </a:solidFill>
                          <a:latin typeface="맑은 고딕"/>
                        </a:rPr>
                        <a:t>교통 가이드 데이터 기반 안내</a:t>
                      </a:r>
                    </a:p>
                  </a:txBody>
                  <a:tcPr marT="25000" marB="25000">
                    <a:solidFill>
                      <a:srgbClr val="FFFFFF"/>
                    </a:solidFill>
                  </a:tcPr>
                </a:tc>
              </a:tr>
              <a:tr h="658368">
                <a:tc>
                  <a:txBody>
                    <a:bodyPr wrap="square"/>
                    <a:lstStyle/>
                    <a:p>
                      <a:r>
                        <a:rPr sz="1050" b="1">
                          <a:solidFill>
                            <a:srgbClr val="1F29FC"/>
                          </a:solidFill>
                          <a:latin typeface="맑은 고딕"/>
                        </a:rPr>
                        <a:t>5</a:t>
                      </a:r>
                    </a:p>
                  </a:txBody>
                  <a:tcPr marT="25000" marB="25000">
                    <a:solidFill>
                      <a:srgbClr val="F2F5FA"/>
                    </a:solidFill>
                  </a:tcPr>
                </a:tc>
                <a:tc>
                  <a:txBody>
                    <a:bodyPr wrap="square"/>
                    <a:lstStyle/>
                    <a:p>
                      <a:r>
                        <a:rPr sz="1050" b="0">
                          <a:solidFill>
                            <a:srgbClr val="1A1F2E"/>
                          </a:solidFill>
                          <a:latin typeface="맑은 고딕"/>
                        </a:rPr>
                        <a:t>환각 차단 시연 — 근거 없는 질문</a:t>
                      </a:r>
                    </a:p>
                  </a:txBody>
                  <a:tcPr marT="25000" marB="25000">
                    <a:solidFill>
                      <a:srgbClr val="F2F5FA"/>
                    </a:solidFill>
                  </a:tcPr>
                </a:tc>
                <a:tc>
                  <a:txBody>
                    <a:bodyPr wrap="square"/>
                    <a:lstStyle/>
                    <a:p>
                      <a:r>
                        <a:rPr sz="1050" b="0">
                          <a:solidFill>
                            <a:srgbClr val="1A1F2E"/>
                          </a:solidFill>
                          <a:latin typeface="맑은 고딕"/>
                        </a:rPr>
                        <a:t>"킨텍스에서 BTS 콘서트 언제 해?"</a:t>
                      </a:r>
                    </a:p>
                  </a:txBody>
                  <a:tcPr marT="25000" marB="25000">
                    <a:solidFill>
                      <a:srgbClr val="F2F5FA"/>
                    </a:solidFill>
                  </a:tcPr>
                </a:tc>
                <a:tc>
                  <a:txBody>
                    <a:bodyPr wrap="square"/>
                    <a:lstStyle/>
                    <a:p>
                      <a:r>
                        <a:rPr sz="1050" b="0">
                          <a:solidFill>
                            <a:srgbClr val="1A1F2E"/>
                          </a:solidFill>
                          <a:latin typeface="맑은 고딕"/>
                        </a:rPr>
                        <a:t>근거 없음 → 모른다고 답변(추측·환각 없음)</a:t>
                      </a:r>
                    </a:p>
                  </a:txBody>
                  <a:tcPr marT="25000" marB="25000">
                    <a:solidFill>
                      <a:srgbClr val="F2F5FA"/>
                    </a:solidFill>
                  </a:tcPr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548640" y="5257800"/>
            <a:ext cx="11064240" cy="54864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15000"/>
              </a:lnSpc>
            </a:pPr>
            <a:r>
              <a:rPr sz="1100" b="0">
                <a:solidFill>
                  <a:srgbClr val="B45F06"/>
                </a:solidFill>
                <a:latin typeface="맑은 고딕"/>
              </a:rPr>
              <a:t>※ 포인트 멘트: 답변은 실제 크롤 적재 행사 DB만 근거로 하며, 근거가 없으면 지어내지 않습니다(abstain).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28016"/>
          </a:xfrm>
          <a:prstGeom prst="rect">
            <a:avLst/>
          </a:prstGeom>
          <a:solidFill>
            <a:srgbClr val="1F29F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48640" y="292608"/>
            <a:ext cx="10058400" cy="32004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15000"/>
              </a:lnSpc>
            </a:pPr>
            <a:r>
              <a:rPr sz="1200" b="1">
                <a:solidFill>
                  <a:srgbClr val="11C3FF"/>
                </a:solidFill>
                <a:latin typeface="맑은 고딕"/>
              </a:rPr>
              <a:t>DEMO 2 · 플로어플랜 스튜디오 ★핵심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48640" y="566928"/>
            <a:ext cx="11064240" cy="64008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15000"/>
              </a:lnSpc>
            </a:pPr>
            <a:r>
              <a:rPr sz="2600" b="1">
                <a:solidFill>
                  <a:srgbClr val="1A1F2E"/>
                </a:solidFill>
                <a:latin typeface="맑은 고딕"/>
              </a:rPr>
              <a:t>자연어 AI 자동배치 → 3안 생성 → AI 평가 → 조감 렌더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548640" y="1463040"/>
          <a:ext cx="11155680" cy="4663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40080"/>
                <a:gridCol w="3017520"/>
                <a:gridCol w="4572000"/>
                <a:gridCol w="2926080"/>
              </a:tblGrid>
              <a:tr h="777240">
                <a:tc>
                  <a:txBody>
                    <a:bodyPr/>
                    <a:lstStyle/>
                    <a:p>
                      <a:r>
                        <a:rPr sz="1200" b="1">
                          <a:solidFill>
                            <a:srgbClr val="FFFFFF"/>
                          </a:solidFill>
                          <a:latin typeface="맑은 고딕"/>
                        </a:rPr>
                        <a:t>단계</a:t>
                      </a:r>
                    </a:p>
                  </a:txBody>
                  <a:tcPr marT="30000" marB="30000">
                    <a:solidFill>
                      <a:srgbClr val="1F29F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200" b="1">
                          <a:solidFill>
                            <a:srgbClr val="FFFFFF"/>
                          </a:solidFill>
                          <a:latin typeface="맑은 고딕"/>
                        </a:rPr>
                        <a:t>조작(어디서 무엇을)</a:t>
                      </a:r>
                    </a:p>
                  </a:txBody>
                  <a:tcPr marT="30000" marB="30000">
                    <a:solidFill>
                      <a:srgbClr val="1F29F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200" b="1">
                          <a:solidFill>
                            <a:srgbClr val="FFFFFF"/>
                          </a:solidFill>
                          <a:latin typeface="맑은 고딕"/>
                        </a:rPr>
                        <a:t>입력 예시</a:t>
                      </a:r>
                    </a:p>
                  </a:txBody>
                  <a:tcPr marT="30000" marB="30000">
                    <a:solidFill>
                      <a:srgbClr val="1F29F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200" b="1">
                          <a:solidFill>
                            <a:srgbClr val="FFFFFF"/>
                          </a:solidFill>
                          <a:latin typeface="맑은 고딕"/>
                        </a:rPr>
                        <a:t>예상 결과</a:t>
                      </a:r>
                    </a:p>
                  </a:txBody>
                  <a:tcPr marT="30000" marB="30000">
                    <a:solidFill>
                      <a:srgbClr val="1F29FC"/>
                    </a:solidFill>
                  </a:tcPr>
                </a:tc>
              </a:tr>
              <a:tr h="777240">
                <a:tc>
                  <a:txBody>
                    <a:bodyPr wrap="square"/>
                    <a:lstStyle/>
                    <a:p>
                      <a:r>
                        <a:rPr sz="1050" b="1">
                          <a:solidFill>
                            <a:srgbClr val="1F29FC"/>
                          </a:solidFill>
                          <a:latin typeface="맑은 고딕"/>
                        </a:rPr>
                        <a:t>1</a:t>
                      </a:r>
                    </a:p>
                  </a:txBody>
                  <a:tcPr marT="25000" marB="25000">
                    <a:solidFill>
                      <a:srgbClr val="F2F5FA"/>
                    </a:solidFill>
                  </a:tcPr>
                </a:tc>
                <a:tc>
                  <a:txBody>
                    <a:bodyPr wrap="square"/>
                    <a:lstStyle/>
                    <a:p>
                      <a:r>
                        <a:rPr sz="1050" b="0">
                          <a:solidFill>
                            <a:srgbClr val="1A1F2E"/>
                          </a:solidFill>
                          <a:latin typeface="맑은 고딕"/>
                        </a:rPr>
                        <a:t>주최자 로그인 → 시연 행사 → 부스 배치(플로어플랜 스튜디오)</a:t>
                      </a:r>
                    </a:p>
                    <a:p>
                      <a:r>
                        <a:rPr sz="1050" b="0">
                          <a:solidFill>
                            <a:srgbClr val="1A1F2E"/>
                          </a:solidFill>
                          <a:latin typeface="맑은 고딕"/>
                        </a:rPr>
                        <a:t>경로: /events/e-2026-live/halls/H1/layout</a:t>
                      </a:r>
                    </a:p>
                  </a:txBody>
                  <a:tcPr marT="25000" marB="25000">
                    <a:solidFill>
                      <a:srgbClr val="F2F5FA"/>
                    </a:solidFill>
                  </a:tcPr>
                </a:tc>
                <a:tc>
                  <a:txBody>
                    <a:bodyPr wrap="square"/>
                    <a:lstStyle/>
                    <a:p>
                      <a:r>
                        <a:rPr sz="1050" b="0">
                          <a:solidFill>
                            <a:srgbClr val="1A1F2E"/>
                          </a:solidFill>
                          <a:latin typeface="맑은 고딕"/>
                        </a:rPr>
                        <a:t>-</a:t>
                      </a:r>
                    </a:p>
                  </a:txBody>
                  <a:tcPr marT="25000" marB="25000">
                    <a:solidFill>
                      <a:srgbClr val="F2F5FA"/>
                    </a:solidFill>
                  </a:tcPr>
                </a:tc>
                <a:tc>
                  <a:txBody>
                    <a:bodyPr wrap="square"/>
                    <a:lstStyle/>
                    <a:p>
                      <a:r>
                        <a:rPr sz="1050" b="0">
                          <a:solidFill>
                            <a:srgbClr val="1A1F2E"/>
                          </a:solidFill>
                          <a:latin typeface="맑은 고딕"/>
                        </a:rPr>
                        <a:t>홀 평면 캔버스 표시</a:t>
                      </a:r>
                    </a:p>
                  </a:txBody>
                  <a:tcPr marT="25000" marB="25000">
                    <a:solidFill>
                      <a:srgbClr val="F2F5FA"/>
                    </a:solidFill>
                  </a:tcPr>
                </a:tc>
              </a:tr>
              <a:tr h="777240">
                <a:tc>
                  <a:txBody>
                    <a:bodyPr wrap="square"/>
                    <a:lstStyle/>
                    <a:p>
                      <a:r>
                        <a:rPr sz="1050" b="1">
                          <a:solidFill>
                            <a:srgbClr val="1F29FC"/>
                          </a:solidFill>
                          <a:latin typeface="맑은 고딕"/>
                        </a:rPr>
                        <a:t>2</a:t>
                      </a:r>
                    </a:p>
                  </a:txBody>
                  <a:tcPr marT="25000" marB="25000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r>
                        <a:rPr sz="1050" b="0">
                          <a:solidFill>
                            <a:srgbClr val="1A1F2E"/>
                          </a:solidFill>
                          <a:latin typeface="맑은 고딕"/>
                        </a:rPr>
                        <a:t>툴바 [AI 자동배치] 클릭 → 자연어 입력바에 조건 입력 → [AI 해석]</a:t>
                      </a:r>
                    </a:p>
                  </a:txBody>
                  <a:tcPr marT="25000" marB="25000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r>
                        <a:rPr sz="1050" b="0">
                          <a:solidFill>
                            <a:srgbClr val="1A1F2E"/>
                          </a:solidFill>
                          <a:latin typeface="맑은 고딕"/>
                        </a:rPr>
                        <a:t>"부스 120개, 프리미엄 3할, 무대 1개,</a:t>
                      </a:r>
                    </a:p>
                    <a:p>
                      <a:r>
                        <a:rPr sz="1050" b="0">
                          <a:solidFill>
                            <a:srgbClr val="1A1F2E"/>
                          </a:solidFill>
                          <a:latin typeface="맑은 고딕"/>
                        </a:rPr>
                        <a:t>입구 2개로 3안 뽑아줘"</a:t>
                      </a:r>
                    </a:p>
                  </a:txBody>
                  <a:tcPr marT="25000" marB="25000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r>
                        <a:rPr sz="1050" b="0">
                          <a:solidFill>
                            <a:srgbClr val="1A1F2E"/>
                          </a:solidFill>
                          <a:latin typeface="맑은 고딕"/>
                        </a:rPr>
                        <a:t>Claude가 조건 해석 → 폼 자동 채움</a:t>
                      </a:r>
                    </a:p>
                    <a:p>
                      <a:r>
                        <a:rPr sz="1050" b="0">
                          <a:solidFill>
                            <a:srgbClr val="1A1F2E"/>
                          </a:solidFill>
                          <a:latin typeface="맑은 고딕"/>
                        </a:rPr>
                        <a:t>+ 해석 근거 문구 표시</a:t>
                      </a:r>
                    </a:p>
                  </a:txBody>
                  <a:tcPr marT="25000" marB="25000">
                    <a:solidFill>
                      <a:srgbClr val="FFFFFF"/>
                    </a:solidFill>
                  </a:tcPr>
                </a:tc>
              </a:tr>
              <a:tr h="777240">
                <a:tc>
                  <a:txBody>
                    <a:bodyPr wrap="square"/>
                    <a:lstStyle/>
                    <a:p>
                      <a:r>
                        <a:rPr sz="1050" b="1">
                          <a:solidFill>
                            <a:srgbClr val="1F29FC"/>
                          </a:solidFill>
                          <a:latin typeface="맑은 고딕"/>
                        </a:rPr>
                        <a:t>3</a:t>
                      </a:r>
                    </a:p>
                  </a:txBody>
                  <a:tcPr marT="25000" marB="25000">
                    <a:solidFill>
                      <a:srgbClr val="F2F5FA"/>
                    </a:solidFill>
                  </a:tcPr>
                </a:tc>
                <a:tc>
                  <a:txBody>
                    <a:bodyPr wrap="square"/>
                    <a:lstStyle/>
                    <a:p>
                      <a:r>
                        <a:rPr sz="1050" b="0">
                          <a:solidFill>
                            <a:srgbClr val="1A1F2E"/>
                          </a:solidFill>
                          <a:latin typeface="맑은 고딕"/>
                        </a:rPr>
                        <a:t>채워진 폼 값 확인(수정 가능 — 폼이 최종 권위) → [생성]</a:t>
                      </a:r>
                    </a:p>
                  </a:txBody>
                  <a:tcPr marT="25000" marB="25000">
                    <a:solidFill>
                      <a:srgbClr val="F2F5FA"/>
                    </a:solidFill>
                  </a:tcPr>
                </a:tc>
                <a:tc>
                  <a:txBody>
                    <a:bodyPr wrap="square"/>
                    <a:lstStyle/>
                    <a:p>
                      <a:r>
                        <a:rPr sz="1050" b="0">
                          <a:solidFill>
                            <a:srgbClr val="1A1F2E"/>
                          </a:solidFill>
                          <a:latin typeface="맑은 고딕"/>
                        </a:rPr>
                        <a:t>필요 시 목표 부스 수만 150으로 수정</a:t>
                      </a:r>
                    </a:p>
                  </a:txBody>
                  <a:tcPr marT="25000" marB="25000">
                    <a:solidFill>
                      <a:srgbClr val="F2F5FA"/>
                    </a:solidFill>
                  </a:tcPr>
                </a:tc>
                <a:tc>
                  <a:txBody>
                    <a:bodyPr wrap="square"/>
                    <a:lstStyle/>
                    <a:p>
                      <a:r>
                        <a:rPr sz="1050" b="0">
                          <a:solidFill>
                            <a:srgbClr val="1A1F2E"/>
                          </a:solidFill>
                          <a:latin typeface="맑은 고딕"/>
                        </a:rPr>
                        <a:t>배치안 A/B/C 3안 생성(제약 엔진)</a:t>
                      </a:r>
                    </a:p>
                  </a:txBody>
                  <a:tcPr marT="25000" marB="25000">
                    <a:solidFill>
                      <a:srgbClr val="F2F5FA"/>
                    </a:solidFill>
                  </a:tcPr>
                </a:tc>
              </a:tr>
              <a:tr h="777240">
                <a:tc>
                  <a:txBody>
                    <a:bodyPr wrap="square"/>
                    <a:lstStyle/>
                    <a:p>
                      <a:r>
                        <a:rPr sz="1050" b="1">
                          <a:solidFill>
                            <a:srgbClr val="1F29FC"/>
                          </a:solidFill>
                          <a:latin typeface="맑은 고딕"/>
                        </a:rPr>
                        <a:t>4</a:t>
                      </a:r>
                    </a:p>
                  </a:txBody>
                  <a:tcPr marT="25000" marB="25000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r>
                        <a:rPr sz="1050" b="0">
                          <a:solidFill>
                            <a:srgbClr val="1A1F2E"/>
                          </a:solidFill>
                          <a:latin typeface="맑은 고딕"/>
                        </a:rPr>
                        <a:t>각 배치안 카드의 AI 요약 확인</a:t>
                      </a:r>
                    </a:p>
                  </a:txBody>
                  <a:tcPr marT="25000" marB="25000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r>
                        <a:rPr sz="1050" b="0">
                          <a:solidFill>
                            <a:srgbClr val="1A1F2E"/>
                          </a:solidFill>
                          <a:latin typeface="맑은 고딕"/>
                        </a:rPr>
                        <a:t>-</a:t>
                      </a:r>
                    </a:p>
                  </a:txBody>
                  <a:tcPr marT="25000" marB="25000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r>
                        <a:rPr sz="1050" b="0">
                          <a:solidFill>
                            <a:srgbClr val="1A1F2E"/>
                          </a:solidFill>
                          <a:latin typeface="맑은 고딕"/>
                        </a:rPr>
                        <a:t>활용률·통로폭 등 실계산 지표 근거</a:t>
                      </a:r>
                    </a:p>
                    <a:p>
                      <a:r>
                        <a:rPr sz="1050" b="0">
                          <a:solidFill>
                            <a:srgbClr val="1A1F2E"/>
                          </a:solidFill>
                          <a:latin typeface="맑은 고딕"/>
                        </a:rPr>
                        <a:t>장단점 2~3줄 + WISE AI 라벨</a:t>
                      </a:r>
                    </a:p>
                  </a:txBody>
                  <a:tcPr marT="25000" marB="25000">
                    <a:solidFill>
                      <a:srgbClr val="FFFFFF"/>
                    </a:solidFill>
                  </a:tcPr>
                </a:tc>
              </a:tr>
              <a:tr h="777240">
                <a:tc>
                  <a:txBody>
                    <a:bodyPr wrap="square"/>
                    <a:lstStyle/>
                    <a:p>
                      <a:r>
                        <a:rPr sz="1050" b="1">
                          <a:solidFill>
                            <a:srgbClr val="1F29FC"/>
                          </a:solidFill>
                          <a:latin typeface="맑은 고딕"/>
                        </a:rPr>
                        <a:t>5</a:t>
                      </a:r>
                    </a:p>
                  </a:txBody>
                  <a:tcPr marT="25000" marB="25000">
                    <a:solidFill>
                      <a:srgbClr val="F2F5FA"/>
                    </a:solidFill>
                  </a:tcPr>
                </a:tc>
                <a:tc>
                  <a:txBody>
                    <a:bodyPr wrap="square"/>
                    <a:lstStyle/>
                    <a:p>
                      <a:r>
                        <a:rPr sz="1050" b="0">
                          <a:solidFill>
                            <a:srgbClr val="1A1F2E"/>
                          </a:solidFill>
                          <a:latin typeface="맑은 고딕"/>
                        </a:rPr>
                        <a:t>S7 홀 전경(조감) 렌더 확인 → 마음에 드는 안 [적용]</a:t>
                      </a:r>
                    </a:p>
                    <a:p>
                      <a:r>
                        <a:rPr sz="1050" b="0">
                          <a:solidFill>
                            <a:srgbClr val="1A1F2E"/>
                          </a:solidFill>
                          <a:latin typeface="맑은 고딕"/>
                        </a:rPr>
                        <a:t>(선택) 다른 조건 재시도: "소형 부스 위주 200개, 라운지 2개"</a:t>
                      </a:r>
                    </a:p>
                  </a:txBody>
                  <a:tcPr marT="25000" marB="25000">
                    <a:solidFill>
                      <a:srgbClr val="F2F5FA"/>
                    </a:solidFill>
                  </a:tcPr>
                </a:tc>
                <a:tc>
                  <a:txBody>
                    <a:bodyPr wrap="square"/>
                    <a:lstStyle/>
                    <a:p>
                      <a:r>
                        <a:rPr sz="1050" b="0">
                          <a:solidFill>
                            <a:srgbClr val="1A1F2E"/>
                          </a:solidFill>
                          <a:latin typeface="맑은 고딕"/>
                        </a:rPr>
                        <a:t>-</a:t>
                      </a:r>
                    </a:p>
                  </a:txBody>
                  <a:tcPr marT="25000" marB="25000">
                    <a:solidFill>
                      <a:srgbClr val="F2F5FA"/>
                    </a:solidFill>
                  </a:tcPr>
                </a:tc>
                <a:tc>
                  <a:txBody>
                    <a:bodyPr wrap="square"/>
                    <a:lstStyle/>
                    <a:p>
                      <a:r>
                        <a:rPr sz="1050" b="0">
                          <a:solidFill>
                            <a:srgbClr val="1A1F2E"/>
                          </a:solidFill>
                          <a:latin typeface="맑은 고딕"/>
                        </a:rPr>
                        <a:t>나노바나나 조감 이미지(워터마크)</a:t>
                      </a:r>
                    </a:p>
                    <a:p>
                      <a:r>
                        <a:rPr sz="1050" b="0">
                          <a:solidFill>
                            <a:srgbClr val="1A1F2E"/>
                          </a:solidFill>
                          <a:latin typeface="맑은 고딕"/>
                        </a:rPr>
                        <a:t>선택안이 캔버스에 반영</a:t>
                      </a:r>
                    </a:p>
                  </a:txBody>
                  <a:tcPr marT="25000" marB="25000">
                    <a:solidFill>
                      <a:srgbClr val="F2F5FA"/>
                    </a:solidFill>
                  </a:tcPr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548640" y="6172200"/>
            <a:ext cx="11064240" cy="54864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15000"/>
              </a:lnSpc>
            </a:pPr>
            <a:r>
              <a:rPr sz="1100" b="0">
                <a:solidFill>
                  <a:srgbClr val="B45F06"/>
                </a:solidFill>
                <a:latin typeface="맑은 고딕"/>
              </a:rPr>
              <a:t>※ AI 불가 시 degraded 안내 후 수동 폼으로 자동 폴백 — 시연이 끊기지 않음. 조감 렌더는 큐 처리로 수십 초 소요될 수 있음(대기 멘트 준비).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28016"/>
          </a:xfrm>
          <a:prstGeom prst="rect">
            <a:avLst/>
          </a:prstGeom>
          <a:solidFill>
            <a:srgbClr val="1F29F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48640" y="292608"/>
            <a:ext cx="10058400" cy="32004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15000"/>
              </a:lnSpc>
            </a:pPr>
            <a:r>
              <a:rPr sz="1200" b="1">
                <a:solidFill>
                  <a:srgbClr val="11C3FF"/>
                </a:solidFill>
                <a:latin typeface="맑은 고딕"/>
              </a:rPr>
              <a:t>DEMO 3 · 부스설계 스튜디오 ★핵심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48640" y="566928"/>
            <a:ext cx="11064240" cy="64008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15000"/>
              </a:lnSpc>
            </a:pPr>
            <a:r>
              <a:rPr sz="2600" b="1">
                <a:solidFill>
                  <a:srgbClr val="1A1F2E"/>
                </a:solidFill>
                <a:latin typeface="맑은 고딕"/>
              </a:rPr>
              <a:t>ReRoomAI 사진 시안 — 사진 한 장 → 시공 후 결과 사진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548640" y="1463040"/>
          <a:ext cx="11155680" cy="4663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40080"/>
                <a:gridCol w="3017520"/>
                <a:gridCol w="4572000"/>
                <a:gridCol w="2926080"/>
              </a:tblGrid>
              <a:tr h="777240">
                <a:tc>
                  <a:txBody>
                    <a:bodyPr/>
                    <a:lstStyle/>
                    <a:p>
                      <a:r>
                        <a:rPr sz="1200" b="1">
                          <a:solidFill>
                            <a:srgbClr val="FFFFFF"/>
                          </a:solidFill>
                          <a:latin typeface="맑은 고딕"/>
                        </a:rPr>
                        <a:t>단계</a:t>
                      </a:r>
                    </a:p>
                  </a:txBody>
                  <a:tcPr marT="30000" marB="30000">
                    <a:solidFill>
                      <a:srgbClr val="1F29F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200" b="1">
                          <a:solidFill>
                            <a:srgbClr val="FFFFFF"/>
                          </a:solidFill>
                          <a:latin typeface="맑은 고딕"/>
                        </a:rPr>
                        <a:t>조작(어디서 무엇을)</a:t>
                      </a:r>
                    </a:p>
                  </a:txBody>
                  <a:tcPr marT="30000" marB="30000">
                    <a:solidFill>
                      <a:srgbClr val="1F29F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200" b="1">
                          <a:solidFill>
                            <a:srgbClr val="FFFFFF"/>
                          </a:solidFill>
                          <a:latin typeface="맑은 고딕"/>
                        </a:rPr>
                        <a:t>입력 예시</a:t>
                      </a:r>
                    </a:p>
                  </a:txBody>
                  <a:tcPr marT="30000" marB="30000">
                    <a:solidFill>
                      <a:srgbClr val="1F29F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200" b="1">
                          <a:solidFill>
                            <a:srgbClr val="FFFFFF"/>
                          </a:solidFill>
                          <a:latin typeface="맑은 고딕"/>
                        </a:rPr>
                        <a:t>예상 결과</a:t>
                      </a:r>
                    </a:p>
                  </a:txBody>
                  <a:tcPr marT="30000" marB="30000">
                    <a:solidFill>
                      <a:srgbClr val="1F29FC"/>
                    </a:solidFill>
                  </a:tcPr>
                </a:tc>
              </a:tr>
              <a:tr h="777240">
                <a:tc>
                  <a:txBody>
                    <a:bodyPr wrap="square"/>
                    <a:lstStyle/>
                    <a:p>
                      <a:r>
                        <a:rPr sz="1050" b="1">
                          <a:solidFill>
                            <a:srgbClr val="1F29FC"/>
                          </a:solidFill>
                          <a:latin typeface="맑은 고딕"/>
                        </a:rPr>
                        <a:t>1</a:t>
                      </a:r>
                    </a:p>
                  </a:txBody>
                  <a:tcPr marT="25000" marB="25000">
                    <a:solidFill>
                      <a:srgbClr val="F2F5FA"/>
                    </a:solidFill>
                  </a:tcPr>
                </a:tc>
                <a:tc>
                  <a:txBody>
                    <a:bodyPr wrap="square"/>
                    <a:lstStyle/>
                    <a:p>
                      <a:r>
                        <a:rPr sz="1050" b="0">
                          <a:solidFill>
                            <a:srgbClr val="1A1F2E"/>
                          </a:solidFill>
                          <a:latin typeface="맑은 고딕"/>
                        </a:rPr>
                        <a:t>시연 행사 → 부스 → 부스설계 스튜디오 하단 [사진 시안 (AI)] 섹션</a:t>
                      </a:r>
                    </a:p>
                    <a:p>
                      <a:r>
                        <a:rPr sz="1050" b="0">
                          <a:solidFill>
                            <a:srgbClr val="1A1F2E"/>
                          </a:solidFill>
                          <a:latin typeface="맑은 고딕"/>
                        </a:rPr>
                        <a:t>경로: /events/{행사}/booths/{부스}/design</a:t>
                      </a:r>
                    </a:p>
                  </a:txBody>
                  <a:tcPr marT="25000" marB="25000">
                    <a:solidFill>
                      <a:srgbClr val="F2F5FA"/>
                    </a:solidFill>
                  </a:tcPr>
                </a:tc>
                <a:tc>
                  <a:txBody>
                    <a:bodyPr wrap="square"/>
                    <a:lstStyle/>
                    <a:p>
                      <a:r>
                        <a:rPr sz="1050" b="0">
                          <a:solidFill>
                            <a:srgbClr val="1A1F2E"/>
                          </a:solidFill>
                          <a:latin typeface="맑은 고딕"/>
                        </a:rPr>
                        <a:t>-</a:t>
                      </a:r>
                    </a:p>
                  </a:txBody>
                  <a:tcPr marT="25000" marB="25000">
                    <a:solidFill>
                      <a:srgbClr val="F2F5FA"/>
                    </a:solidFill>
                  </a:tcPr>
                </a:tc>
                <a:tc>
                  <a:txBody>
                    <a:bodyPr wrap="square"/>
                    <a:lstStyle/>
                    <a:p>
                      <a:r>
                        <a:rPr sz="1050" b="0">
                          <a:solidFill>
                            <a:srgbClr val="1A1F2E"/>
                          </a:solidFill>
                          <a:latin typeface="맑은 고딕"/>
                        </a:rPr>
                        <a:t>01 업로드 → 02 스타일 → 03 지시 3단 UI</a:t>
                      </a:r>
                    </a:p>
                  </a:txBody>
                  <a:tcPr marT="25000" marB="25000">
                    <a:solidFill>
                      <a:srgbClr val="F2F5FA"/>
                    </a:solidFill>
                  </a:tcPr>
                </a:tc>
              </a:tr>
              <a:tr h="777240">
                <a:tc>
                  <a:txBody>
                    <a:bodyPr wrap="square"/>
                    <a:lstStyle/>
                    <a:p>
                      <a:r>
                        <a:rPr sz="1050" b="1">
                          <a:solidFill>
                            <a:srgbClr val="1F29FC"/>
                          </a:solidFill>
                          <a:latin typeface="맑은 고딕"/>
                        </a:rPr>
                        <a:t>2</a:t>
                      </a:r>
                    </a:p>
                  </a:txBody>
                  <a:tcPr marT="25000" marB="25000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r>
                        <a:rPr sz="1050" b="0">
                          <a:solidFill>
                            <a:srgbClr val="1A1F2E"/>
                          </a:solidFill>
                          <a:latin typeface="맑은 고딕"/>
                        </a:rPr>
                        <a:t>01 부스/공간 사진 업로드 (드래그앤드롭 또는 클릭)</a:t>
                      </a:r>
                    </a:p>
                  </a:txBody>
                  <a:tcPr marT="25000" marB="25000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r>
                        <a:rPr sz="1050" b="0">
                          <a:solidFill>
                            <a:srgbClr val="1A1F2E"/>
                          </a:solidFill>
                          <a:latin typeface="맑은 고딕"/>
                        </a:rPr>
                        <a:t>시연용 샘플(사전 등록됨):</a:t>
                      </a:r>
                    </a:p>
                    <a:p>
                      <a:r>
                        <a:rPr sz="1050" b="0">
                          <a:solidFill>
                            <a:srgbClr val="1A1F2E"/>
                          </a:solidFill>
                          <a:latin typeface="맑은 고딕"/>
                        </a:rPr>
                        <a:t>kintex.zioinfo.co.kr/downloads/demo/sample_booth.jpg</a:t>
                      </a:r>
                    </a:p>
                    <a:p>
                      <a:r>
                        <a:rPr sz="1050" b="0">
                          <a:solidFill>
                            <a:srgbClr val="1A1F2E"/>
                          </a:solidFill>
                          <a:latin typeface="맑은 고딕"/>
                        </a:rPr>
                        <a:t>→ 시연 PC에 미리 다운로드해 둘 것</a:t>
                      </a:r>
                    </a:p>
                  </a:txBody>
                  <a:tcPr marT="25000" marB="25000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r>
                        <a:rPr sz="1050" b="0">
                          <a:solidFill>
                            <a:srgbClr val="1A1F2E"/>
                          </a:solidFill>
                          <a:latin typeface="맑은 고딕"/>
                        </a:rPr>
                        <a:t>미리보기 표시</a:t>
                      </a:r>
                    </a:p>
                    <a:p>
                      <a:r>
                        <a:rPr sz="1050" b="0">
                          <a:solidFill>
                            <a:srgbClr val="1A1F2E"/>
                          </a:solidFill>
                          <a:latin typeface="맑은 고딕"/>
                        </a:rPr>
                        <a:t>(클라 1024px 자동 다운스케일·10MB 상한)</a:t>
                      </a:r>
                    </a:p>
                  </a:txBody>
                  <a:tcPr marT="25000" marB="25000">
                    <a:solidFill>
                      <a:srgbClr val="FFFFFF"/>
                    </a:solidFill>
                  </a:tcPr>
                </a:tc>
              </a:tr>
              <a:tr h="777240">
                <a:tc>
                  <a:txBody>
                    <a:bodyPr wrap="square"/>
                    <a:lstStyle/>
                    <a:p>
                      <a:r>
                        <a:rPr sz="1050" b="1">
                          <a:solidFill>
                            <a:srgbClr val="1F29FC"/>
                          </a:solidFill>
                          <a:latin typeface="맑은 고딕"/>
                        </a:rPr>
                        <a:t>3</a:t>
                      </a:r>
                    </a:p>
                  </a:txBody>
                  <a:tcPr marT="25000" marB="25000">
                    <a:solidFill>
                      <a:srgbClr val="F2F5FA"/>
                    </a:solidFill>
                  </a:tcPr>
                </a:tc>
                <a:tc>
                  <a:txBody>
                    <a:bodyPr wrap="square"/>
                    <a:lstStyle/>
                    <a:p>
                      <a:r>
                        <a:rPr sz="1050" b="0">
                          <a:solidFill>
                            <a:srgbClr val="1A1F2E"/>
                          </a:solidFill>
                          <a:latin typeface="맑은 고딕"/>
                        </a:rPr>
                        <a:t>02 스타일 카드 선택 + 03 자연어 지시(선택)</a:t>
                      </a:r>
                    </a:p>
                  </a:txBody>
                  <a:tcPr marT="25000" marB="25000">
                    <a:solidFill>
                      <a:srgbClr val="F2F5FA"/>
                    </a:solidFill>
                  </a:tcPr>
                </a:tc>
                <a:tc>
                  <a:txBody>
                    <a:bodyPr wrap="square"/>
                    <a:lstStyle/>
                    <a:p>
                      <a:r>
                        <a:rPr sz="1050" b="0">
                          <a:solidFill>
                            <a:srgbClr val="1A1F2E"/>
                          </a:solidFill>
                          <a:latin typeface="맑은 고딕"/>
                        </a:rPr>
                        <a:t>스타일: 모던·미니멀·테크·럭셔리·한국 전통·친환경 중 "테크"</a:t>
                      </a:r>
                    </a:p>
                    <a:p>
                      <a:r>
                        <a:rPr sz="1050" b="0">
                          <a:solidFill>
                            <a:srgbClr val="1A1F2E"/>
                          </a:solidFill>
                          <a:latin typeface="맑은 고딕"/>
                        </a:rPr>
                        <a:t>지시: "로고 월과 LED 사이니지, 우드 톤 바닥"</a:t>
                      </a:r>
                    </a:p>
                  </a:txBody>
                  <a:tcPr marT="25000" marB="25000">
                    <a:solidFill>
                      <a:srgbClr val="F2F5FA"/>
                    </a:solidFill>
                  </a:tcPr>
                </a:tc>
                <a:tc>
                  <a:txBody>
                    <a:bodyPr wrap="square"/>
                    <a:lstStyle/>
                    <a:p>
                      <a:r>
                        <a:rPr sz="1050" b="0">
                          <a:solidFill>
                            <a:srgbClr val="1A1F2E"/>
                          </a:solidFill>
                          <a:latin typeface="맑은 고딕"/>
                        </a:rPr>
                        <a:t>[사진 시안 생성] 활성화</a:t>
                      </a:r>
                    </a:p>
                  </a:txBody>
                  <a:tcPr marT="25000" marB="25000">
                    <a:solidFill>
                      <a:srgbClr val="F2F5FA"/>
                    </a:solidFill>
                  </a:tcPr>
                </a:tc>
              </a:tr>
              <a:tr h="777240">
                <a:tc>
                  <a:txBody>
                    <a:bodyPr wrap="square"/>
                    <a:lstStyle/>
                    <a:p>
                      <a:r>
                        <a:rPr sz="1050" b="1">
                          <a:solidFill>
                            <a:srgbClr val="1F29FC"/>
                          </a:solidFill>
                          <a:latin typeface="맑은 고딕"/>
                        </a:rPr>
                        <a:t>4</a:t>
                      </a:r>
                    </a:p>
                  </a:txBody>
                  <a:tcPr marT="25000" marB="25000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r>
                        <a:rPr sz="1050" b="0">
                          <a:solidFill>
                            <a:srgbClr val="1A1F2E"/>
                          </a:solidFill>
                          <a:latin typeface="맑은 고딕"/>
                        </a:rPr>
                        <a:t>[사진 시안 생성] → 렌더 잡 발행(QUEUED)</a:t>
                      </a:r>
                    </a:p>
                  </a:txBody>
                  <a:tcPr marT="25000" marB="25000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r>
                        <a:rPr sz="1050" b="0">
                          <a:solidFill>
                            <a:srgbClr val="1A1F2E"/>
                          </a:solidFill>
                          <a:latin typeface="맑은 고딕"/>
                        </a:rPr>
                        <a:t>-</a:t>
                      </a:r>
                    </a:p>
                  </a:txBody>
                  <a:tcPr marT="25000" marB="25000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r>
                        <a:rPr sz="1050" b="0">
                          <a:solidFill>
                            <a:srgbClr val="1A1F2E"/>
                          </a:solidFill>
                          <a:latin typeface="맑은 고딕"/>
                        </a:rPr>
                        <a:t>WebSocket/폴링 진행 표시 (약 30~60초)</a:t>
                      </a:r>
                    </a:p>
                  </a:txBody>
                  <a:tcPr marT="25000" marB="25000">
                    <a:solidFill>
                      <a:srgbClr val="FFFFFF"/>
                    </a:solidFill>
                  </a:tcPr>
                </a:tc>
              </a:tr>
              <a:tr h="777240">
                <a:tc>
                  <a:txBody>
                    <a:bodyPr wrap="square"/>
                    <a:lstStyle/>
                    <a:p>
                      <a:r>
                        <a:rPr sz="1050" b="1">
                          <a:solidFill>
                            <a:srgbClr val="1F29FC"/>
                          </a:solidFill>
                          <a:latin typeface="맑은 고딕"/>
                        </a:rPr>
                        <a:t>5</a:t>
                      </a:r>
                    </a:p>
                  </a:txBody>
                  <a:tcPr marT="25000" marB="25000">
                    <a:solidFill>
                      <a:srgbClr val="F2F5FA"/>
                    </a:solidFill>
                  </a:tcPr>
                </a:tc>
                <a:tc>
                  <a:txBody>
                    <a:bodyPr wrap="square"/>
                    <a:lstStyle/>
                    <a:p>
                      <a:r>
                        <a:rPr sz="1050" b="0">
                          <a:solidFill>
                            <a:srgbClr val="1A1F2E"/>
                          </a:solidFill>
                          <a:latin typeface="맑은 고딕"/>
                        </a:rPr>
                        <a:t>결과 — Before(원본)/After(AI 시안) 슬라이더 드래그</a:t>
                      </a:r>
                    </a:p>
                    <a:p>
                      <a:r>
                        <a:rPr sz="1050" b="0">
                          <a:solidFill>
                            <a:srgbClr val="1A1F2E"/>
                          </a:solidFill>
                          <a:latin typeface="맑은 고딕"/>
                        </a:rPr>
                        <a:t>(선택) 스타일 "럭셔리"로 재생성 비교</a:t>
                      </a:r>
                    </a:p>
                  </a:txBody>
                  <a:tcPr marT="25000" marB="25000">
                    <a:solidFill>
                      <a:srgbClr val="F2F5FA"/>
                    </a:solidFill>
                  </a:tcPr>
                </a:tc>
                <a:tc>
                  <a:txBody>
                    <a:bodyPr wrap="square"/>
                    <a:lstStyle/>
                    <a:p>
                      <a:r>
                        <a:rPr sz="1050" b="0">
                          <a:solidFill>
                            <a:srgbClr val="1A1F2E"/>
                          </a:solidFill>
                          <a:latin typeface="맑은 고딕"/>
                        </a:rPr>
                        <a:t>-</a:t>
                      </a:r>
                    </a:p>
                  </a:txBody>
                  <a:tcPr marT="25000" marB="25000">
                    <a:solidFill>
                      <a:srgbClr val="F2F5FA"/>
                    </a:solidFill>
                  </a:tcPr>
                </a:tc>
                <a:tc>
                  <a:txBody>
                    <a:bodyPr wrap="square"/>
                    <a:lstStyle/>
                    <a:p>
                      <a:r>
                        <a:rPr sz="1050" b="0">
                          <a:solidFill>
                            <a:srgbClr val="1A1F2E"/>
                          </a:solidFill>
                          <a:latin typeface="맑은 고딕"/>
                        </a:rPr>
                        <a:t>벽·바닥·기둥·카메라 구도 보존,</a:t>
                      </a:r>
                    </a:p>
                    <a:p>
                      <a:r>
                        <a:rPr sz="1050" b="0">
                          <a:solidFill>
                            <a:srgbClr val="1A1F2E"/>
                          </a:solidFill>
                          <a:latin typeface="맑은 고딕"/>
                        </a:rPr>
                        <a:t>인테리어·조명·사이니지만 교체 + 워터마크</a:t>
                      </a:r>
                    </a:p>
                  </a:txBody>
                  <a:tcPr marT="25000" marB="25000">
                    <a:solidFill>
                      <a:srgbClr val="F2F5FA"/>
                    </a:solidFill>
                  </a:tcPr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548640" y="6172200"/>
            <a:ext cx="11064240" cy="54864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15000"/>
              </a:lnSpc>
            </a:pPr>
            <a:r>
              <a:rPr sz="1100" b="0">
                <a:solidFill>
                  <a:srgbClr val="B45F06"/>
                </a:solidFill>
                <a:latin typeface="맑은 고딕"/>
              </a:rPr>
              <a:t>※ 포인트 멘트: 참가업체가 현장 사진만 보내면 장치공사 발주 전에 시공 결과를 미리 봅니다 — 옥션(견적) 자료로 바로 연결되는 흐름.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28016"/>
          </a:xfrm>
          <a:prstGeom prst="rect">
            <a:avLst/>
          </a:prstGeom>
          <a:solidFill>
            <a:srgbClr val="1F29F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48640" y="292608"/>
            <a:ext cx="10058400" cy="32004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15000"/>
              </a:lnSpc>
            </a:pPr>
            <a:r>
              <a:rPr sz="1200" b="1">
                <a:solidFill>
                  <a:srgbClr val="11C3FF"/>
                </a:solidFill>
                <a:latin typeface="맑은 고딕"/>
              </a:rPr>
              <a:t>DEMO 4 · 경영분석(/analytics) 하단 AI 콘솔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48640" y="566928"/>
            <a:ext cx="11064240" cy="64008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15000"/>
              </a:lnSpc>
            </a:pPr>
            <a:r>
              <a:rPr sz="2600" b="1">
                <a:solidFill>
                  <a:srgbClr val="1A1F2E"/>
                </a:solidFill>
                <a:latin typeface="맑은 고딕"/>
              </a:rPr>
              <a:t>자연어 데이터 조회 + 규정 챗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548640" y="1463040"/>
          <a:ext cx="11155680" cy="39502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40080"/>
                <a:gridCol w="3017520"/>
                <a:gridCol w="4572000"/>
                <a:gridCol w="2926080"/>
              </a:tblGrid>
              <a:tr h="658368">
                <a:tc>
                  <a:txBody>
                    <a:bodyPr/>
                    <a:lstStyle/>
                    <a:p>
                      <a:r>
                        <a:rPr sz="1200" b="1">
                          <a:solidFill>
                            <a:srgbClr val="FFFFFF"/>
                          </a:solidFill>
                          <a:latin typeface="맑은 고딕"/>
                        </a:rPr>
                        <a:t>단계</a:t>
                      </a:r>
                    </a:p>
                  </a:txBody>
                  <a:tcPr marT="30000" marB="30000">
                    <a:solidFill>
                      <a:srgbClr val="1F29F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200" b="1">
                          <a:solidFill>
                            <a:srgbClr val="FFFFFF"/>
                          </a:solidFill>
                          <a:latin typeface="맑은 고딕"/>
                        </a:rPr>
                        <a:t>조작(어디서 무엇을)</a:t>
                      </a:r>
                    </a:p>
                  </a:txBody>
                  <a:tcPr marT="30000" marB="30000">
                    <a:solidFill>
                      <a:srgbClr val="1F29F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200" b="1">
                          <a:solidFill>
                            <a:srgbClr val="FFFFFF"/>
                          </a:solidFill>
                          <a:latin typeface="맑은 고딕"/>
                        </a:rPr>
                        <a:t>입력 예시</a:t>
                      </a:r>
                    </a:p>
                  </a:txBody>
                  <a:tcPr marT="30000" marB="30000">
                    <a:solidFill>
                      <a:srgbClr val="1F29F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200" b="1">
                          <a:solidFill>
                            <a:srgbClr val="FFFFFF"/>
                          </a:solidFill>
                          <a:latin typeface="맑은 고딕"/>
                        </a:rPr>
                        <a:t>예상 결과</a:t>
                      </a:r>
                    </a:p>
                  </a:txBody>
                  <a:tcPr marT="30000" marB="30000">
                    <a:solidFill>
                      <a:srgbClr val="1F29FC"/>
                    </a:solidFill>
                  </a:tcPr>
                </a:tc>
              </a:tr>
              <a:tr h="658368">
                <a:tc>
                  <a:txBody>
                    <a:bodyPr wrap="square"/>
                    <a:lstStyle/>
                    <a:p>
                      <a:r>
                        <a:rPr sz="1050" b="1">
                          <a:solidFill>
                            <a:srgbClr val="1F29FC"/>
                          </a:solidFill>
                          <a:latin typeface="맑은 고딕"/>
                        </a:rPr>
                        <a:t>1</a:t>
                      </a:r>
                    </a:p>
                  </a:txBody>
                  <a:tcPr marT="25000" marB="25000">
                    <a:solidFill>
                      <a:srgbClr val="F2F5FA"/>
                    </a:solidFill>
                  </a:tcPr>
                </a:tc>
                <a:tc>
                  <a:txBody>
                    <a:bodyPr wrap="square"/>
                    <a:lstStyle/>
                    <a:p>
                      <a:r>
                        <a:rPr sz="1050" b="0">
                          <a:solidFill>
                            <a:srgbClr val="1A1F2E"/>
                          </a:solidFill>
                          <a:latin typeface="맑은 고딕"/>
                        </a:rPr>
                        <a:t>좌측 메뉴 → 경영분석 → 대시보드 하단 AI 콘솔</a:t>
                      </a:r>
                    </a:p>
                  </a:txBody>
                  <a:tcPr marT="25000" marB="25000">
                    <a:solidFill>
                      <a:srgbClr val="F2F5FA"/>
                    </a:solidFill>
                  </a:tcPr>
                </a:tc>
                <a:tc>
                  <a:txBody>
                    <a:bodyPr wrap="square"/>
                    <a:lstStyle/>
                    <a:p>
                      <a:r>
                        <a:rPr sz="1050" b="0">
                          <a:solidFill>
                            <a:srgbClr val="1A1F2E"/>
                          </a:solidFill>
                          <a:latin typeface="맑은 고딕"/>
                        </a:rPr>
                        <a:t>-</a:t>
                      </a:r>
                    </a:p>
                  </a:txBody>
                  <a:tcPr marT="25000" marB="25000">
                    <a:solidFill>
                      <a:srgbClr val="F2F5FA"/>
                    </a:solidFill>
                  </a:tcPr>
                </a:tc>
                <a:tc>
                  <a:txBody>
                    <a:bodyPr wrap="square"/>
                    <a:lstStyle/>
                    <a:p>
                      <a:r>
                        <a:rPr sz="1050" b="0">
                          <a:solidFill>
                            <a:srgbClr val="1A1F2E"/>
                          </a:solidFill>
                          <a:latin typeface="맑은 고딕"/>
                        </a:rPr>
                        <a:t>NL Query / 규정 챗 탭</a:t>
                      </a:r>
                    </a:p>
                  </a:txBody>
                  <a:tcPr marT="25000" marB="25000">
                    <a:solidFill>
                      <a:srgbClr val="F2F5FA"/>
                    </a:solidFill>
                  </a:tcPr>
                </a:tc>
              </a:tr>
              <a:tr h="658368">
                <a:tc>
                  <a:txBody>
                    <a:bodyPr wrap="square"/>
                    <a:lstStyle/>
                    <a:p>
                      <a:r>
                        <a:rPr sz="1050" b="1">
                          <a:solidFill>
                            <a:srgbClr val="1F29FC"/>
                          </a:solidFill>
                          <a:latin typeface="맑은 고딕"/>
                        </a:rPr>
                        <a:t>2</a:t>
                      </a:r>
                    </a:p>
                  </a:txBody>
                  <a:tcPr marT="25000" marB="25000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r>
                        <a:rPr sz="1050" b="0">
                          <a:solidFill>
                            <a:srgbClr val="1A1F2E"/>
                          </a:solidFill>
                          <a:latin typeface="맑은 고딕"/>
                        </a:rPr>
                        <a:t>자연어 조회 ①</a:t>
                      </a:r>
                    </a:p>
                  </a:txBody>
                  <a:tcPr marT="25000" marB="25000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r>
                        <a:rPr sz="1050" b="0">
                          <a:solidFill>
                            <a:srgbClr val="1A1F2E"/>
                          </a:solidFill>
                          <a:latin typeface="맑은 고딕"/>
                        </a:rPr>
                        <a:t>"이번 행사 부스 판매율 알려줘"</a:t>
                      </a:r>
                    </a:p>
                  </a:txBody>
                  <a:tcPr marT="25000" marB="25000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r>
                        <a:rPr sz="1050" b="0">
                          <a:solidFill>
                            <a:srgbClr val="1A1F2E"/>
                          </a:solidFill>
                          <a:latin typeface="맑은 고딕"/>
                        </a:rPr>
                        <a:t>DB 실조회 결과 수치·표 응답</a:t>
                      </a:r>
                    </a:p>
                  </a:txBody>
                  <a:tcPr marT="25000" marB="25000">
                    <a:solidFill>
                      <a:srgbClr val="FFFFFF"/>
                    </a:solidFill>
                  </a:tcPr>
                </a:tc>
              </a:tr>
              <a:tr h="658368">
                <a:tc>
                  <a:txBody>
                    <a:bodyPr wrap="square"/>
                    <a:lstStyle/>
                    <a:p>
                      <a:r>
                        <a:rPr sz="1050" b="1">
                          <a:solidFill>
                            <a:srgbClr val="1F29FC"/>
                          </a:solidFill>
                          <a:latin typeface="맑은 고딕"/>
                        </a:rPr>
                        <a:t>3</a:t>
                      </a:r>
                    </a:p>
                  </a:txBody>
                  <a:tcPr marT="25000" marB="25000">
                    <a:solidFill>
                      <a:srgbClr val="F2F5FA"/>
                    </a:solidFill>
                  </a:tcPr>
                </a:tc>
                <a:tc>
                  <a:txBody>
                    <a:bodyPr wrap="square"/>
                    <a:lstStyle/>
                    <a:p>
                      <a:r>
                        <a:rPr sz="1050" b="0">
                          <a:solidFill>
                            <a:srgbClr val="1A1F2E"/>
                          </a:solidFill>
                          <a:latin typeface="맑은 고딕"/>
                        </a:rPr>
                        <a:t>자연어 조회 ②</a:t>
                      </a:r>
                    </a:p>
                  </a:txBody>
                  <a:tcPr marT="25000" marB="25000">
                    <a:solidFill>
                      <a:srgbClr val="F2F5FA"/>
                    </a:solidFill>
                  </a:tcPr>
                </a:tc>
                <a:tc>
                  <a:txBody>
                    <a:bodyPr wrap="square"/>
                    <a:lstStyle/>
                    <a:p>
                      <a:r>
                        <a:rPr sz="1050" b="0">
                          <a:solidFill>
                            <a:srgbClr val="1A1F2E"/>
                          </a:solidFill>
                          <a:latin typeface="맑은 고딕"/>
                        </a:rPr>
                        <a:t>"홀별 배정 현황 요약해줘"</a:t>
                      </a:r>
                    </a:p>
                  </a:txBody>
                  <a:tcPr marT="25000" marB="25000">
                    <a:solidFill>
                      <a:srgbClr val="F2F5FA"/>
                    </a:solidFill>
                  </a:tcPr>
                </a:tc>
                <a:tc>
                  <a:txBody>
                    <a:bodyPr wrap="square"/>
                    <a:lstStyle/>
                    <a:p>
                      <a:r>
                        <a:rPr sz="1050" b="0">
                          <a:solidFill>
                            <a:srgbClr val="1A1F2E"/>
                          </a:solidFill>
                          <a:latin typeface="맑은 고딕"/>
                        </a:rPr>
                        <a:t>홀 H1~H5 배정 집계 응답</a:t>
                      </a:r>
                    </a:p>
                  </a:txBody>
                  <a:tcPr marT="25000" marB="25000">
                    <a:solidFill>
                      <a:srgbClr val="F2F5FA"/>
                    </a:solidFill>
                  </a:tcPr>
                </a:tc>
              </a:tr>
              <a:tr h="658368">
                <a:tc>
                  <a:txBody>
                    <a:bodyPr wrap="square"/>
                    <a:lstStyle/>
                    <a:p>
                      <a:r>
                        <a:rPr sz="1050" b="1">
                          <a:solidFill>
                            <a:srgbClr val="1F29FC"/>
                          </a:solidFill>
                          <a:latin typeface="맑은 고딕"/>
                        </a:rPr>
                        <a:t>4</a:t>
                      </a:r>
                    </a:p>
                  </a:txBody>
                  <a:tcPr marT="25000" marB="25000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r>
                        <a:rPr sz="1050" b="0">
                          <a:solidFill>
                            <a:srgbClr val="1A1F2E"/>
                          </a:solidFill>
                          <a:latin typeface="맑은 고딕"/>
                        </a:rPr>
                        <a:t>규정 챗 ①</a:t>
                      </a:r>
                    </a:p>
                  </a:txBody>
                  <a:tcPr marT="25000" marB="25000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r>
                        <a:rPr sz="1050" b="0">
                          <a:solidFill>
                            <a:srgbClr val="1A1F2E"/>
                          </a:solidFill>
                          <a:latin typeface="맑은 고딕"/>
                        </a:rPr>
                        <a:t>"부스 천장 높이 제한이 몇 미터야?"</a:t>
                      </a:r>
                    </a:p>
                  </a:txBody>
                  <a:tcPr marT="25000" marB="25000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r>
                        <a:rPr sz="1050" b="0">
                          <a:solidFill>
                            <a:srgbClr val="1A1F2E"/>
                          </a:solidFill>
                          <a:latin typeface="맑은 고딕"/>
                        </a:rPr>
                        <a:t>룰셋(규정 버전) 근거 답변 + 근거 조항</a:t>
                      </a:r>
                    </a:p>
                  </a:txBody>
                  <a:tcPr marT="25000" marB="25000">
                    <a:solidFill>
                      <a:srgbClr val="FFFFFF"/>
                    </a:solidFill>
                  </a:tcPr>
                </a:tc>
              </a:tr>
              <a:tr h="658368">
                <a:tc>
                  <a:txBody>
                    <a:bodyPr wrap="square"/>
                    <a:lstStyle/>
                    <a:p>
                      <a:r>
                        <a:rPr sz="1050" b="1">
                          <a:solidFill>
                            <a:srgbClr val="1F29FC"/>
                          </a:solidFill>
                          <a:latin typeface="맑은 고딕"/>
                        </a:rPr>
                        <a:t>5</a:t>
                      </a:r>
                    </a:p>
                  </a:txBody>
                  <a:tcPr marT="25000" marB="25000">
                    <a:solidFill>
                      <a:srgbClr val="F2F5FA"/>
                    </a:solidFill>
                  </a:tcPr>
                </a:tc>
                <a:tc>
                  <a:txBody>
                    <a:bodyPr wrap="square"/>
                    <a:lstStyle/>
                    <a:p>
                      <a:r>
                        <a:rPr sz="1050" b="0">
                          <a:solidFill>
                            <a:srgbClr val="1A1F2E"/>
                          </a:solidFill>
                          <a:latin typeface="맑은 고딕"/>
                        </a:rPr>
                        <a:t>규정 챗 ②</a:t>
                      </a:r>
                    </a:p>
                  </a:txBody>
                  <a:tcPr marT="25000" marB="25000">
                    <a:solidFill>
                      <a:srgbClr val="F2F5FA"/>
                    </a:solidFill>
                  </a:tcPr>
                </a:tc>
                <a:tc>
                  <a:txBody>
                    <a:bodyPr wrap="square"/>
                    <a:lstStyle/>
                    <a:p>
                      <a:r>
                        <a:rPr sz="1050" b="0">
                          <a:solidFill>
                            <a:srgbClr val="1A1F2E"/>
                          </a:solidFill>
                          <a:latin typeface="맑은 고딕"/>
                        </a:rPr>
                        <a:t>"전기 증설 신청은 언제까지 해야 해?"</a:t>
                      </a:r>
                    </a:p>
                  </a:txBody>
                  <a:tcPr marT="25000" marB="25000">
                    <a:solidFill>
                      <a:srgbClr val="F2F5FA"/>
                    </a:solidFill>
                  </a:tcPr>
                </a:tc>
                <a:tc>
                  <a:txBody>
                    <a:bodyPr wrap="square"/>
                    <a:lstStyle/>
                    <a:p>
                      <a:r>
                        <a:rPr sz="1050" b="0">
                          <a:solidFill>
                            <a:srgbClr val="1A1F2E"/>
                          </a:solidFill>
                          <a:latin typeface="맑은 고딕"/>
                        </a:rPr>
                        <a:t>규정·마일스톤 근거 답변</a:t>
                      </a:r>
                    </a:p>
                  </a:txBody>
                  <a:tcPr marT="25000" marB="25000">
                    <a:solidFill>
                      <a:srgbClr val="F2F5FA"/>
                    </a:solidFill>
                  </a:tcPr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548640" y="5257800"/>
            <a:ext cx="11064240" cy="54864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15000"/>
              </a:lnSpc>
            </a:pPr>
            <a:r>
              <a:rPr sz="1100" b="0">
                <a:solidFill>
                  <a:srgbClr val="B45F06"/>
                </a:solidFill>
                <a:latin typeface="맑은 고딕"/>
              </a:rPr>
              <a:t>※ 관리자 → 룰셋 버전 화면을 함께 열어 "답변 근거가 이 룰셋"임을 보여주면 신뢰성 메시지가 강해짐.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28016"/>
          </a:xfrm>
          <a:prstGeom prst="rect">
            <a:avLst/>
          </a:prstGeom>
          <a:solidFill>
            <a:srgbClr val="1F29F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48640" y="292608"/>
            <a:ext cx="10058400" cy="32004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15000"/>
              </a:lnSpc>
            </a:pPr>
            <a:r>
              <a:rPr sz="1200" b="1">
                <a:solidFill>
                  <a:srgbClr val="11C3FF"/>
                </a:solidFill>
                <a:latin typeface="맑은 고딕"/>
              </a:rPr>
              <a:t>CHECKLIST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48640" y="566928"/>
            <a:ext cx="11064240" cy="64008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15000"/>
              </a:lnSpc>
            </a:pPr>
            <a:r>
              <a:rPr sz="2600" b="1">
                <a:solidFill>
                  <a:srgbClr val="1A1F2E"/>
                </a:solidFill>
                <a:latin typeface="맑은 고딕"/>
              </a:rPr>
              <a:t>시연 전 샘플 데이터·환경 체크리스트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548640" y="1463040"/>
          <a:ext cx="11155680" cy="46085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40080"/>
                <a:gridCol w="3017520"/>
                <a:gridCol w="4572000"/>
                <a:gridCol w="2926080"/>
              </a:tblGrid>
              <a:tr h="658368">
                <a:tc>
                  <a:txBody>
                    <a:bodyPr/>
                    <a:lstStyle/>
                    <a:p>
                      <a:r>
                        <a:rPr sz="1200" b="1">
                          <a:solidFill>
                            <a:srgbClr val="FFFFFF"/>
                          </a:solidFill>
                          <a:latin typeface="맑은 고딕"/>
                        </a:rPr>
                        <a:t>시점</a:t>
                      </a:r>
                    </a:p>
                  </a:txBody>
                  <a:tcPr marT="30000" marB="30000">
                    <a:solidFill>
                      <a:srgbClr val="1F29F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200" b="1">
                          <a:solidFill>
                            <a:srgbClr val="FFFFFF"/>
                          </a:solidFill>
                          <a:latin typeface="맑은 고딕"/>
                        </a:rPr>
                        <a:t>항목</a:t>
                      </a:r>
                    </a:p>
                  </a:txBody>
                  <a:tcPr marT="30000" marB="30000">
                    <a:solidFill>
                      <a:srgbClr val="1F29F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200" b="1">
                          <a:solidFill>
                            <a:srgbClr val="FFFFFF"/>
                          </a:solidFill>
                          <a:latin typeface="맑은 고딕"/>
                        </a:rPr>
                        <a:t>값 / 위치</a:t>
                      </a:r>
                    </a:p>
                  </a:txBody>
                  <a:tcPr marT="30000" marB="30000">
                    <a:solidFill>
                      <a:srgbClr val="1F29F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200" b="1">
                          <a:solidFill>
                            <a:srgbClr val="FFFFFF"/>
                          </a:solidFill>
                          <a:latin typeface="맑은 고딕"/>
                        </a:rPr>
                        <a:t>확인 기준</a:t>
                      </a:r>
                    </a:p>
                  </a:txBody>
                  <a:tcPr marT="30000" marB="30000">
                    <a:solidFill>
                      <a:srgbClr val="1F29FC"/>
                    </a:solidFill>
                  </a:tcPr>
                </a:tc>
              </a:tr>
              <a:tr h="658368">
                <a:tc>
                  <a:txBody>
                    <a:bodyPr wrap="square"/>
                    <a:lstStyle/>
                    <a:p>
                      <a:r>
                        <a:rPr sz="1050" b="1">
                          <a:solidFill>
                            <a:srgbClr val="1F29FC"/>
                          </a:solidFill>
                          <a:latin typeface="맑은 고딕"/>
                        </a:rPr>
                        <a:t>★필수</a:t>
                      </a:r>
                    </a:p>
                  </a:txBody>
                  <a:tcPr marT="25000" marB="25000">
                    <a:solidFill>
                      <a:srgbClr val="F2F5FA"/>
                    </a:solidFill>
                  </a:tcPr>
                </a:tc>
                <a:tc>
                  <a:txBody>
                    <a:bodyPr wrap="square"/>
                    <a:lstStyle/>
                    <a:p>
                      <a:r>
                        <a:rPr sz="1050" b="0">
                          <a:solidFill>
                            <a:srgbClr val="1A1F2E"/>
                          </a:solidFill>
                          <a:latin typeface="맑은 고딕"/>
                        </a:rPr>
                        <a:t>Gemini API 유료 결제 활성화 (소유자 조치)</a:t>
                      </a:r>
                    </a:p>
                  </a:txBody>
                  <a:tcPr marT="25000" marB="25000">
                    <a:solidFill>
                      <a:srgbClr val="F2F5FA"/>
                    </a:solidFill>
                  </a:tcPr>
                </a:tc>
                <a:tc>
                  <a:txBody>
                    <a:bodyPr wrap="square"/>
                    <a:lstStyle/>
                    <a:p>
                      <a:r>
                        <a:rPr sz="1050" b="0">
                          <a:solidFill>
                            <a:srgbClr val="1A1F2E"/>
                          </a:solidFill>
                          <a:latin typeface="맑은 고딕"/>
                        </a:rPr>
                        <a:t>현재 키가 무료 티어 → 이미지 모델 쿼터 0(429)</a:t>
                      </a:r>
                    </a:p>
                    <a:p>
                      <a:r>
                        <a:rPr sz="1050" b="0">
                          <a:solidFill>
                            <a:srgbClr val="1A1F2E"/>
                          </a:solidFill>
                          <a:latin typeface="맑은 고딕"/>
                        </a:rPr>
                        <a:t>→ Google AI 결제 활성화 또는 유료 키 교체</a:t>
                      </a:r>
                    </a:p>
                  </a:txBody>
                  <a:tcPr marT="25000" marB="25000">
                    <a:solidFill>
                      <a:srgbClr val="F2F5FA"/>
                    </a:solidFill>
                  </a:tcPr>
                </a:tc>
                <a:tc>
                  <a:txBody>
                    <a:bodyPr wrap="square"/>
                    <a:lstStyle/>
                    <a:p>
                      <a:r>
                        <a:rPr sz="1050" b="0">
                          <a:solidFill>
                            <a:srgbClr val="1A1F2E"/>
                          </a:solidFill>
                          <a:latin typeface="맑은 고딕"/>
                        </a:rPr>
                        <a:t>미조치 시 데모 2의 조감 렌더·데모 3 전체 불가</a:t>
                      </a:r>
                    </a:p>
                    <a:p>
                      <a:r>
                        <a:rPr sz="1050" b="0">
                          <a:solidFill>
                            <a:srgbClr val="1A1F2E"/>
                          </a:solidFill>
                          <a:latin typeface="맑은 고딕"/>
                        </a:rPr>
                        <a:t>(텍스트 AI는 Claude 별도 키라 정상)</a:t>
                      </a:r>
                    </a:p>
                  </a:txBody>
                  <a:tcPr marT="25000" marB="25000">
                    <a:solidFill>
                      <a:srgbClr val="F2F5FA"/>
                    </a:solidFill>
                  </a:tcPr>
                </a:tc>
              </a:tr>
              <a:tr h="658368">
                <a:tc>
                  <a:txBody>
                    <a:bodyPr wrap="square"/>
                    <a:lstStyle/>
                    <a:p>
                      <a:r>
                        <a:rPr sz="1050" b="1">
                          <a:solidFill>
                            <a:srgbClr val="1F29FC"/>
                          </a:solidFill>
                          <a:latin typeface="맑은 고딕"/>
                        </a:rPr>
                        <a:t>D-1</a:t>
                      </a:r>
                    </a:p>
                  </a:txBody>
                  <a:tcPr marT="25000" marB="25000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r>
                        <a:rPr sz="1050" b="0">
                          <a:solidFill>
                            <a:srgbClr val="1A1F2E"/>
                          </a:solidFill>
                          <a:latin typeface="맑은 고딕"/>
                        </a:rPr>
                        <a:t>시연 계정 로그인 확인 (OTP 포함)</a:t>
                      </a:r>
                    </a:p>
                  </a:txBody>
                  <a:tcPr marT="25000" marB="25000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r>
                        <a:rPr sz="1050" b="0">
                          <a:solidFill>
                            <a:srgbClr val="1A1F2E"/>
                          </a:solidFill>
                          <a:latin typeface="맑은 고딕"/>
                        </a:rPr>
                        <a:t>demo-organizer@kintex.test (비번·OTP 별도 전달)</a:t>
                      </a:r>
                    </a:p>
                  </a:txBody>
                  <a:tcPr marT="25000" marB="25000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r>
                        <a:rPr sz="1050" b="0">
                          <a:solidFill>
                            <a:srgbClr val="1A1F2E"/>
                          </a:solidFill>
                          <a:latin typeface="맑은 고딕"/>
                        </a:rPr>
                        <a:t>로그인 → 주최자 랜딩 정상</a:t>
                      </a:r>
                    </a:p>
                  </a:txBody>
                  <a:tcPr marT="25000" marB="25000">
                    <a:solidFill>
                      <a:srgbClr val="FFFFFF"/>
                    </a:solidFill>
                  </a:tcPr>
                </a:tc>
              </a:tr>
              <a:tr h="658368">
                <a:tc>
                  <a:txBody>
                    <a:bodyPr wrap="square"/>
                    <a:lstStyle/>
                    <a:p>
                      <a:r>
                        <a:rPr sz="1050" b="1">
                          <a:solidFill>
                            <a:srgbClr val="1F29FC"/>
                          </a:solidFill>
                          <a:latin typeface="맑은 고딕"/>
                        </a:rPr>
                        <a:t>D-1</a:t>
                      </a:r>
                    </a:p>
                  </a:txBody>
                  <a:tcPr marT="25000" marB="25000">
                    <a:solidFill>
                      <a:srgbClr val="F2F5FA"/>
                    </a:solidFill>
                  </a:tcPr>
                </a:tc>
                <a:tc>
                  <a:txBody>
                    <a:bodyPr wrap="square"/>
                    <a:lstStyle/>
                    <a:p>
                      <a:r>
                        <a:rPr sz="1050" b="0">
                          <a:solidFill>
                            <a:srgbClr val="1A1F2E"/>
                          </a:solidFill>
                          <a:latin typeface="맑은 고딕"/>
                        </a:rPr>
                        <a:t>라이브 행사 데이터 확인</a:t>
                      </a:r>
                    </a:p>
                  </a:txBody>
                  <a:tcPr marT="25000" marB="25000">
                    <a:solidFill>
                      <a:srgbClr val="F2F5FA"/>
                    </a:solidFill>
                  </a:tcPr>
                </a:tc>
                <a:tc>
                  <a:txBody>
                    <a:bodyPr wrap="square"/>
                    <a:lstStyle/>
                    <a:p>
                      <a:r>
                        <a:rPr sz="1050" b="0">
                          <a:solidFill>
                            <a:srgbClr val="1A1F2E"/>
                          </a:solidFill>
                          <a:latin typeface="맑은 고딕"/>
                        </a:rPr>
                        <a:t>e-2026-live 행사·홀 H1 레이아웃 (등록 완료)</a:t>
                      </a:r>
                    </a:p>
                  </a:txBody>
                  <a:tcPr marT="25000" marB="25000">
                    <a:solidFill>
                      <a:srgbClr val="F2F5FA"/>
                    </a:solidFill>
                  </a:tcPr>
                </a:tc>
                <a:tc>
                  <a:txBody>
                    <a:bodyPr wrap="square"/>
                    <a:lstStyle/>
                    <a:p>
                      <a:r>
                        <a:rPr sz="1050" b="0">
                          <a:solidFill>
                            <a:srgbClr val="1A1F2E"/>
                          </a:solidFill>
                          <a:latin typeface="맑은 고딕"/>
                        </a:rPr>
                        <a:t>플로어플랜 캔버스에 기존 배치 표시</a:t>
                      </a:r>
                    </a:p>
                  </a:txBody>
                  <a:tcPr marT="25000" marB="25000">
                    <a:solidFill>
                      <a:srgbClr val="F2F5FA"/>
                    </a:solidFill>
                  </a:tcPr>
                </a:tc>
              </a:tr>
              <a:tr h="658368">
                <a:tc>
                  <a:txBody>
                    <a:bodyPr wrap="square"/>
                    <a:lstStyle/>
                    <a:p>
                      <a:r>
                        <a:rPr sz="1050" b="1">
                          <a:solidFill>
                            <a:srgbClr val="1F29FC"/>
                          </a:solidFill>
                          <a:latin typeface="맑은 고딕"/>
                        </a:rPr>
                        <a:t>D-1</a:t>
                      </a:r>
                    </a:p>
                  </a:txBody>
                  <a:tcPr marT="25000" marB="25000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r>
                        <a:rPr sz="1050" b="0">
                          <a:solidFill>
                            <a:srgbClr val="1A1F2E"/>
                          </a:solidFill>
                          <a:latin typeface="맑은 고딕"/>
                        </a:rPr>
                        <a:t>샘플 부스 사진 준비 (등록 완료)</a:t>
                      </a:r>
                    </a:p>
                  </a:txBody>
                  <a:tcPr marT="25000" marB="25000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r>
                        <a:rPr sz="1050" b="0">
                          <a:solidFill>
                            <a:srgbClr val="1A1F2E"/>
                          </a:solidFill>
                          <a:latin typeface="맑은 고딕"/>
                        </a:rPr>
                        <a:t>kintex.zioinfo.co.kr/downloads/demo/sample_booth.jpg</a:t>
                      </a:r>
                    </a:p>
                    <a:p>
                      <a:r>
                        <a:rPr sz="1050" b="0">
                          <a:solidFill>
                            <a:srgbClr val="1A1F2E"/>
                          </a:solidFill>
                          <a:latin typeface="맑은 고딕"/>
                        </a:rPr>
                        <a:t>→ 시연 PC 바탕화면에 저장</a:t>
                      </a:r>
                    </a:p>
                  </a:txBody>
                  <a:tcPr marT="25000" marB="25000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r>
                        <a:rPr sz="1050" b="0">
                          <a:solidFill>
                            <a:srgbClr val="1A1F2E"/>
                          </a:solidFill>
                          <a:latin typeface="맑은 고딕"/>
                        </a:rPr>
                        <a:t>ReRoomAI 업로드용 (예비: sample_booth_alt.jpg)</a:t>
                      </a:r>
                    </a:p>
                  </a:txBody>
                  <a:tcPr marT="25000" marB="25000">
                    <a:solidFill>
                      <a:srgbClr val="FFFFFF"/>
                    </a:solidFill>
                  </a:tcPr>
                </a:tc>
              </a:tr>
              <a:tr h="658368">
                <a:tc>
                  <a:txBody>
                    <a:bodyPr wrap="square"/>
                    <a:lstStyle/>
                    <a:p>
                      <a:r>
                        <a:rPr sz="1050" b="1">
                          <a:solidFill>
                            <a:srgbClr val="1F29FC"/>
                          </a:solidFill>
                          <a:latin typeface="맑은 고딕"/>
                        </a:rPr>
                        <a:t>D-1</a:t>
                      </a:r>
                    </a:p>
                  </a:txBody>
                  <a:tcPr marT="25000" marB="25000">
                    <a:solidFill>
                      <a:srgbClr val="F2F5FA"/>
                    </a:solidFill>
                  </a:tcPr>
                </a:tc>
                <a:tc>
                  <a:txBody>
                    <a:bodyPr wrap="square"/>
                    <a:lstStyle/>
                    <a:p>
                      <a:r>
                        <a:rPr sz="1050" b="0">
                          <a:solidFill>
                            <a:srgbClr val="1A1F2E"/>
                          </a:solidFill>
                          <a:latin typeface="맑은 고딕"/>
                        </a:rPr>
                        <a:t>AI 실호출 리허설 1회</a:t>
                      </a:r>
                    </a:p>
                  </a:txBody>
                  <a:tcPr marT="25000" marB="25000">
                    <a:solidFill>
                      <a:srgbClr val="F2F5FA"/>
                    </a:solidFill>
                  </a:tcPr>
                </a:tc>
                <a:tc>
                  <a:txBody>
                    <a:bodyPr wrap="square"/>
                    <a:lstStyle/>
                    <a:p>
                      <a:r>
                        <a:rPr sz="1050" b="0">
                          <a:solidFill>
                            <a:srgbClr val="1A1F2E"/>
                          </a:solidFill>
                          <a:latin typeface="맑은 고딕"/>
                        </a:rPr>
                        <a:t>데모 2·3·4 각 1회 실행</a:t>
                      </a:r>
                    </a:p>
                  </a:txBody>
                  <a:tcPr marT="25000" marB="25000">
                    <a:solidFill>
                      <a:srgbClr val="F2F5FA"/>
                    </a:solidFill>
                  </a:tcPr>
                </a:tc>
                <a:tc>
                  <a:txBody>
                    <a:bodyPr wrap="square"/>
                    <a:lstStyle/>
                    <a:p>
                      <a:r>
                        <a:rPr sz="1050" b="0">
                          <a:solidFill>
                            <a:srgbClr val="1A1F2E"/>
                          </a:solidFill>
                          <a:latin typeface="맑은 고딕"/>
                        </a:rPr>
                        <a:t>응답 시간 체감·렌더 소요 확인</a:t>
                      </a:r>
                    </a:p>
                  </a:txBody>
                  <a:tcPr marT="25000" marB="25000">
                    <a:solidFill>
                      <a:srgbClr val="F2F5FA"/>
                    </a:solidFill>
                  </a:tcPr>
                </a:tc>
              </a:tr>
              <a:tr h="658368">
                <a:tc>
                  <a:txBody>
                    <a:bodyPr wrap="square"/>
                    <a:lstStyle/>
                    <a:p>
                      <a:r>
                        <a:rPr sz="1050" b="1">
                          <a:solidFill>
                            <a:srgbClr val="1F29FC"/>
                          </a:solidFill>
                          <a:latin typeface="맑은 고딕"/>
                        </a:rPr>
                        <a:t>당일</a:t>
                      </a:r>
                    </a:p>
                  </a:txBody>
                  <a:tcPr marT="25000" marB="25000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r>
                        <a:rPr sz="1050" b="0">
                          <a:solidFill>
                            <a:srgbClr val="1A1F2E"/>
                          </a:solidFill>
                          <a:latin typeface="맑은 고딕"/>
                        </a:rPr>
                        <a:t>서비스·브라우저</a:t>
                      </a:r>
                    </a:p>
                  </a:txBody>
                  <a:tcPr marT="25000" marB="25000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r>
                        <a:rPr sz="1050" b="0">
                          <a:solidFill>
                            <a:srgbClr val="1A1F2E"/>
                          </a:solidFill>
                          <a:latin typeface="맑은 고딕"/>
                        </a:rPr>
                        <a:t>백엔드(:8021)·나노바나나 워커·Redis 전부 active</a:t>
                      </a:r>
                    </a:p>
                    <a:p>
                      <a:r>
                        <a:rPr sz="1050" b="0">
                          <a:solidFill>
                            <a:srgbClr val="1A1F2E"/>
                          </a:solidFill>
                          <a:latin typeface="맑은 고딕"/>
                        </a:rPr>
                        <a:t>크롬 시크릿 창(캐시 없이)</a:t>
                      </a:r>
                    </a:p>
                  </a:txBody>
                  <a:tcPr marT="25000" marB="25000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r>
                        <a:rPr sz="1050" b="0">
                          <a:solidFill>
                            <a:srgbClr val="1A1F2E"/>
                          </a:solidFill>
                          <a:latin typeface="맑은 고딕"/>
                        </a:rPr>
                        <a:t>SSH 점검 + 구버전 번들 방지</a:t>
                      </a:r>
                    </a:p>
                  </a:txBody>
                  <a:tcPr marT="25000" marB="25000"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28016"/>
          </a:xfrm>
          <a:prstGeom prst="rect">
            <a:avLst/>
          </a:prstGeom>
          <a:solidFill>
            <a:srgbClr val="1F29F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48640" y="292608"/>
            <a:ext cx="10058400" cy="32004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15000"/>
              </a:lnSpc>
            </a:pPr>
            <a:r>
              <a:rPr sz="1200" b="1">
                <a:solidFill>
                  <a:srgbClr val="11C3FF"/>
                </a:solidFill>
                <a:latin typeface="맑은 고딕"/>
              </a:rPr>
              <a:t>TROUBLESHOOTING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48640" y="566928"/>
            <a:ext cx="11064240" cy="64008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15000"/>
              </a:lnSpc>
            </a:pPr>
            <a:r>
              <a:rPr sz="2600" b="1">
                <a:solidFill>
                  <a:srgbClr val="1A1F2E"/>
                </a:solidFill>
                <a:latin typeface="맑은 고딕"/>
              </a:rPr>
              <a:t>시연 중 이상 시 대응 (폴백 시나리오)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548640" y="1463040"/>
          <a:ext cx="11155680" cy="46085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40080"/>
                <a:gridCol w="3017520"/>
                <a:gridCol w="4572000"/>
                <a:gridCol w="2926080"/>
              </a:tblGrid>
              <a:tr h="658368">
                <a:tc>
                  <a:txBody>
                    <a:bodyPr/>
                    <a:lstStyle/>
                    <a:p>
                      <a:r>
                        <a:rPr sz="1200" b="1">
                          <a:solidFill>
                            <a:srgbClr val="FFFFFF"/>
                          </a:solidFill>
                          <a:latin typeface="맑은 고딕"/>
                        </a:rPr>
                        <a:t>증상</a:t>
                      </a:r>
                    </a:p>
                  </a:txBody>
                  <a:tcPr marT="30000" marB="30000">
                    <a:solidFill>
                      <a:srgbClr val="1F29F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200" b="1">
                          <a:solidFill>
                            <a:srgbClr val="FFFFFF"/>
                          </a:solidFill>
                          <a:latin typeface="맑은 고딕"/>
                        </a:rPr>
                        <a:t>현상</a:t>
                      </a:r>
                    </a:p>
                  </a:txBody>
                  <a:tcPr marT="30000" marB="30000">
                    <a:solidFill>
                      <a:srgbClr val="1F29F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200" b="1">
                          <a:solidFill>
                            <a:srgbClr val="FFFFFF"/>
                          </a:solidFill>
                          <a:latin typeface="맑은 고딕"/>
                        </a:rPr>
                        <a:t>즉시 대응</a:t>
                      </a:r>
                    </a:p>
                  </a:txBody>
                  <a:tcPr marT="30000" marB="30000">
                    <a:solidFill>
                      <a:srgbClr val="1F29F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200" b="1">
                          <a:solidFill>
                            <a:srgbClr val="FFFFFF"/>
                          </a:solidFill>
                          <a:latin typeface="맑은 고딕"/>
                        </a:rPr>
                        <a:t>멘트 포인트</a:t>
                      </a:r>
                    </a:p>
                  </a:txBody>
                  <a:tcPr marT="30000" marB="30000">
                    <a:solidFill>
                      <a:srgbClr val="1F29FC"/>
                    </a:solidFill>
                  </a:tcPr>
                </a:tc>
              </a:tr>
              <a:tr h="658368">
                <a:tc>
                  <a:txBody>
                    <a:bodyPr wrap="square"/>
                    <a:lstStyle/>
                    <a:p>
                      <a:r>
                        <a:rPr sz="1050" b="1">
                          <a:solidFill>
                            <a:srgbClr val="1F29FC"/>
                          </a:solidFill>
                          <a:latin typeface="맑은 고딕"/>
                        </a:rPr>
                        <a:t>증상 1</a:t>
                      </a:r>
                    </a:p>
                  </a:txBody>
                  <a:tcPr marT="25000" marB="25000">
                    <a:solidFill>
                      <a:srgbClr val="F2F5FA"/>
                    </a:solidFill>
                  </a:tcPr>
                </a:tc>
                <a:tc>
                  <a:txBody>
                    <a:bodyPr wrap="square"/>
                    <a:lstStyle/>
                    <a:p>
                      <a:r>
                        <a:rPr sz="1050" b="0">
                          <a:solidFill>
                            <a:srgbClr val="1A1F2E"/>
                          </a:solidFill>
                          <a:latin typeface="맑은 고딕"/>
                        </a:rPr>
                        <a:t>자연어 해석이 'AI 연결 불가' 안내(degraded)</a:t>
                      </a:r>
                    </a:p>
                  </a:txBody>
                  <a:tcPr marT="25000" marB="25000">
                    <a:solidFill>
                      <a:srgbClr val="F2F5FA"/>
                    </a:solidFill>
                  </a:tcPr>
                </a:tc>
                <a:tc>
                  <a:txBody>
                    <a:bodyPr wrap="square"/>
                    <a:lstStyle/>
                    <a:p>
                      <a:r>
                        <a:rPr sz="1050" b="0">
                          <a:solidFill>
                            <a:srgbClr val="1A1F2E"/>
                          </a:solidFill>
                          <a:latin typeface="맑은 고딕"/>
                        </a:rPr>
                        <a:t>→ 수동 폼에 직접 입력해 생성 계속 진행</a:t>
                      </a:r>
                    </a:p>
                  </a:txBody>
                  <a:tcPr marT="25000" marB="25000">
                    <a:solidFill>
                      <a:srgbClr val="F2F5FA"/>
                    </a:solidFill>
                  </a:tcPr>
                </a:tc>
                <a:tc>
                  <a:txBody>
                    <a:bodyPr wrap="square"/>
                    <a:lstStyle/>
                    <a:p>
                      <a:r>
                        <a:rPr sz="1050" b="0">
                          <a:solidFill>
                            <a:srgbClr val="1A1F2E"/>
                          </a:solidFill>
                          <a:latin typeface="맑은 고딕"/>
                        </a:rPr>
                        <a:t>"AI가 잠시 불가해도 수동으로 동일 결과" 멘트</a:t>
                      </a:r>
                    </a:p>
                  </a:txBody>
                  <a:tcPr marT="25000" marB="25000">
                    <a:solidFill>
                      <a:srgbClr val="F2F5FA"/>
                    </a:solidFill>
                  </a:tcPr>
                </a:tc>
              </a:tr>
              <a:tr h="658368">
                <a:tc>
                  <a:txBody>
                    <a:bodyPr wrap="square"/>
                    <a:lstStyle/>
                    <a:p>
                      <a:r>
                        <a:rPr sz="1050" b="1">
                          <a:solidFill>
                            <a:srgbClr val="1F29FC"/>
                          </a:solidFill>
                          <a:latin typeface="맑은 고딕"/>
                        </a:rPr>
                        <a:t>증상 2</a:t>
                      </a:r>
                    </a:p>
                  </a:txBody>
                  <a:tcPr marT="25000" marB="25000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r>
                        <a:rPr sz="1050" b="0">
                          <a:solidFill>
                            <a:srgbClr val="1A1F2E"/>
                          </a:solidFill>
                          <a:latin typeface="맑은 고딕"/>
                        </a:rPr>
                        <a:t>조감/사진 시안 렌더가 오래 걸림(&gt;90초)</a:t>
                      </a:r>
                    </a:p>
                  </a:txBody>
                  <a:tcPr marT="25000" marB="25000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r>
                        <a:rPr sz="1050" b="0">
                          <a:solidFill>
                            <a:srgbClr val="1A1F2E"/>
                          </a:solidFill>
                          <a:latin typeface="맑은 고딕"/>
                        </a:rPr>
                        <a:t>→ 다음 데모 먼저 진행 후 돌아와 결과 확인</a:t>
                      </a:r>
                    </a:p>
                  </a:txBody>
                  <a:tcPr marT="25000" marB="25000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r>
                        <a:rPr sz="1050" b="0">
                          <a:solidFill>
                            <a:srgbClr val="1A1F2E"/>
                          </a:solidFill>
                          <a:latin typeface="맑은 고딕"/>
                        </a:rPr>
                        <a:t>큐 기반 비동기 설계 설명 기회로 활용</a:t>
                      </a:r>
                    </a:p>
                  </a:txBody>
                  <a:tcPr marT="25000" marB="25000">
                    <a:solidFill>
                      <a:srgbClr val="FFFFFF"/>
                    </a:solidFill>
                  </a:tcPr>
                </a:tc>
              </a:tr>
              <a:tr h="658368">
                <a:tc>
                  <a:txBody>
                    <a:bodyPr wrap="square"/>
                    <a:lstStyle/>
                    <a:p>
                      <a:r>
                        <a:rPr sz="1050" b="1">
                          <a:solidFill>
                            <a:srgbClr val="1F29FC"/>
                          </a:solidFill>
                          <a:latin typeface="맑은 고딕"/>
                        </a:rPr>
                        <a:t>증상 3</a:t>
                      </a:r>
                    </a:p>
                  </a:txBody>
                  <a:tcPr marT="25000" marB="25000">
                    <a:solidFill>
                      <a:srgbClr val="F2F5FA"/>
                    </a:solidFill>
                  </a:tcPr>
                </a:tc>
                <a:tc>
                  <a:txBody>
                    <a:bodyPr wrap="square"/>
                    <a:lstStyle/>
                    <a:p>
                      <a:r>
                        <a:rPr sz="1050" b="0">
                          <a:solidFill>
                            <a:srgbClr val="1A1F2E"/>
                          </a:solidFill>
                          <a:latin typeface="맑은 고딕"/>
                        </a:rPr>
                        <a:t>AI 요약이 일부 배치안에 없음</a:t>
                      </a:r>
                    </a:p>
                  </a:txBody>
                  <a:tcPr marT="25000" marB="25000">
                    <a:solidFill>
                      <a:srgbClr val="F2F5FA"/>
                    </a:solidFill>
                  </a:tcPr>
                </a:tc>
                <a:tc>
                  <a:txBody>
                    <a:bodyPr wrap="square"/>
                    <a:lstStyle/>
                    <a:p>
                      <a:r>
                        <a:rPr sz="1050" b="0">
                          <a:solidFill>
                            <a:srgbClr val="1A1F2E"/>
                          </a:solidFill>
                          <a:latin typeface="맑은 고딕"/>
                        </a:rPr>
                        <a:t>→ 정상 동작(AI는 부가, 배치 생성은 항상 성공)</a:t>
                      </a:r>
                    </a:p>
                  </a:txBody>
                  <a:tcPr marT="25000" marB="25000">
                    <a:solidFill>
                      <a:srgbClr val="F2F5FA"/>
                    </a:solidFill>
                  </a:tcPr>
                </a:tc>
                <a:tc>
                  <a:txBody>
                    <a:bodyPr wrap="square"/>
                    <a:lstStyle/>
                    <a:p>
                      <a:r>
                        <a:rPr sz="1050" b="0">
                          <a:solidFill>
                            <a:srgbClr val="1A1F2E"/>
                          </a:solidFill>
                          <a:latin typeface="맑은 고딕"/>
                        </a:rPr>
                        <a:t>안전 설계(AI 실패가 기능을 막지 않음) 강조</a:t>
                      </a:r>
                    </a:p>
                  </a:txBody>
                  <a:tcPr marT="25000" marB="25000">
                    <a:solidFill>
                      <a:srgbClr val="F2F5FA"/>
                    </a:solidFill>
                  </a:tcPr>
                </a:tc>
              </a:tr>
              <a:tr h="658368">
                <a:tc>
                  <a:txBody>
                    <a:bodyPr wrap="square"/>
                    <a:lstStyle/>
                    <a:p>
                      <a:r>
                        <a:rPr sz="1050" b="1">
                          <a:solidFill>
                            <a:srgbClr val="1F29FC"/>
                          </a:solidFill>
                          <a:latin typeface="맑은 고딕"/>
                        </a:rPr>
                        <a:t>증상 4</a:t>
                      </a:r>
                    </a:p>
                  </a:txBody>
                  <a:tcPr marT="25000" marB="25000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r>
                        <a:rPr sz="1050" b="0">
                          <a:solidFill>
                            <a:srgbClr val="1A1F2E"/>
                          </a:solidFill>
                          <a:latin typeface="맑은 고딕"/>
                        </a:rPr>
                        <a:t>관람 도우미가 '정보 없음' 답변</a:t>
                      </a:r>
                    </a:p>
                  </a:txBody>
                  <a:tcPr marT="25000" marB="25000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r>
                        <a:rPr sz="1050" b="0">
                          <a:solidFill>
                            <a:srgbClr val="1A1F2E"/>
                          </a:solidFill>
                          <a:latin typeface="맑은 고딕"/>
                        </a:rPr>
                        <a:t>→ 질문을 행사·교통 범위로 변경</a:t>
                      </a:r>
                    </a:p>
                  </a:txBody>
                  <a:tcPr marT="25000" marB="25000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r>
                        <a:rPr sz="1050" b="0">
                          <a:solidFill>
                            <a:srgbClr val="1A1F2E"/>
                          </a:solidFill>
                          <a:latin typeface="맑은 고딕"/>
                        </a:rPr>
                        <a:t>환각 차단이 정상 동작한다는 증거</a:t>
                      </a:r>
                    </a:p>
                  </a:txBody>
                  <a:tcPr marT="25000" marB="25000">
                    <a:solidFill>
                      <a:srgbClr val="FFFFFF"/>
                    </a:solidFill>
                  </a:tcPr>
                </a:tc>
              </a:tr>
              <a:tr h="658368">
                <a:tc>
                  <a:txBody>
                    <a:bodyPr wrap="square"/>
                    <a:lstStyle/>
                    <a:p>
                      <a:r>
                        <a:rPr sz="1050" b="1">
                          <a:solidFill>
                            <a:srgbClr val="1F29FC"/>
                          </a:solidFill>
                          <a:latin typeface="맑은 고딕"/>
                        </a:rPr>
                        <a:t>증상 5</a:t>
                      </a:r>
                    </a:p>
                  </a:txBody>
                  <a:tcPr marT="25000" marB="25000">
                    <a:solidFill>
                      <a:srgbClr val="F2F5FA"/>
                    </a:solidFill>
                  </a:tcPr>
                </a:tc>
                <a:tc>
                  <a:txBody>
                    <a:bodyPr wrap="square"/>
                    <a:lstStyle/>
                    <a:p>
                      <a:r>
                        <a:rPr sz="1050" b="0">
                          <a:solidFill>
                            <a:srgbClr val="1A1F2E"/>
                          </a:solidFill>
                          <a:latin typeface="맑은 고딕"/>
                        </a:rPr>
                        <a:t>화면 데이터가 비어 보임</a:t>
                      </a:r>
                    </a:p>
                  </a:txBody>
                  <a:tcPr marT="25000" marB="25000">
                    <a:solidFill>
                      <a:srgbClr val="F2F5FA"/>
                    </a:solidFill>
                  </a:tcPr>
                </a:tc>
                <a:tc>
                  <a:txBody>
                    <a:bodyPr wrap="square"/>
                    <a:lstStyle/>
                    <a:p>
                      <a:r>
                        <a:rPr sz="1050" b="0">
                          <a:solidFill>
                            <a:srgbClr val="1A1F2E"/>
                          </a:solidFill>
                          <a:latin typeface="맑은 고딕"/>
                        </a:rPr>
                        <a:t>→ 행사 선택이 '2026 라이브 데모 행사'인지 확인</a:t>
                      </a:r>
                    </a:p>
                  </a:txBody>
                  <a:tcPr marT="25000" marB="25000">
                    <a:solidFill>
                      <a:srgbClr val="F2F5FA"/>
                    </a:solidFill>
                  </a:tcPr>
                </a:tc>
                <a:tc>
                  <a:txBody>
                    <a:bodyPr wrap="square"/>
                    <a:lstStyle/>
                    <a:p>
                      <a:r>
                        <a:rPr sz="1050" b="0">
                          <a:solidFill>
                            <a:srgbClr val="1A1F2E"/>
                          </a:solidFill>
                          <a:latin typeface="맑은 고딕"/>
                        </a:rPr>
                        <a:t>행사 스코프 미선택이 최다 원인</a:t>
                      </a:r>
                    </a:p>
                  </a:txBody>
                  <a:tcPr marT="25000" marB="25000">
                    <a:solidFill>
                      <a:srgbClr val="F2F5FA"/>
                    </a:solidFill>
                  </a:tcPr>
                </a:tc>
              </a:tr>
              <a:tr h="658368">
                <a:tc>
                  <a:txBody>
                    <a:bodyPr wrap="square"/>
                    <a:lstStyle/>
                    <a:p>
                      <a:r>
                        <a:rPr sz="1050" b="1">
                          <a:solidFill>
                            <a:srgbClr val="1F29FC"/>
                          </a:solidFill>
                          <a:latin typeface="맑은 고딕"/>
                        </a:rPr>
                        <a:t>증상 6</a:t>
                      </a:r>
                    </a:p>
                  </a:txBody>
                  <a:tcPr marT="25000" marB="25000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r>
                        <a:rPr sz="1050" b="0">
                          <a:solidFill>
                            <a:srgbClr val="1A1F2E"/>
                          </a:solidFill>
                          <a:latin typeface="맑은 고딕"/>
                        </a:rPr>
                        <a:t>이미지 생성이 실패(429 쿼터)로 끝남</a:t>
                      </a:r>
                    </a:p>
                  </a:txBody>
                  <a:tcPr marT="25000" marB="25000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r>
                        <a:rPr sz="1050" b="0">
                          <a:solidFill>
                            <a:srgbClr val="1A1F2E"/>
                          </a:solidFill>
                          <a:latin typeface="맑은 고딕"/>
                        </a:rPr>
                        <a:t>→ Gemini 유료 결제 미조치 상태 — 텍스트 AI 데모로 대체 진행</a:t>
                      </a:r>
                    </a:p>
                  </a:txBody>
                  <a:tcPr marT="25000" marB="25000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r>
                        <a:rPr sz="1050" b="0">
                          <a:solidFill>
                            <a:srgbClr val="1A1F2E"/>
                          </a:solidFill>
                          <a:latin typeface="맑은 고딕"/>
                        </a:rPr>
                        <a:t>체크리스트 ★필수 항목 사전 조치가 근본 해결</a:t>
                      </a:r>
                    </a:p>
                  </a:txBody>
                  <a:tcPr marT="25000" marB="25000"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548640" y="5257800"/>
            <a:ext cx="11064240" cy="54864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15000"/>
              </a:lnSpc>
            </a:pPr>
            <a:r>
              <a:rPr sz="1100" b="0">
                <a:solidFill>
                  <a:srgbClr val="B45F06"/>
                </a:solidFill>
                <a:latin typeface="맑은 고딕"/>
              </a:rPr>
              <a:t>※ 긴급 연락: 시스템관리자 계정(admin@kintex.zioinfo.co.kr)으로 상태 확인 가능. 모든 AI 실패는 화면 강등(degraded)으로 처리되어 시연이 중단되지 않도록 설계됨.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