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2377440"/>
          </a:xfrm>
          <a:prstGeom prst="rect">
            <a:avLst/>
          </a:prstGeom>
          <a:solidFill>
            <a:srgbClr val="1F3A5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822960" y="1828800"/>
            <a:ext cx="2377440" cy="63500"/>
          </a:xfrm>
          <a:prstGeom prst="rect">
            <a:avLst/>
          </a:prstGeom>
          <a:solidFill>
            <a:srgbClr val="2E86C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822960" y="777240"/>
            <a:ext cx="10545775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4000" b="1">
                <a:solidFill>
                  <a:srgbClr val="FFFFFF"/>
                </a:solidFill>
                <a:latin typeface="맑은 고딕"/>
              </a:rPr>
              <a:t>GUARDiA Mall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2960" y="2651760"/>
            <a:ext cx="10545775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800" b="1">
                <a:solidFill>
                  <a:srgbClr val="1F3A5F"/>
                </a:solidFill>
                <a:latin typeface="맑은 고딕"/>
              </a:rPr>
              <a:t>개발계획서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22960" y="3657600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지오정보기술 / GUARDiA Platform / 2026 (v2)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22960" y="6035040"/>
            <a:ext cx="5486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0">
                <a:solidFill>
                  <a:srgbClr val="888888"/>
                </a:solidFill>
                <a:latin typeface="맑은 고딕"/>
              </a:rPr>
              <a:t>GUARDiA Platform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640080" y="411480"/>
            <a:ext cx="10911535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>
                <a:solidFill>
                  <a:srgbClr val="1F3A5F"/>
                </a:solidFill>
                <a:latin typeface="맑은 고딕"/>
              </a:rPr>
              <a:t>1. 개요 / 배경</a:t>
            </a:r>
          </a:p>
        </p:txBody>
      </p:sp>
      <p:sp>
        <p:nvSpPr>
          <p:cNvPr id="3" name="Rectangle 2"/>
          <p:cNvSpPr/>
          <p:nvPr/>
        </p:nvSpPr>
        <p:spPr>
          <a:xfrm>
            <a:off x="640080" y="1188720"/>
            <a:ext cx="1828800" cy="38100"/>
          </a:xfrm>
          <a:prstGeom prst="rect">
            <a:avLst/>
          </a:prstGeom>
          <a:solidFill>
            <a:srgbClr val="2E86C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822960" y="1645920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미국 다지점 꽃집 옴니채널 e-커머스 플랫폼. 매장·ZIP 배송권역·매장별 재고·상품/사이즈/옵션·타임슬롯·당일배송·구독·서지프라이싱·기사 라우팅·매장간 재고이양을 제공한다.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2960" y="2212848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결제/세금/주소/SMS/이메일은 외부 게이트웨이 어댑터(mock 기본·운영시 Stripe/TaxJar/GoogleMaps/Twilio/SendGrid), AI는 Ollama 온프레미스.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22960" y="2779776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v2 추가: UIMS(공통 업무협업)·시스템관리(권한관리 RBAC)·운영자 로그인 보조(회원가입·아이디찾기·비밀번호초기화)·2FA·모바일 앱 QR 배포.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22960" y="3346704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기술 스택: Spring Boot 3.5(Java 17) + React 19 + MyBatis + PostgreSQL(mall_db). 패키지 com.zioinfo.mall · 백엔드 포트 8011 · 프론트 3010 · ITSM 연동 9001.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22960" y="3913632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AI는 Ollama 온프레미스 sLLM만 사용(외부 API 미사용) — GUARDiA 보안 불변 규칙 준수.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640080" y="411480"/>
            <a:ext cx="10911535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>
                <a:solidFill>
                  <a:srgbClr val="1F3A5F"/>
                </a:solidFill>
                <a:latin typeface="맑은 고딕"/>
              </a:rPr>
              <a:t>2. 개발 목표</a:t>
            </a:r>
          </a:p>
        </p:txBody>
      </p:sp>
      <p:sp>
        <p:nvSpPr>
          <p:cNvPr id="3" name="Rectangle 2"/>
          <p:cNvSpPr/>
          <p:nvPr/>
        </p:nvSpPr>
        <p:spPr>
          <a:xfrm>
            <a:off x="640080" y="1188720"/>
            <a:ext cx="1828800" cy="38100"/>
          </a:xfrm>
          <a:prstGeom prst="rect">
            <a:avLst/>
          </a:prstGeom>
          <a:solidFill>
            <a:srgbClr val="2E86C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822960" y="1645920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꽃집 e-커머스 핵심 모듈(매장·재고·주문·구독·배송·리뷰/CS)을 단일 플랫폼으로 구현.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2960" y="2212848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공통 업무협업(UIMS: 업무일지·일정·쪽지·업무통계)을 운영 조직에 내재화(com.zioinfo.mall.uiws.*).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22960" y="2779776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시스템관리(권한관리)로 운영자 RBAC를 백오피스에서 직접 관리(역할/메뉴권한·공통코드·메뉴·부서·거래처).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22960" y="3346704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운영자 계정 셀프서비스(회원가입 승인대기·아이디찾기·비밀번호초기화) + 2FA로 운영자 접근 보안 강화.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22960" y="3913632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Ollama 온프레미스 AI를 업무 흐름에 내재화 + GUARDiA 솔루션군 데이터 연계로 통합 운영.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640080" y="411480"/>
            <a:ext cx="10911535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>
                <a:solidFill>
                  <a:srgbClr val="1F3A5F"/>
                </a:solidFill>
                <a:latin typeface="맑은 고딕"/>
              </a:rPr>
              <a:t>3. 개발 범위 — 모듈</a:t>
            </a:r>
          </a:p>
        </p:txBody>
      </p:sp>
      <p:sp>
        <p:nvSpPr>
          <p:cNvPr id="3" name="Rectangle 2"/>
          <p:cNvSpPr/>
          <p:nvPr/>
        </p:nvSpPr>
        <p:spPr>
          <a:xfrm>
            <a:off x="640080" y="1188720"/>
            <a:ext cx="1828800" cy="38100"/>
          </a:xfrm>
          <a:prstGeom prst="rect">
            <a:avLst/>
          </a:prstGeom>
          <a:solidFill>
            <a:srgbClr val="2E86C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731520" y="1554480"/>
          <a:ext cx="10728655" cy="4389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64327"/>
                <a:gridCol w="5364328"/>
              </a:tblGrid>
              <a:tr h="313508">
                <a:tc>
                  <a:txBody>
                    <a:bodyPr/>
                    <a:lstStyle/>
                    <a:p>
                      <a:r>
                        <a:rPr sz="1200" b="1">
                          <a:solidFill>
                            <a:srgbClr val="FFFFFF"/>
                          </a:solidFill>
                          <a:latin typeface="맑은 고딕"/>
                        </a:rPr>
                        <a:t>모듈</a:t>
                      </a:r>
                    </a:p>
                  </a:txBody>
                  <a:tcPr>
                    <a:solidFill>
                      <a:srgbClr val="1F3A5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00" b="1">
                          <a:solidFill>
                            <a:srgbClr val="FFFFFF"/>
                          </a:solidFill>
                          <a:latin typeface="맑은 고딕"/>
                        </a:rPr>
                        <a:t>설명</a:t>
                      </a:r>
                    </a:p>
                  </a:txBody>
                  <a:tcPr>
                    <a:solidFill>
                      <a:srgbClr val="1F3A5F"/>
                    </a:solidFill>
                  </a:tcPr>
                </a:tc>
              </a:tr>
              <a:tr h="313508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스토어/배송권역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매장·ZIP 배송권역·매장별 재고 ON/OFF</a:t>
                      </a:r>
                    </a:p>
                  </a:txBody>
                  <a:tcPr/>
                </a:tc>
              </a:tr>
              <a:tr h="313508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상품 카탈로그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상품/3사이즈/옵션</a:t>
                      </a:r>
                    </a:p>
                  </a:txBody>
                  <a:tcPr/>
                </a:tc>
              </a:tr>
              <a:tr h="313508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주문/장바구니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장바구니·주문·타임슬롯 스케줄링·당일배송</a:t>
                      </a:r>
                    </a:p>
                  </a:txBody>
                  <a:tcPr/>
                </a:tc>
              </a:tr>
              <a:tr h="313508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구독/프라이싱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정기 구독·서지(피크) 프라이싱</a:t>
                      </a:r>
                    </a:p>
                  </a:txBody>
                  <a:tcPr/>
                </a:tc>
              </a:tr>
              <a:tr h="313508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배송/라우팅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배송·기사 라우팅·매장간 재고이양</a:t>
                      </a:r>
                    </a:p>
                  </a:txBody>
                  <a:tcPr/>
                </a:tc>
              </a:tr>
              <a:tr h="313508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리뷰/CS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리뷰·고객 CS</a:t>
                      </a:r>
                    </a:p>
                  </a:txBody>
                  <a:tcPr/>
                </a:tc>
              </a:tr>
              <a:tr h="313508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게이트웨이 어댑터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결제/세금/주소/SMS/이메일(mock 기본·운영시 외부 연동)</a:t>
                      </a:r>
                    </a:p>
                  </a:txBody>
                  <a:tcPr/>
                </a:tc>
              </a:tr>
              <a:tr h="313508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AI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상품추천·리뷰요약·자연어검색·CS응답·수요예측·재고이양추천(Ollama)</a:t>
                      </a:r>
                    </a:p>
                  </a:txBody>
                  <a:tcPr/>
                </a:tc>
              </a:tr>
              <a:tr h="313508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UIMS 업무협업 (v2)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업무일지·일정·쪽지·업무통계 (com.zioinfo.mall.uiws.*)</a:t>
                      </a:r>
                    </a:p>
                  </a:txBody>
                  <a:tcPr/>
                </a:tc>
              </a:tr>
              <a:tr h="313508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시스템관리/권한 (v2)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역할·역할-메뉴권한·공통코드·메뉴·부서·거래처 (tb_uiws_*, /api/system/*)</a:t>
                      </a:r>
                    </a:p>
                  </a:txBody>
                  <a:tcPr/>
                </a:tc>
              </a:tr>
              <a:tr h="313508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운영자 로그인 보조 (v2)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회원가입·아이디찾기·비밀번호초기화·2FA (운영 계정 한정)</a:t>
                      </a:r>
                    </a:p>
                  </a:txBody>
                  <a:tcPr/>
                </a:tc>
              </a:tr>
              <a:tr h="313508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관리자 웹/앱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RBAC(SuperAdmin/StoreManager)·재고·주문·이양·정산·매출</a:t>
                      </a:r>
                    </a:p>
                  </a:txBody>
                  <a:tcPr/>
                </a:tc>
              </a:tr>
              <a:tr h="313516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고객 쇼핑앱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app/mall — 홈·카테고리·상세·장바구니·주문·찜·AI추천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640080" y="411480"/>
            <a:ext cx="10911535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>
                <a:solidFill>
                  <a:srgbClr val="1F3A5F"/>
                </a:solidFill>
                <a:latin typeface="맑은 고딕"/>
              </a:rPr>
              <a:t>4. 기술 스택</a:t>
            </a:r>
          </a:p>
        </p:txBody>
      </p:sp>
      <p:sp>
        <p:nvSpPr>
          <p:cNvPr id="3" name="Rectangle 2"/>
          <p:cNvSpPr/>
          <p:nvPr/>
        </p:nvSpPr>
        <p:spPr>
          <a:xfrm>
            <a:off x="640080" y="1188720"/>
            <a:ext cx="1828800" cy="38100"/>
          </a:xfrm>
          <a:prstGeom prst="rect">
            <a:avLst/>
          </a:prstGeom>
          <a:solidFill>
            <a:srgbClr val="2E86C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731520" y="1554480"/>
          <a:ext cx="10728655" cy="2926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64327"/>
                <a:gridCol w="5364328"/>
              </a:tblGrid>
              <a:tr h="365760">
                <a:tc>
                  <a:txBody>
                    <a:bodyPr/>
                    <a:lstStyle/>
                    <a:p>
                      <a:r>
                        <a:rPr sz="1200" b="1">
                          <a:solidFill>
                            <a:srgbClr val="FFFFFF"/>
                          </a:solidFill>
                          <a:latin typeface="맑은 고딕"/>
                        </a:rPr>
                        <a:t>레이어</a:t>
                      </a:r>
                    </a:p>
                  </a:txBody>
                  <a:tcPr>
                    <a:solidFill>
                      <a:srgbClr val="1F3A5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00" b="1">
                          <a:solidFill>
                            <a:srgbClr val="FFFFFF"/>
                          </a:solidFill>
                          <a:latin typeface="맑은 고딕"/>
                        </a:rPr>
                        <a:t>기술</a:t>
                      </a:r>
                    </a:p>
                  </a:txBody>
                  <a:tcPr>
                    <a:solidFill>
                      <a:srgbClr val="1F3A5F"/>
                    </a:solidFill>
                  </a:tcPr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Backend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Spring Boot 3.5 / Java 17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Frontend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React 19 + Vite + TypeScript + Tailwind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ORM/DB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MyBatis / PostgreSQL (mall_db)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인증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JWT + 2FA(2차 인증) · RBAC · BCrypt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차트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Recharts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AI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Ollama 온프레미스 sLLM (외부 API 미사용)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빌드/배포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단일 JAR(frontend→backend static) + Gitea + Jenkins CI/CD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640080" y="411480"/>
            <a:ext cx="10911535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>
                <a:solidFill>
                  <a:srgbClr val="1F3A5F"/>
                </a:solidFill>
                <a:latin typeface="맑은 고딕"/>
              </a:rPr>
              <a:t>5. 시스템 아키텍처</a:t>
            </a:r>
          </a:p>
        </p:txBody>
      </p:sp>
      <p:sp>
        <p:nvSpPr>
          <p:cNvPr id="3" name="Rectangle 2"/>
          <p:cNvSpPr/>
          <p:nvPr/>
        </p:nvSpPr>
        <p:spPr>
          <a:xfrm>
            <a:off x="640080" y="1188720"/>
            <a:ext cx="1828800" cy="38100"/>
          </a:xfrm>
          <a:prstGeom prst="rect">
            <a:avLst/>
          </a:prstGeom>
          <a:solidFill>
            <a:srgbClr val="2E86C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822960" y="1645920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단일 JAR 구성: React 19 프론트엔드 빌드 산출물을 Spring Boot static에 번들(포트 8011).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2960" y="2212848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데이터: MyBatis 매퍼 + PostgreSQL 전용 DB/계정으로 격리. UIMS·시스템관리 테이블(tb_uiws_*)은 별개 계정모델로 mall_account와 분리.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22960" y="2779776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인증: JWT + 2FA · 운영자 승인 게이트(approved). 고객 쇼핑회원(USER)과 운영(ADMIN/MANAGER) 역할 분리.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22960" y="3346704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AI: Ollama 클라이언트(타임아웃·폴백 내장) — 모델 미가용 시 degraded 폴백.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22960" y="3913632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연계: GUARDiA CRM(회원)·ERP(재고/정산)·OCR(상품등록)·BI(매출분석)·ITSM(CS).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22960" y="4480560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배포: Gitea push → webhook → Jenkins/deploy_server → systemd 단일 JAR 기동.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22960" y="6035040"/>
            <a:ext cx="10545775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0">
                <a:solidFill>
                  <a:srgbClr val="888888"/>
                </a:solidFill>
                <a:latin typeface="맑은 고딕"/>
              </a:rPr>
              <a:t>※ 아키텍처 도식 자리 (단일 JAR · PostgreSQL · Ollama · ITSM 연계 · UIMS/시스템관리 레이어)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640080" y="411480"/>
            <a:ext cx="10911535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>
                <a:solidFill>
                  <a:srgbClr val="1F3A5F"/>
                </a:solidFill>
                <a:latin typeface="맑은 고딕"/>
              </a:rPr>
              <a:t>6. 일정 (WBS 요약)</a:t>
            </a:r>
          </a:p>
        </p:txBody>
      </p:sp>
      <p:sp>
        <p:nvSpPr>
          <p:cNvPr id="3" name="Rectangle 2"/>
          <p:cNvSpPr/>
          <p:nvPr/>
        </p:nvSpPr>
        <p:spPr>
          <a:xfrm>
            <a:off x="640080" y="1188720"/>
            <a:ext cx="1828800" cy="38100"/>
          </a:xfrm>
          <a:prstGeom prst="rect">
            <a:avLst/>
          </a:prstGeom>
          <a:solidFill>
            <a:srgbClr val="2E86C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731520" y="1554480"/>
          <a:ext cx="10728655" cy="2926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64327"/>
                <a:gridCol w="5364328"/>
              </a:tblGrid>
              <a:tr h="365760">
                <a:tc>
                  <a:txBody>
                    <a:bodyPr/>
                    <a:lstStyle/>
                    <a:p>
                      <a:r>
                        <a:rPr sz="1200" b="1">
                          <a:solidFill>
                            <a:srgbClr val="FFFFFF"/>
                          </a:solidFill>
                          <a:latin typeface="맑은 고딕"/>
                        </a:rPr>
                        <a:t>단계</a:t>
                      </a:r>
                    </a:p>
                  </a:txBody>
                  <a:tcPr>
                    <a:solidFill>
                      <a:srgbClr val="1F3A5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00" b="1">
                          <a:solidFill>
                            <a:srgbClr val="FFFFFF"/>
                          </a:solidFill>
                          <a:latin typeface="맑은 고딕"/>
                        </a:rPr>
                        <a:t>주요 산출물</a:t>
                      </a:r>
                    </a:p>
                  </a:txBody>
                  <a:tcPr>
                    <a:solidFill>
                      <a:srgbClr val="1F3A5F"/>
                    </a:solidFill>
                  </a:tcPr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분석/설계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요구사항 정의·ERD·API 설계·화면 설계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백엔드 구현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com.zioinfo.mall 도메인·MyBatis 매퍼·REST API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프론트 구현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관리자 웹 화면·대시보드·차트(Recharts)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UIMS/시스템관리 (v2)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업무협업 모듈·권한관리 6화면·운영자 로그인 보조·2FA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AI/연계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Ollama AI 기능·GUARDiA 솔루션 연계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테스트/배포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QA·CI/CD 자동배포·운영 검증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문서/지침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설계서·사용자/운영자 지침서(완성 후)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640080" y="411480"/>
            <a:ext cx="10911535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>
                <a:solidFill>
                  <a:srgbClr val="1F3A5F"/>
                </a:solidFill>
                <a:latin typeface="맑은 고딕"/>
              </a:rPr>
              <a:t>7. 기대 효과</a:t>
            </a:r>
          </a:p>
        </p:txBody>
      </p:sp>
      <p:sp>
        <p:nvSpPr>
          <p:cNvPr id="3" name="Rectangle 2"/>
          <p:cNvSpPr/>
          <p:nvPr/>
        </p:nvSpPr>
        <p:spPr>
          <a:xfrm>
            <a:off x="640080" y="1188720"/>
            <a:ext cx="1828800" cy="38100"/>
          </a:xfrm>
          <a:prstGeom prst="rect">
            <a:avLst/>
          </a:prstGeom>
          <a:solidFill>
            <a:srgbClr val="2E86C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822960" y="1645920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꽃집 e-커머스 + 운영 업무협업(UIMS) 통합으로 현장 운영 효율 향상 및 데이터 일관성 확보.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2960" y="2212848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시스템관리(권한관리)로 운영자 RBAC를 백오피스에서 자율 관리 — 운영 변경 민첩성 향상.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22960" y="2779776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운영자 계정 셀프서비스 + 2FA로 접근 보안 강화 및 헬프데스크 부담 절감.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22960" y="3346704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온프레미스 AI 자동화로 반복 업무·의사결정 보조 시간 절감.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22960" y="3913632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공공기관 폐쇄망 적합(외부 API 미사용·전용 DB 격리·RBAC·감사로그).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