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1F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5394960"/>
            <a:ext cx="12191695" cy="3810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22960" y="1371600"/>
            <a:ext cx="10515600" cy="45720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40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GUARDiA · GUARDiA HRM — AI 기반 인사관리 플랫폼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1920240"/>
            <a:ext cx="10515600" cy="146304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1000"/>
              </a:spcAft>
            </a:pPr>
            <a:r>
              <a:rPr sz="4400" b="1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사용자 지침서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500" b="0">
                <a:solidFill>
                  <a:srgbClr val="BFD4F0"/>
                </a:solidFill>
                <a:latin typeface="Pretendard"/>
                <a:ea typeface="Pretendard"/>
                <a:cs typeface="Pretendard"/>
              </a:rPr>
              <a:t>사원·근태·급여·성과·채용·교육 업무를 한 곳에서 처리하는 방법</a:t>
            </a:r>
          </a:p>
        </p:txBody>
      </p:sp>
      <p:sp>
        <p:nvSpPr>
          <p:cNvPr id="6" name="Rectangle 5"/>
          <p:cNvSpPr/>
          <p:nvPr/>
        </p:nvSpPr>
        <p:spPr>
          <a:xfrm>
            <a:off x="822960" y="4206240"/>
            <a:ext cx="937260" cy="384048"/>
          </a:xfrm>
          <a:prstGeom prst="rect">
            <a:avLst/>
          </a:prstGeom>
          <a:solidFill>
            <a:srgbClr val="0B2A5C"/>
          </a:solidFill>
          <a:ln w="9525">
            <a:solidFill>
              <a:srgbClr val="11C3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822960" y="4261104"/>
            <a:ext cx="937260" cy="3108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ctr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인사/조직</a:t>
            </a:r>
          </a:p>
        </p:txBody>
      </p:sp>
      <p:sp>
        <p:nvSpPr>
          <p:cNvPr id="8" name="Rectangle 7"/>
          <p:cNvSpPr/>
          <p:nvPr/>
        </p:nvSpPr>
        <p:spPr>
          <a:xfrm>
            <a:off x="1906524" y="4206240"/>
            <a:ext cx="937260" cy="384048"/>
          </a:xfrm>
          <a:prstGeom prst="rect">
            <a:avLst/>
          </a:prstGeom>
          <a:solidFill>
            <a:srgbClr val="0B2A5C"/>
          </a:solidFill>
          <a:ln w="9525">
            <a:solidFill>
              <a:srgbClr val="11C3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1906524" y="4261104"/>
            <a:ext cx="937260" cy="3108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ctr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근태/급여</a:t>
            </a:r>
          </a:p>
        </p:txBody>
      </p:sp>
      <p:sp>
        <p:nvSpPr>
          <p:cNvPr id="10" name="Rectangle 9"/>
          <p:cNvSpPr/>
          <p:nvPr/>
        </p:nvSpPr>
        <p:spPr>
          <a:xfrm>
            <a:off x="2990088" y="4206240"/>
            <a:ext cx="937260" cy="384048"/>
          </a:xfrm>
          <a:prstGeom prst="rect">
            <a:avLst/>
          </a:prstGeom>
          <a:solidFill>
            <a:srgbClr val="0B2A5C"/>
          </a:solidFill>
          <a:ln w="9525">
            <a:solidFill>
              <a:srgbClr val="11C3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2990088" y="4261104"/>
            <a:ext cx="937260" cy="3108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ctr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성과/평가</a:t>
            </a:r>
          </a:p>
        </p:txBody>
      </p:sp>
      <p:sp>
        <p:nvSpPr>
          <p:cNvPr id="12" name="Rectangle 11"/>
          <p:cNvSpPr/>
          <p:nvPr/>
        </p:nvSpPr>
        <p:spPr>
          <a:xfrm>
            <a:off x="4073652" y="4206240"/>
            <a:ext cx="937260" cy="384048"/>
          </a:xfrm>
          <a:prstGeom prst="rect">
            <a:avLst/>
          </a:prstGeom>
          <a:solidFill>
            <a:srgbClr val="0B2A5C"/>
          </a:solidFill>
          <a:ln w="9525">
            <a:solidFill>
              <a:srgbClr val="11C3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4073652" y="4261104"/>
            <a:ext cx="937260" cy="3108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ctr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채용/교육</a:t>
            </a:r>
          </a:p>
        </p:txBody>
      </p:sp>
      <p:sp>
        <p:nvSpPr>
          <p:cNvPr id="14" name="Rectangle 13"/>
          <p:cNvSpPr/>
          <p:nvPr/>
        </p:nvSpPr>
        <p:spPr>
          <a:xfrm>
            <a:off x="5157216" y="4206240"/>
            <a:ext cx="832104" cy="384048"/>
          </a:xfrm>
          <a:prstGeom prst="rect">
            <a:avLst/>
          </a:prstGeom>
          <a:solidFill>
            <a:srgbClr val="0B2A5C"/>
          </a:solidFill>
          <a:ln w="9525">
            <a:solidFill>
              <a:srgbClr val="11C3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5157216" y="4261104"/>
            <a:ext cx="832104" cy="3108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ctr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업무협업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22960" y="5669280"/>
            <a:ext cx="10058400" cy="54864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200" b="0">
                <a:solidFill>
                  <a:srgbClr val="BFD4F0"/>
                </a:solidFill>
                <a:latin typeface="Pretendard"/>
                <a:ea typeface="Pretendard"/>
                <a:cs typeface="Pretendard"/>
              </a:rPr>
              <a:t>guardia-hrm v1.1 · 2026-07-04 · 지오정보기술(ZIOINFO)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841248"/>
          </a:xfrm>
          <a:prstGeom prst="rect">
            <a:avLst/>
          </a:prstGeom>
          <a:solidFill>
            <a:srgbClr val="0A1F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841248"/>
            <a:ext cx="12191695" cy="3810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91440"/>
            <a:ext cx="8686800" cy="3108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START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2920" y="329184"/>
            <a:ext cx="9601200" cy="45720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2100" b="1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시작하기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607040" y="256032"/>
            <a:ext cx="123444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r">
              <a:spcBef>
                <a:spcPts val="0"/>
              </a:spcBef>
              <a:spcAft>
                <a:spcPts val="300"/>
              </a:spcAft>
            </a:pPr>
            <a:r>
              <a:rPr sz="1100" b="0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02 / 08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2920" y="6492240"/>
            <a:ext cx="822960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8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GUARDiA · guardia-hrm — 사용자 지침서</a:t>
            </a:r>
          </a:p>
        </p:txBody>
      </p:sp>
      <p:sp>
        <p:nvSpPr>
          <p:cNvPr id="9" name="Rectangle 8"/>
          <p:cNvSpPr/>
          <p:nvPr/>
        </p:nvSpPr>
        <p:spPr>
          <a:xfrm>
            <a:off x="502920" y="1143000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502920" y="1143000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49224" y="1234440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접속·로그인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웹 브라우저에서 포털 주소로 접속 후 아이디·비밀번호 로그인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2차 인증(OTP)이 설정된 경우 인증 앱의 6자리 코드 입력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권한(역할·부서)에 따라 보이는 메뉴·데이터가 다를 수 있습니다</a:t>
            </a:r>
          </a:p>
        </p:txBody>
      </p:sp>
      <p:sp>
        <p:nvSpPr>
          <p:cNvPr id="12" name="Rectangle 11"/>
          <p:cNvSpPr/>
          <p:nvPr/>
        </p:nvSpPr>
        <p:spPr>
          <a:xfrm>
            <a:off x="6196431" y="1143000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6196431" y="1143000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342735" y="1234440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화면 구성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좌측 사이드바 메뉴 · 상단 헤더(알림·내 정보)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본문 영역에 목록·검색·상세·차트가 표시됩니다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표는 검색·필터·정렬·페이지 이동을 지원합니다</a:t>
            </a:r>
          </a:p>
        </p:txBody>
      </p:sp>
      <p:sp>
        <p:nvSpPr>
          <p:cNvPr id="15" name="Rectangle 14"/>
          <p:cNvSpPr/>
          <p:nvPr/>
        </p:nvSpPr>
        <p:spPr>
          <a:xfrm>
            <a:off x="502920" y="3872484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502920" y="3872484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649224" y="3963924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GUARDiA HRM이 하는 일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사원·조직 정보와 근태·급여를 통합 관리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성과 평가·채용·교육 업무를 온라인으로 처리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업무일지·일정·쪽지 등 협업 기능과 AI 보조 제공</a:t>
            </a:r>
          </a:p>
        </p:txBody>
      </p:sp>
      <p:sp>
        <p:nvSpPr>
          <p:cNvPr id="18" name="Rectangle 17"/>
          <p:cNvSpPr/>
          <p:nvPr/>
        </p:nvSpPr>
        <p:spPr>
          <a:xfrm>
            <a:off x="6196431" y="3872484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6196431" y="3872484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6342735" y="3963924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이용 안내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처음 로그인 후 마이페이지에서 비밀번호·OTP를 설정하세요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AI 응답의 첫 요청은 모델 준비로 다소 느릴 수 있습니다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모든 데이터는 사내(온프레미스)에서 처리됩니다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841248"/>
          </a:xfrm>
          <a:prstGeom prst="rect">
            <a:avLst/>
          </a:prstGeom>
          <a:solidFill>
            <a:srgbClr val="0A1F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841248"/>
            <a:ext cx="12191695" cy="3810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91440"/>
            <a:ext cx="8686800" cy="3108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MENU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2920" y="329184"/>
            <a:ext cx="9601200" cy="45720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2100" b="1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메뉴 한눈에 보기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607040" y="256032"/>
            <a:ext cx="123444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r">
              <a:spcBef>
                <a:spcPts val="0"/>
              </a:spcBef>
              <a:spcAft>
                <a:spcPts val="300"/>
              </a:spcAft>
            </a:pPr>
            <a:r>
              <a:rPr sz="1100" b="0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03 / 08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2920" y="6492240"/>
            <a:ext cx="822960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8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GUARDiA · guardia-hrm — 사용자 지침서</a:t>
            </a:r>
          </a:p>
        </p:txBody>
      </p:sp>
      <p:graphicFrame>
        <p:nvGraphicFramePr>
          <p:cNvPr id="9" name="Table 8"/>
          <p:cNvGraphicFramePr>
            <a:graphicFrameLocks noGrp="1"/>
          </p:cNvGraphicFramePr>
          <p:nvPr/>
        </p:nvGraphicFramePr>
        <p:xfrm>
          <a:off x="502920" y="1188720"/>
          <a:ext cx="11183111" cy="248716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49939"/>
                <a:gridCol w="8133172"/>
              </a:tblGrid>
              <a:tr h="310896">
                <a:tc>
                  <a:txBody>
                    <a:bodyPr/>
                    <a:lstStyle/>
                    <a:p>
                      <a:r>
                        <a:rPr sz="950" b="1">
                          <a:solidFill>
                            <a:srgbClr val="FFFFFF"/>
                          </a:solidFill>
                          <a:latin typeface="Pretendard"/>
                          <a:ea typeface="Pretendard"/>
                          <a:cs typeface="Pretendard"/>
                        </a:rPr>
                        <a:t>메뉴</a:t>
                      </a:r>
                    </a:p>
                  </a:txBody>
                  <a:tcPr marL="50800" marR="50800" marT="12700" marB="12700">
                    <a:solidFill>
                      <a:srgbClr val="0B2A5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50" b="1">
                          <a:solidFill>
                            <a:srgbClr val="FFFFFF"/>
                          </a:solidFill>
                          <a:latin typeface="Pretendard"/>
                          <a:ea typeface="Pretendard"/>
                          <a:cs typeface="Pretendard"/>
                        </a:rPr>
                        <a:t>설명</a:t>
                      </a:r>
                    </a:p>
                  </a:txBody>
                  <a:tcPr marL="50800" marR="50800" marT="12700" marB="12700">
                    <a:solidFill>
                      <a:srgbClr val="0B2A5C"/>
                    </a:solidFill>
                  </a:tcPr>
                </a:tc>
              </a:tr>
              <a:tr h="310896">
                <a:tc>
                  <a:txBody>
                    <a:bodyPr/>
                    <a:lstStyle/>
                    <a:p>
                      <a:r>
                        <a:rPr sz="950" b="1">
                          <a:solidFill>
                            <a:srgbClr val="1A2B45"/>
                          </a:solidFill>
                          <a:latin typeface="Pretendard"/>
                          <a:ea typeface="Pretendard"/>
                          <a:cs typeface="Pretendard"/>
                        </a:rPr>
                        <a:t>대시보드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5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인사 핵심 지표(인원·근태·급여 등) 요약 카드·차트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</a:tr>
              <a:tr h="310896">
                <a:tc>
                  <a:txBody>
                    <a:bodyPr/>
                    <a:lstStyle/>
                    <a:p>
                      <a:r>
                        <a:rPr sz="950" b="1">
                          <a:solidFill>
                            <a:srgbClr val="1A2B45"/>
                          </a:solidFill>
                          <a:latin typeface="Pretendard"/>
                          <a:ea typeface="Pretendard"/>
                          <a:cs typeface="Pretendard"/>
                        </a:rPr>
                        <a:t>사원/조직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5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사원 조회·등록·수정, 부서·직위·직급 관리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</a:tr>
              <a:tr h="310896">
                <a:tc>
                  <a:txBody>
                    <a:bodyPr/>
                    <a:lstStyle/>
                    <a:p>
                      <a:r>
                        <a:rPr sz="950" b="1">
                          <a:solidFill>
                            <a:srgbClr val="1A2B45"/>
                          </a:solidFill>
                          <a:latin typeface="Pretendard"/>
                          <a:ea typeface="Pretendard"/>
                          <a:cs typeface="Pretendard"/>
                        </a:rPr>
                        <a:t>근태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5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출퇴근·초과근무·연차/휴가 신청·현황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</a:tr>
              <a:tr h="310896">
                <a:tc>
                  <a:txBody>
                    <a:bodyPr/>
                    <a:lstStyle/>
                    <a:p>
                      <a:r>
                        <a:rPr sz="950" b="1">
                          <a:solidFill>
                            <a:srgbClr val="1A2B45"/>
                          </a:solidFill>
                          <a:latin typeface="Pretendard"/>
                          <a:ea typeface="Pretendard"/>
                          <a:cs typeface="Pretendard"/>
                        </a:rPr>
                        <a:t>급여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5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급여 계산·급여명세서 조회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</a:tr>
              <a:tr h="310896">
                <a:tc>
                  <a:txBody>
                    <a:bodyPr/>
                    <a:lstStyle/>
                    <a:p>
                      <a:r>
                        <a:rPr sz="950" b="1">
                          <a:solidFill>
                            <a:srgbClr val="1A2B45"/>
                          </a:solidFill>
                          <a:latin typeface="Pretendard"/>
                          <a:ea typeface="Pretendard"/>
                          <a:cs typeface="Pretendard"/>
                        </a:rPr>
                        <a:t>성과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5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목표·역량평가·성과 리뷰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</a:tr>
              <a:tr h="310896">
                <a:tc>
                  <a:txBody>
                    <a:bodyPr/>
                    <a:lstStyle/>
                    <a:p>
                      <a:r>
                        <a:rPr sz="950" b="1">
                          <a:solidFill>
                            <a:srgbClr val="1A2B45"/>
                          </a:solidFill>
                          <a:latin typeface="Pretendard"/>
                          <a:ea typeface="Pretendard"/>
                          <a:cs typeface="Pretendard"/>
                        </a:rPr>
                        <a:t>채용/교육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5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채용공고·지원자·면접 / 교육과정·수강신청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</a:tr>
              <a:tr h="310896">
                <a:tc>
                  <a:txBody>
                    <a:bodyPr/>
                    <a:lstStyle/>
                    <a:p>
                      <a:r>
                        <a:rPr sz="950" b="1">
                          <a:solidFill>
                            <a:srgbClr val="1A2B45"/>
                          </a:solidFill>
                          <a:latin typeface="Pretendard"/>
                          <a:ea typeface="Pretendard"/>
                          <a:cs typeface="Pretendard"/>
                        </a:rPr>
                        <a:t>업무협업·마이페이지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5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업무일지·일정·쪽지·통계 / 비밀번호·OTP 설정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841248"/>
          </a:xfrm>
          <a:prstGeom prst="rect">
            <a:avLst/>
          </a:prstGeom>
          <a:solidFill>
            <a:srgbClr val="0A1F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841248"/>
            <a:ext cx="12191695" cy="3810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91440"/>
            <a:ext cx="8686800" cy="3108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SCREEN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2920" y="329184"/>
            <a:ext cx="9601200" cy="45720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2100" b="1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사원·조직·근태 사용법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607040" y="256032"/>
            <a:ext cx="123444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r">
              <a:spcBef>
                <a:spcPts val="0"/>
              </a:spcBef>
              <a:spcAft>
                <a:spcPts val="300"/>
              </a:spcAft>
            </a:pPr>
            <a:r>
              <a:rPr sz="1100" b="0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04 / 08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2920" y="6492240"/>
            <a:ext cx="822960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8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GUARDiA · guardia-hrm — 사용자 지침서</a:t>
            </a:r>
          </a:p>
        </p:txBody>
      </p:sp>
      <p:sp>
        <p:nvSpPr>
          <p:cNvPr id="9" name="Rectangle 8"/>
          <p:cNvSpPr/>
          <p:nvPr/>
        </p:nvSpPr>
        <p:spPr>
          <a:xfrm>
            <a:off x="502920" y="1143000"/>
            <a:ext cx="5492343" cy="5257800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502920" y="1143000"/>
            <a:ext cx="40640" cy="525780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49224" y="1234440"/>
            <a:ext cx="5218023" cy="50749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사원관리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목록에서 검색·필터로 사원 조회 후 상세 확인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등록/수정 시 필수 항목 입력·저장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권한에 따라 급여·평가 등 민감 정보는 제한될 수 있습니다</a:t>
            </a:r>
          </a:p>
        </p:txBody>
      </p:sp>
      <p:sp>
        <p:nvSpPr>
          <p:cNvPr id="12" name="Rectangle 11"/>
          <p:cNvSpPr/>
          <p:nvPr/>
        </p:nvSpPr>
        <p:spPr>
          <a:xfrm>
            <a:off x="6196431" y="1143000"/>
            <a:ext cx="5492343" cy="5257800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6196431" y="1143000"/>
            <a:ext cx="40640" cy="525780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342735" y="1234440"/>
            <a:ext cx="5218023" cy="50749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근태·휴가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출퇴근·초과근무 현황 확인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연차/휴가는 신청 → 결재/승인 절차를 따릅니다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잔여 연차·사용 내역을 조회할 수 있습니다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841248"/>
          </a:xfrm>
          <a:prstGeom prst="rect">
            <a:avLst/>
          </a:prstGeom>
          <a:solidFill>
            <a:srgbClr val="0A1F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841248"/>
            <a:ext cx="12191695" cy="3810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91440"/>
            <a:ext cx="8686800" cy="3108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SCREEN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2920" y="329184"/>
            <a:ext cx="9601200" cy="45720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2100" b="1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급여·성과·채용·교육 사용법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607040" y="256032"/>
            <a:ext cx="123444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r">
              <a:spcBef>
                <a:spcPts val="0"/>
              </a:spcBef>
              <a:spcAft>
                <a:spcPts val="300"/>
              </a:spcAft>
            </a:pPr>
            <a:r>
              <a:rPr sz="1100" b="0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05 / 08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2920" y="6492240"/>
            <a:ext cx="822960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8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GUARDiA · guardia-hrm — 사용자 지침서</a:t>
            </a:r>
          </a:p>
        </p:txBody>
      </p:sp>
      <p:sp>
        <p:nvSpPr>
          <p:cNvPr id="9" name="Rectangle 8"/>
          <p:cNvSpPr/>
          <p:nvPr/>
        </p:nvSpPr>
        <p:spPr>
          <a:xfrm>
            <a:off x="502920" y="1143000"/>
            <a:ext cx="5492343" cy="5257800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502920" y="1143000"/>
            <a:ext cx="40640" cy="525780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49224" y="1234440"/>
            <a:ext cx="5218023" cy="50749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급여·명세서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급여 계산 결과와 급여명세서를 조회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명세서는 항목별 지급·공제 내역으로 표시됩니다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민감 정보이므로 본인·권한자만 열람 가능</a:t>
            </a:r>
          </a:p>
        </p:txBody>
      </p:sp>
      <p:sp>
        <p:nvSpPr>
          <p:cNvPr id="12" name="Rectangle 11"/>
          <p:cNvSpPr/>
          <p:nvPr/>
        </p:nvSpPr>
        <p:spPr>
          <a:xfrm>
            <a:off x="6196431" y="1143000"/>
            <a:ext cx="5492343" cy="5257800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6196431" y="1143000"/>
            <a:ext cx="40640" cy="525780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342735" y="1234440"/>
            <a:ext cx="5218023" cy="50749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성과·채용·교육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성과: 목표 등록 → 평가 → 리뷰 확인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채용: 공고·지원자·면접 진행 관리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교육: 과정 조회 후 수강 신청·이수 확인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841248"/>
          </a:xfrm>
          <a:prstGeom prst="rect">
            <a:avLst/>
          </a:prstGeom>
          <a:solidFill>
            <a:srgbClr val="0A1F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841248"/>
            <a:ext cx="12191695" cy="3810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91440"/>
            <a:ext cx="8686800" cy="3108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AI-MENU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2920" y="329184"/>
            <a:ext cx="9601200" cy="45720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2100" b="1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AI · WISE 지식검색 메뉴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607040" y="256032"/>
            <a:ext cx="123444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r">
              <a:spcBef>
                <a:spcPts val="0"/>
              </a:spcBef>
              <a:spcAft>
                <a:spcPts val="300"/>
              </a:spcAft>
            </a:pPr>
            <a:r>
              <a:rPr sz="1100" b="0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06 / 08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2920" y="6492240"/>
            <a:ext cx="822960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8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GUARDiA · guardia-hrm — 사용자 지침서</a:t>
            </a:r>
          </a:p>
        </p:txBody>
      </p:sp>
      <p:sp>
        <p:nvSpPr>
          <p:cNvPr id="9" name="Rectangle 8"/>
          <p:cNvSpPr/>
          <p:nvPr/>
        </p:nvSpPr>
        <p:spPr>
          <a:xfrm>
            <a:off x="502920" y="1143000"/>
            <a:ext cx="5492343" cy="243687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502920" y="1143000"/>
            <a:ext cx="40640" cy="243687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49224" y="1234440"/>
            <a:ext cx="5218023" cy="22539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무엇인가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사내 데이터·문서를 근거로 질문에 답하는 AI 보조 기능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답변에는 근거(참조 문서·데이터)와 인용이 함께 표시됩니다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AI 설정 화면에서 사용할 모델(플랫폼)을 선택할 수 있습니다</a:t>
            </a:r>
          </a:p>
        </p:txBody>
      </p:sp>
      <p:sp>
        <p:nvSpPr>
          <p:cNvPr id="12" name="Rectangle 11"/>
          <p:cNvSpPr/>
          <p:nvPr/>
        </p:nvSpPr>
        <p:spPr>
          <a:xfrm>
            <a:off x="6196431" y="1143000"/>
            <a:ext cx="5492343" cy="243687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6196431" y="1143000"/>
            <a:ext cx="40640" cy="243687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342735" y="1234440"/>
            <a:ext cx="5218023" cy="22539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근거·인용 읽는 법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답변 하단의 인용(출처)을 반드시 확인하세요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'근거가 부족합니다/답변 보류' 표시는 관련 자료가 없거나 권한 밖이라는 뜻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보류는 오류가 아니라 지어내지 않는 안전 동작(환각 방지)입니다</a:t>
            </a:r>
          </a:p>
        </p:txBody>
      </p:sp>
      <p:sp>
        <p:nvSpPr>
          <p:cNvPr id="15" name="Rectangle 14"/>
          <p:cNvSpPr/>
          <p:nvPr/>
        </p:nvSpPr>
        <p:spPr>
          <a:xfrm>
            <a:off x="502920" y="3781044"/>
            <a:ext cx="5492343" cy="243687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502920" y="3781044"/>
            <a:ext cx="40640" cy="243687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649224" y="3872484"/>
            <a:ext cx="5218023" cy="22539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연동 상태 안내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일부 AI 기능은 서버 자원 상황에 따라 '보류/준비중'으로 표시될 수 있습니다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이는 정상 동작이며, 대체 경로(degraded)로 결과가 제공됩니다</a:t>
            </a:r>
          </a:p>
        </p:txBody>
      </p:sp>
      <p:sp>
        <p:nvSpPr>
          <p:cNvPr id="18" name="Rectangle 17"/>
          <p:cNvSpPr/>
          <p:nvPr/>
        </p:nvSpPr>
        <p:spPr>
          <a:xfrm>
            <a:off x="6196431" y="3781044"/>
            <a:ext cx="5492343" cy="243687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6196431" y="3781044"/>
            <a:ext cx="40640" cy="243687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6342735" y="3872484"/>
            <a:ext cx="5218023" cy="22539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피드백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답변 품질에 대한 평가를 남기면 AI 개선 학습에 활용됩니다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중요 의사결정 전에는 반드시 인용 원문을 확인하세요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502920" y="6199632"/>
            <a:ext cx="11155680" cy="32004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00" b="1">
                <a:solidFill>
                  <a:srgbClr val="0B2A5C"/>
                </a:solidFill>
                <a:latin typeface="Pretendard"/>
                <a:ea typeface="Pretendard"/>
                <a:cs typeface="Pretendard"/>
              </a:rPr>
              <a:t>★ AI 처리는 온프레미스(Ollama)에서 수행 — 사내 정보의 외부 유출이 없습니다(보류=정상)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841248"/>
          </a:xfrm>
          <a:prstGeom prst="rect">
            <a:avLst/>
          </a:prstGeom>
          <a:solidFill>
            <a:srgbClr val="0A1F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841248"/>
            <a:ext cx="12191695" cy="3810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91440"/>
            <a:ext cx="8686800" cy="3108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FAQ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2920" y="329184"/>
            <a:ext cx="9601200" cy="45720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2100" b="1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자주 묻는 질문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607040" y="256032"/>
            <a:ext cx="123444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r">
              <a:spcBef>
                <a:spcPts val="0"/>
              </a:spcBef>
              <a:spcAft>
                <a:spcPts val="300"/>
              </a:spcAft>
            </a:pPr>
            <a:r>
              <a:rPr sz="1100" b="0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07 / 08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2920" y="6492240"/>
            <a:ext cx="822960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8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GUARDiA · guardia-hrm — 사용자 지침서</a:t>
            </a:r>
          </a:p>
        </p:txBody>
      </p:sp>
      <p:graphicFrame>
        <p:nvGraphicFramePr>
          <p:cNvPr id="9" name="Table 8"/>
          <p:cNvGraphicFramePr>
            <a:graphicFrameLocks noGrp="1"/>
          </p:cNvGraphicFramePr>
          <p:nvPr/>
        </p:nvGraphicFramePr>
        <p:xfrm>
          <a:off x="502920" y="1188720"/>
          <a:ext cx="11183111" cy="230428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58262"/>
                <a:gridCol w="7624849"/>
              </a:tblGrid>
              <a:tr h="384048">
                <a:tc>
                  <a:txBody>
                    <a:bodyPr/>
                    <a:lstStyle/>
                    <a:p>
                      <a:r>
                        <a:rPr sz="950" b="1">
                          <a:solidFill>
                            <a:srgbClr val="FFFFFF"/>
                          </a:solidFill>
                          <a:latin typeface="Pretendard"/>
                          <a:ea typeface="Pretendard"/>
                          <a:cs typeface="Pretendard"/>
                        </a:rPr>
                        <a:t>질문</a:t>
                      </a:r>
                    </a:p>
                  </a:txBody>
                  <a:tcPr marL="50800" marR="50800" marT="12700" marB="12700">
                    <a:solidFill>
                      <a:srgbClr val="0B2A5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50" b="1">
                          <a:solidFill>
                            <a:srgbClr val="FFFFFF"/>
                          </a:solidFill>
                          <a:latin typeface="Pretendard"/>
                          <a:ea typeface="Pretendard"/>
                          <a:cs typeface="Pretendard"/>
                        </a:rPr>
                        <a:t>답변</a:t>
                      </a:r>
                    </a:p>
                  </a:txBody>
                  <a:tcPr marL="50800" marR="50800" marT="12700" marB="12700">
                    <a:solidFill>
                      <a:srgbClr val="0B2A5C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r>
                        <a:rPr sz="950" b="1">
                          <a:solidFill>
                            <a:srgbClr val="1A2B45"/>
                          </a:solidFill>
                          <a:latin typeface="Pretendard"/>
                          <a:ea typeface="Pretendard"/>
                          <a:cs typeface="Pretendard"/>
                        </a:rPr>
                        <a:t>로그인 후 OTP 코드를 물어봐요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5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2차 인증(OTP)이 설정된 것입니다. 인증 앱의 6자리 코드를 입력하세요. 분실 시 관리자에게 초기화를 요청하세요.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r>
                        <a:rPr sz="950" b="1">
                          <a:solidFill>
                            <a:srgbClr val="1A2B45"/>
                          </a:solidFill>
                          <a:latin typeface="Pretendard"/>
                          <a:ea typeface="Pretendard"/>
                          <a:cs typeface="Pretendard"/>
                        </a:rPr>
                        <a:t>메뉴가 안 보여요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5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역할·부서 권한에 따라 메뉴가 제한됩니다. 필요한 권한은 관리자에게 요청하세요.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r>
                        <a:rPr sz="950" b="1">
                          <a:solidFill>
                            <a:srgbClr val="1A2B45"/>
                          </a:solidFill>
                          <a:latin typeface="Pretendard"/>
                          <a:ea typeface="Pretendard"/>
                          <a:cs typeface="Pretendard"/>
                        </a:rPr>
                        <a:t>급여/평가 정보가 안 보여요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5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민감 정보는 본인 또는 권한자만 열람 가능합니다. 접근 권한을 확인하세요.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r>
                        <a:rPr sz="950" b="1">
                          <a:solidFill>
                            <a:srgbClr val="1A2B45"/>
                          </a:solidFill>
                          <a:latin typeface="Pretendard"/>
                          <a:ea typeface="Pretendard"/>
                          <a:cs typeface="Pretendard"/>
                        </a:rPr>
                        <a:t>AI 답변이 '보류'로 나와요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5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관련 자료가 없거나 권한 밖입니다. 보류는 지어내지 않는 안전 동작이며 오류가 아닙니다.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r>
                        <a:rPr sz="950" b="1">
                          <a:solidFill>
                            <a:srgbClr val="1A2B45"/>
                          </a:solidFill>
                          <a:latin typeface="Pretendard"/>
                          <a:ea typeface="Pretendard"/>
                          <a:cs typeface="Pretendard"/>
                        </a:rPr>
                        <a:t>비밀번호를 바꾸고 싶어요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5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마이페이지에서 비밀번호·OTP를 재설정할 수 있습니다.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841248"/>
          </a:xfrm>
          <a:prstGeom prst="rect">
            <a:avLst/>
          </a:prstGeom>
          <a:solidFill>
            <a:srgbClr val="0A1F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841248"/>
            <a:ext cx="12191695" cy="3810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91440"/>
            <a:ext cx="8686800" cy="3108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ETIQUETTE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2920" y="329184"/>
            <a:ext cx="9601200" cy="45720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2100" b="1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이용 수칙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607040" y="256032"/>
            <a:ext cx="123444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r">
              <a:spcBef>
                <a:spcPts val="0"/>
              </a:spcBef>
              <a:spcAft>
                <a:spcPts val="300"/>
              </a:spcAft>
            </a:pPr>
            <a:r>
              <a:rPr sz="1100" b="0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08 / 08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2920" y="6492240"/>
            <a:ext cx="822960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8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GUARDiA · guardia-hrm — 사용자 지침서</a:t>
            </a:r>
          </a:p>
        </p:txBody>
      </p:sp>
      <p:sp>
        <p:nvSpPr>
          <p:cNvPr id="9" name="Rectangle 8"/>
          <p:cNvSpPr/>
          <p:nvPr/>
        </p:nvSpPr>
        <p:spPr>
          <a:xfrm>
            <a:off x="502920" y="1143000"/>
            <a:ext cx="5492343" cy="5257800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502920" y="1143000"/>
            <a:ext cx="40640" cy="525780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49224" y="1234440"/>
            <a:ext cx="5218023" cy="50749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해야 할 것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최초 접속 시 비밀번호·OTP 설정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중요 결정 전 데이터·인용 원문 확인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권한에 맞는 메뉴에서 정확한 정보 입력</a:t>
            </a:r>
          </a:p>
        </p:txBody>
      </p:sp>
      <p:sp>
        <p:nvSpPr>
          <p:cNvPr id="12" name="Rectangle 11"/>
          <p:cNvSpPr/>
          <p:nvPr/>
        </p:nvSpPr>
        <p:spPr>
          <a:xfrm>
            <a:off x="6196431" y="1143000"/>
            <a:ext cx="5492343" cy="5257800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6196431" y="1143000"/>
            <a:ext cx="40640" cy="525780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342735" y="1234440"/>
            <a:ext cx="5218023" cy="50749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하지 말아야 할 것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개인정보·비밀번호를 AI 질문에 직접 입력하지 않기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권한 우회 시도 금지(주요 접근은 감사 기록됩니다)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확인되지 않은 정보를 근거 없이 외부 공유하지 않기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