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394960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371600"/>
            <a:ext cx="105156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4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GUARDiA · GUARDiA FA — AI 스마트 팩토리 자동화 플랫폼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1920240"/>
            <a:ext cx="10515600" cy="1463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1000"/>
              </a:spcAft>
            </a:pPr>
            <a:r>
              <a:rPr sz="44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아키텍처 설계서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500" b="0">
                <a:solidFill>
                  <a:srgbClr val="BFD4F0"/>
                </a:solidFill>
                <a:latin typeface="Pretendard"/>
                <a:ea typeface="Pretendard"/>
                <a:cs typeface="Pretendard"/>
              </a:rPr>
              <a:t>생산·설비·품질·재고·Andon·e-Paper·QR 추적 통합 스마트 팩토리 — 온프레미스(v1.1)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4206240"/>
            <a:ext cx="3040380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822960" y="4261104"/>
            <a:ext cx="304038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Spring Boot 3.5 · Java 17</a:t>
            </a:r>
          </a:p>
        </p:txBody>
      </p:sp>
      <p:sp>
        <p:nvSpPr>
          <p:cNvPr id="8" name="Rectangle 7"/>
          <p:cNvSpPr/>
          <p:nvPr/>
        </p:nvSpPr>
        <p:spPr>
          <a:xfrm>
            <a:off x="4009644" y="4206240"/>
            <a:ext cx="1252728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4009644" y="4261104"/>
            <a:ext cx="1252728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React 19</a:t>
            </a:r>
          </a:p>
        </p:txBody>
      </p:sp>
      <p:sp>
        <p:nvSpPr>
          <p:cNvPr id="10" name="Rectangle 9"/>
          <p:cNvSpPr/>
          <p:nvPr/>
        </p:nvSpPr>
        <p:spPr>
          <a:xfrm>
            <a:off x="5408676" y="4206240"/>
            <a:ext cx="2514600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5408676" y="4261104"/>
            <a:ext cx="25146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MyBatis · PostgreSQL</a:t>
            </a:r>
          </a:p>
        </p:txBody>
      </p:sp>
      <p:sp>
        <p:nvSpPr>
          <p:cNvPr id="12" name="Rectangle 11"/>
          <p:cNvSpPr/>
          <p:nvPr/>
        </p:nvSpPr>
        <p:spPr>
          <a:xfrm>
            <a:off x="8069580" y="4206240"/>
            <a:ext cx="1778508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8069580" y="4261104"/>
            <a:ext cx="1778508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e-Paper Andon</a:t>
            </a:r>
          </a:p>
        </p:txBody>
      </p:sp>
      <p:sp>
        <p:nvSpPr>
          <p:cNvPr id="14" name="Rectangle 13"/>
          <p:cNvSpPr/>
          <p:nvPr/>
        </p:nvSpPr>
        <p:spPr>
          <a:xfrm>
            <a:off x="9994392" y="4206240"/>
            <a:ext cx="1988820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9994392" y="4261104"/>
            <a:ext cx="198882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Ollama · Claude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22960" y="5669280"/>
            <a:ext cx="10058400" cy="5486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200" b="0">
                <a:solidFill>
                  <a:srgbClr val="BFD4F0"/>
                </a:solidFill>
                <a:latin typeface="Pretendard"/>
                <a:ea typeface="Pretendard"/>
                <a:cs typeface="Pretendard"/>
              </a:rPr>
              <a:t>guardia-fa v1.1 · 2026-07-04 · 지오정보기술(ZIOINFO)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OVERVIEW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플랫폼 개요와 설계 목표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02 / 09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guardia-fa — 아키텍처 설계서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무엇인가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작업지시·설비·품질·재고·Andon·e-Paper 전자표시기·QR 추적을 통합한 스마트 팩토리 플랫폼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현장 관제(FloorMap)와 Andon 이상 알림 보드 제공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GUARDiA ESN(ESL) e-Paper 기술을 제조 현장 표시에 응용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핵심 설계 원칙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온프레미스 — 외부 AI API 0(Anthropic 단일 예외)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RBAC·감사 로그로 현장/설비 조작 통제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QR 공정 코드·스캔 이력으로 추적성 확보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기술 요약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Spring Boot 3.5 Java 17 + React 19 + MyBatis + PostgreSQL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단일 JAR(프론트 Vite 번들 → 백엔드 static/)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포트 8017 · DB fa_db · 패키지 com.zioinfo.fa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AI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Ollama(llama3.2:1b)+Claude 폴백(AiTextRouter)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불량 원인·예지 분석 등 AI 팩토리 지원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중앙 guardia-rag(8020) 연동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ARCHITECTURE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전체 아키텍처 — 계층 구조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03 / 09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guardia-fa — 아키텍처 설계서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43687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43687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2539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① 프론트엔드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React 19 + Vite + TypeScript + Tailwind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화면: 대시보드·생산지시·현장맵·설비·품질·Andon·e-Paper·QR·AI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빌드 산출물은 백엔드 static/에 번들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43687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43687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2539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② 백엔드 API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Spring Boot 3.5 · 컨트롤러(생산·설비·품질·재고·Andon·e-Paper·QR)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Spring Security + JWT · RBAC · OTP 2FA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MyBatis 매퍼(@MapperScan annotationClass)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781044"/>
            <a:ext cx="5492343" cy="243687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781044"/>
            <a:ext cx="40640" cy="243687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872484"/>
            <a:ext cx="5218023" cy="22539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③ 데이터 계층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PostgreSQL fa_db · fa_* 제조 테이블(15)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생산·BOM·공정라우팅·품질·설비·Andon·e-Paper·QR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Hikari pool=3 · sql.init 멱등 스키마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781044"/>
            <a:ext cx="5492343" cy="243687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781044"/>
            <a:ext cx="40640" cy="243687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872484"/>
            <a:ext cx="5218023" cy="22539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④ AI · 표시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AiTextRouter: Claude → Ollama 소형모델 폴백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e-Paper 전자표시기 템플릿·표시 관리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중앙 guardia-rag(8020) 연동(내부 루프백)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02920" y="6199632"/>
            <a:ext cx="11155680" cy="320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0B2A5C"/>
                </a:solidFill>
                <a:latin typeface="Pretendard"/>
                <a:ea typeface="Pretendard"/>
                <a:cs typeface="Pretendard"/>
              </a:rPr>
              <a:t>★ 프론트엔드(Vite 번들) → 백엔드 static/ 단일 JAR · 온프레미스 · 외부 API 0(Anthropic 단일 예외)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STACK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확정 기술 스택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04 / 09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guardia-fa — 아키텍처 설계서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502920" y="1188720"/>
          <a:ext cx="11183111" cy="23042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0237"/>
                <a:gridCol w="4846015"/>
                <a:gridCol w="4286859"/>
              </a:tblGrid>
              <a:tr h="329184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계층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기술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비고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백엔드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Spring Boot 3.5 · Java 17 · MyBatis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REST API · 단일 JAR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프론트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React 19 · Vite · TypeScript · Tailwind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static 번들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DB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PostgreSQL (fa_db / fa_user)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Hikari max-pool=3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인증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Spring Security · JWT · OTP(TOTP)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RBAC · 로그인 잠금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표시기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e-Paper 전자표시기(Template/Display)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ESL 기술 응용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AI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Ollama(llama3.2:1b) · Claude(AiTextRouter)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폴백 · 외부 API 예외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MODULES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기능 모듈 구조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05 / 09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guardia-fa — 아키텍처 설계서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생산·현장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생산관리 — 작업지시·BOM·공정 라우팅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작업장/현장맵 — 작업장·FloorMap 관제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설비·품질·재고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설비관리 — 설비 상태·가동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품질관리 — 검사·부적합(불량) / 재고관리 — 공장 자재재고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Andon·표시·추적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Andon — 이상 알림 보드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e-Paper — 전자표시기·템플릿 / QR — 공정코드·스캔 이력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AI·관리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 팩토리 — 불량/예지 분석·AI 설정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관리자 — 사용자·권한·감사·설정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DATA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데이터 모델 (PostgreSQL fa_db)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06 / 09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guardia-fa — 아키텍처 설계서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502920" y="1188720"/>
          <a:ext cx="11183110" cy="21762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32025"/>
                <a:gridCol w="3376033"/>
                <a:gridCol w="5275052"/>
              </a:tblGrid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도메인/영역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테이블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핵심 내용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생산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fa_production_orders · fa_bom · fa_process_routes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작업지시·BOM·공정라우팅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현장/설비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fa_workstations · fa_equipment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작업장·설비 상태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품질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fa_quality_inspections · fa_quality_defects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검사·부적합(불량)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Andon/재고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fa_andon_events · fa_inventory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이상 알림·자재재고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e-Paper/QR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fa_epaper_displays · fa_epaper_templates · fa_qr_process_codes · fa_qr_scan_events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전자표시기·QR 추적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공통/설정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fa_users · fa_setting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계정·시스템 설정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02920" y="6236208"/>
            <a:ext cx="11155680" cy="320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0B2A5C"/>
                </a:solidFill>
                <a:latin typeface="Pretendard"/>
                <a:ea typeface="Pretendard"/>
                <a:cs typeface="Pretendard"/>
              </a:rPr>
              <a:t>★ 접근: MyBatis @MapperScan(annotationClass=Mapper.class) · Hikari maximum-pool-size=3(공유 PG 보호)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AI · INTEGRATION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AI 아키텍처와 시스템 연계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07 / 09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guardia-fa — 아키텍처 설계서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AI 기능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AiTextRouter — Claude(env 키) → Ollama(llama3.2:1b) 폴백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불량 원인 분석·설비 예지 등 AI 팩토리 지원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 설정 화면에서 프로바이더/모델 선택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환각·안전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 응답은 근거 기반 · 근거 부족 시 보류(안전 동작)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프롬프트·응답에 자격증명·PII 주입 금지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 실패는 degraded 폴백으로 흡수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e-Paper 표시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전자표시기 템플릿 편집·현장 표시 관리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GUARDiA ESN(ESL) 표시 기술 응용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표준 패턴 적용 — 표시기 배포/폴링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표준 준수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GUARDiA 표준 프레임워크(UIMS) 인증 준수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OTP 2차 인증 · admin 비번 env 주입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SECURITY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보안 아키텍처 (GUARDiA 표준 불변)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08 / 09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guardia-fa — 아키텍처 설계서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인증·인가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Spring Security + JWT · RBAC(역할 기반 접근제어)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2차 인증 OTP(TOTP RFC6238) + 로그인 실패 잠금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admin 비밀번호는 env 주입·암호화 저장(하드코딩 시드 제거)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민감정보 보호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API 응답에서 passwordHash·ssh_*·내부 IP 필드 완전 제외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자격증명 AES-256-GCM 암호화 저장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스택트레이스 미노출 — 요약 메시지만 전달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감사·격리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감사 로그 테이블에 주요 변경·접근 기록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SecurityConfig static 리소스 permitAll(SPA 403 방지)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테넌트/조직 데이터 스코프 격리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외부 통신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외부 AI API 절대 금지 — Ollama(localhost:11434) 전용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예외: Anthropic Claude(env 키 로드만) — 실패 시 Ollama 폴백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중앙 guardia-rag는 서버 내부 루프백 전제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DEPLOY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배포 아키텍처 (CI/CD)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09 / 09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guardia-fa — 아키텍처 설계서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507492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507492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4892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자동배포 파이프라인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workspace → repos 동기화·커밋 → Gitea push(번들 경유)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Gitea webhook(push·main) → deploy_server(9999)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git pull → 빌드 → systemd restart → health check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507492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507492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4892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서버 구성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systemd 서비스(guardia-fa) · 포트 8017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프론트 Vite 번들 → 백엔드 static/ 단일 JAR(guardia-fa)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 자격증명은 systemd env drop-in(파일 권한 600)으로 주입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02920" y="6199632"/>
            <a:ext cx="11155680" cy="320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0B2A5C"/>
                </a:solidFill>
                <a:latin typeface="Pretendard"/>
                <a:ea typeface="Pretendard"/>
                <a:cs typeface="Pretendard"/>
              </a:rPr>
              <a:t>★ 검증 기준: 빌드(mvn·npm) 성공 · /actuator/health UP · 기존 회귀 무영향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