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4160520"/>
            <a:ext cx="12191695" cy="508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91440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SOLUTION ARCHITECTURE DESIGN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828800"/>
            <a:ext cx="10515600" cy="12801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4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GUARDiA CMS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063240"/>
            <a:ext cx="105156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8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AI 기반 통합 콘텐츠 관리 시스템(Shopping CMS)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아키텍처 스택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Spring Boot 3.5 (Java 17) · React 19 · MyBatis · PostgreSQL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8912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서비스 포트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8912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BE 8012 · FE 3011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955280" y="4572000"/>
            <a:ext cx="3383280" cy="3200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데이터베이스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955280" y="4864608"/>
            <a:ext cx="3383280" cy="5486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cms_db / cms_user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" y="5989320"/>
            <a:ext cx="73152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v1.0  ·  2026-07-03  ·  지오정보기술㈜ (ZIOINFO)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SYSTEM OVERVIEW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시스템 개요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02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143000"/>
            <a:ext cx="11064240" cy="8229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0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헤드리스 콘텐츠(페이지/포스트/블록)·버전관리·게시 워크플로우·미디어·배너·메뉴·다국어/테마·SEO·폼빌더·UGC에 Ollama AI(초안·태깅·SEO·번역·모더레이션)를 결합한다.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목적 (Purpose)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헤드리스 콘텐츠 · 버전관리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게시 워크플로우(draft→published)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AI: 초안·SEO·번역·UGC 모더레이션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범위 (Scope)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페이지/포스트/블록·상품콘텐츠·배너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미디어·메뉴/카테고리·다국어/테마·SEO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웹 + CMS 모바일앱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2148840"/>
            <a:ext cx="3529584" cy="1965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2148840"/>
            <a:ext cx="63500" cy="1965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22402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핵심 가치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624328"/>
            <a:ext cx="3200400" cy="1417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콘텐츠 재사용(헤드리스)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게시 승인 거버넌스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콘텐츠 생산성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42702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42702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43616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주요 도메인 (Domains)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7457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페이지/포스트/블록(헤드리스)·버전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게시 워크플로우·예약게시·상품콘텐츠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배너/프로모션·미디어 라이브러리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메뉴/카테고리·다국어/테마·SEO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폼빌더·UGC(게시판/리뷰/댓글)·회원/RBAC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AI(초안·태깅·SEO·번역·모더레이션)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LOGICAL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논리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03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31520" y="1325880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프레젠테이션 계층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80360" y="1307592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React 19 · Vite · TypeScript · Tailwind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콘텐츠/블록 에디터·미디어·워크플로우 화면</a:t>
            </a:r>
          </a:p>
        </p:txBody>
      </p:sp>
      <p:sp>
        <p:nvSpPr>
          <p:cNvPr id="12" name="Down Arrow 11"/>
          <p:cNvSpPr/>
          <p:nvPr/>
        </p:nvSpPr>
        <p:spPr>
          <a:xfrm>
            <a:off x="4343400" y="2276856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ounded Rectangle 12"/>
          <p:cNvSpPr/>
          <p:nvPr/>
        </p:nvSpPr>
        <p:spPr>
          <a:xfrm>
            <a:off x="548640" y="2404872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548640" y="2404872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31520" y="2496312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애플리케이션 계층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478024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com.zioinfo.cms · 콘텐츠 서비스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OllamaClient(폴백) · 게시 워크플로우 엔진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REST(JSON) · JWT · RBAC</a:t>
            </a:r>
          </a:p>
        </p:txBody>
      </p:sp>
      <p:sp>
        <p:nvSpPr>
          <p:cNvPr id="17" name="Down Arrow 16"/>
          <p:cNvSpPr/>
          <p:nvPr/>
        </p:nvSpPr>
        <p:spPr>
          <a:xfrm>
            <a:off x="4343400" y="3447288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ounded Rectangle 17"/>
          <p:cNvSpPr/>
          <p:nvPr/>
        </p:nvSpPr>
        <p:spPr>
          <a:xfrm>
            <a:off x="548640" y="3575304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548640" y="3575304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731520" y="3666744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접근 계층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880360" y="3648456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MyBatis Mapper(XML) — SQL 바인딩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도메인별 Repository/Mapper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트랜잭션 · 페이징 공통 처리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Hikari 풀 캡(공유 PG 연결 관리)</a:t>
            </a:r>
          </a:p>
        </p:txBody>
      </p:sp>
      <p:sp>
        <p:nvSpPr>
          <p:cNvPr id="22" name="Down Arrow 21"/>
          <p:cNvSpPr/>
          <p:nvPr/>
        </p:nvSpPr>
        <p:spPr>
          <a:xfrm>
            <a:off x="4343400" y="4617720"/>
            <a:ext cx="274320" cy="146304"/>
          </a:xfrm>
          <a:prstGeom prst="down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ounded Rectangle 22"/>
          <p:cNvSpPr/>
          <p:nvPr/>
        </p:nvSpPr>
        <p:spPr>
          <a:xfrm>
            <a:off x="548640" y="4745736"/>
            <a:ext cx="7955279" cy="1060704"/>
          </a:xfrm>
          <a:prstGeom prst="roundRect">
            <a:avLst/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548640" y="4745736"/>
            <a:ext cx="63500" cy="1060704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731520" y="4837176"/>
            <a:ext cx="2743200" cy="82296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저장 계층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880360" y="4818888"/>
            <a:ext cx="5486400" cy="9144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PostgreSQL 전용 DB/계정 분리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schema.sql 멱등 초기화</a:t>
            </a:r>
          </a:p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인덱스·제약조건 · 로컬 DuckDB(AI 학습)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8732520" y="1234440"/>
            <a:ext cx="2926080" cy="4828032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8732520" y="1234440"/>
            <a:ext cx="63500" cy="4828032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8897112" y="1325880"/>
            <a:ext cx="2651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요약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15400" y="1709928"/>
            <a:ext cx="2596896" cy="4279392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BE :8012 (단일 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FE :3011 → static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DB cms_db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헤드리스 · 워크플로우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모바일 app/cms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DEPLOYMENT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배포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04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4864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커밋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Gitea push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2374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69748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69748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Webhook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7063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→ deploy_server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67258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84632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84632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빌드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1947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Gradle bootJar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82142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6995160" y="1325880"/>
            <a:ext cx="1965960" cy="100584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699516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배포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06831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systemd 재기동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8970264" y="1664208"/>
            <a:ext cx="164592" cy="329184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144000" y="1325880"/>
            <a:ext cx="1965960" cy="100584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144000" y="1444752"/>
            <a:ext cx="19659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서빙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217152" y="1810512"/>
            <a:ext cx="1819656" cy="45720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nginx HTTPS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런타임 구성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패키지 com.zioinfo.cms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프론트(React 19) → backend static 번들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단일 실행 jar (Gradle bootJar)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내장 톰캣 :8012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233672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4233672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4398264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CI/CD 자동배포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416552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Gitea zio/guardia-cms 저장소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push → webhook(:9999) → deploy_server.py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guardia-cms 블록(포트 8012) 매핑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Jenkinsfile · setup 스크립트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7918704" y="2697480"/>
            <a:ext cx="3529584" cy="178308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7918704" y="2697480"/>
            <a:ext cx="63500" cy="178308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8083296" y="278892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게이트웨이·서빙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101584" y="3172968"/>
            <a:ext cx="3200400" cy="123444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nginx 리버스 프록시 · TLS 종단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서브도메인 HTTPS 서빙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정적 리소스 캐시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헬스 엔드포인트 UP 확인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548640" y="4636008"/>
            <a:ext cx="10744200" cy="1280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548640" y="4636008"/>
            <a:ext cx="63500" cy="1280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713232" y="472744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Fail-Safe 배포 시퀀스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111496"/>
            <a:ext cx="10415016" cy="731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백업 → 배포 → 헬스체크 → (실패 시) 자동 롤백 — 무중단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systemd 서비스 단위 관리 · 헬스 엔드포인트 UP 확인 후 트래픽 전환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PLATFORM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플랫폼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05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106424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프로바이더 선택형 · 온프레미스 우선 · 외부 API는 Anthropic 단일 예외 (AI_PLATFORM_SPEC 준수)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91640"/>
            <a:ext cx="2121408" cy="1417320"/>
          </a:xfrm>
          <a:prstGeom prst="roundRect">
            <a:avLst/>
          </a:prstGeom>
          <a:solidFill>
            <a:srgbClr val="0A1F44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76656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Claude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76656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프리미엄(외부 예외)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76656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claude-sonnet-4-6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2752344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2880360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880360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오픈소스 범용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880360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qwen3:1.7b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956048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084064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84064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추론 특화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84064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deepseek-r1:1.5b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7159752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287768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287768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범용(RAM 주의)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287768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glm4:9b*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9363456" y="1691640"/>
            <a:ext cx="2121408" cy="1417320"/>
          </a:xfrm>
          <a:prstGeom prst="roundRect">
            <a:avLst/>
          </a:prstGeom>
          <a:solidFill>
            <a:srgbClr val="E6F7FF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491472" y="1810512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4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Ollama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491472" y="2157984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9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경량 폴백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491472" y="2697480"/>
            <a:ext cx="1901952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llama3.2:1b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548640" y="3337560"/>
            <a:ext cx="67665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548640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713232" y="3429000"/>
            <a:ext cx="64922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AiTextRouter — 3계층 추론 폴백 체인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3813048"/>
            <a:ext cx="64373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선택 provider 1차 시도 → 실패(degraded) 시 다음 단계로 자동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→ qwen(qwen3:1.7b) → ollama(llama3.2:1b)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qwen/deepseek/glm → 해당 Ollama 모델 → llama3.2:1b → degraded:true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실패는 예외 아님 → 폴백(서비스 중단 금지)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동시 로드 금지(RAM 제약) · 콜드로드 타임아웃 240s+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7498079" y="3337560"/>
            <a:ext cx="3794760" cy="26517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7498079" y="3337560"/>
            <a:ext cx="63500" cy="26517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7662671" y="3429000"/>
            <a:ext cx="35204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모델 화이트리스트 · 제약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680959" y="3813048"/>
            <a:ext cx="3465576" cy="21031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provider ∈ {claude, qwen, deepseek, glm, ollama}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임의 문자열 거부 — 화이트리스트 강제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'*' 모델은 'RAM 여유 필요' 배지 표시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glm4:9b는 RAM 증설 전까지 기동 보류(명시)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GLM/Qwen/DeepSeek은 Ollama 온프레미스로만 사용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 화면(AiConfig)에서 provider·model 선택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AI LEARNING LOOP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AI 학습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06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594360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피드백 수집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21792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👍 / 👎 + 교정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2564892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ounded Rectangle 11"/>
          <p:cNvSpPr/>
          <p:nvPr/>
        </p:nvSpPr>
        <p:spPr>
          <a:xfrm>
            <a:off x="2734056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2779776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로컬 DuckDB 저장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07208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/opt/guardia-cms/data/cms_learning.duckdb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4750308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ounded Rectangle 15"/>
          <p:cNvSpPr/>
          <p:nvPr/>
        </p:nvSpPr>
        <p:spPr>
          <a:xfrm>
            <a:off x="4919472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4965192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중앙 guardia-rag 전달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992624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/feedback</a:t>
            </a:r>
          </a:p>
        </p:txBody>
      </p:sp>
      <p:sp>
        <p:nvSpPr>
          <p:cNvPr id="19" name="Right Arrow 18"/>
          <p:cNvSpPr/>
          <p:nvPr/>
        </p:nvSpPr>
        <p:spPr>
          <a:xfrm>
            <a:off x="6935724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Rounded Rectangle 19"/>
          <p:cNvSpPr/>
          <p:nvPr/>
        </p:nvSpPr>
        <p:spPr>
          <a:xfrm>
            <a:off x="7104888" y="1371600"/>
            <a:ext cx="2011680" cy="1143000"/>
          </a:xfrm>
          <a:prstGeom prst="roundRect">
            <a:avLst/>
          </a:prstGeom>
          <a:solidFill>
            <a:srgbClr val="0B2A5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7150608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평가 게이트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178040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품질 검증</a:t>
            </a:r>
          </a:p>
        </p:txBody>
      </p:sp>
      <p:sp>
        <p:nvSpPr>
          <p:cNvPr id="23" name="Right Arrow 22"/>
          <p:cNvSpPr/>
          <p:nvPr/>
        </p:nvSpPr>
        <p:spPr>
          <a:xfrm>
            <a:off x="9121140" y="1828800"/>
            <a:ext cx="164592" cy="256032"/>
          </a:xfrm>
          <a:prstGeom prst="rightArrow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ounded Rectangle 23"/>
          <p:cNvSpPr/>
          <p:nvPr/>
        </p:nvSpPr>
        <p:spPr>
          <a:xfrm>
            <a:off x="9290304" y="1371600"/>
            <a:ext cx="2011680" cy="114300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336024" y="1481328"/>
            <a:ext cx="1920240" cy="4114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1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모델 반영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63456" y="1901952"/>
            <a:ext cx="1865376" cy="502920"/>
          </a:xfrm>
          <a:prstGeom prst="rect">
            <a:avLst/>
          </a:prstGeom>
          <a:noFill/>
        </p:spPr>
        <p:txBody>
          <a:bodyPr wrap="square" anchor="ctr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85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few-shot · RAG · LoRA(오프서버)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48640" y="2834640"/>
            <a:ext cx="534924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54864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713232" y="2926080"/>
            <a:ext cx="507492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로컬 DuckDB — 솔루션별 학습 저장소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731520" y="3310128"/>
            <a:ext cx="502005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임베디드 파일: /opt/guardia-cms/data/cms_learning.duckdb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ai_feedback(id, ts, solution, feature, question,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answer, verdict, correction, user_masked)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ai_infer_log(id, ts, provider, model, latency_ms, degraded)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스키마 멱등 · 솔루션별 파일 격리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PII·자격증명 수집 시 마스킹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솔루션별 AI 분석 · 오프라인 지원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6080760" y="2834640"/>
            <a:ext cx="5212080" cy="31089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080760" y="2834640"/>
            <a:ext cx="63500" cy="31089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245352" y="2926080"/>
            <a:ext cx="493776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중앙 학습 · 이중 기록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63640" y="3310128"/>
            <a:ext cx="4882896" cy="2560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피드백 UI는 로컬 DuckDB 기록 + 중앙 /feedback 전달(둘 다)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= 통합 학습 · 평가 게이트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Claude 트랙: 파인튜닝 대신 few-shot/프롬프트 스토어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   + RAG 근거 주입(환각 억제)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오픈소스 트랙: LoRA 파인튜닝(Unsloth, 학습은 오프서버 배치)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평가 게이트 통과분만 모델/프롬프트에 반영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호출은 api.anthropic.com 예외 외 금지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SECURITY ARCHITECTURE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보안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07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548640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13232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인증 · 인가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JWT 기반 인증 · RBAC 역할 기반 접근제어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OTP 2차 인증(TOTP · RFC6238 · SHA1 · 30s · 6자리)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로그인 2단계 + QR 등록 + 마이페이지 재설정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관리자 OTP 초기화 · 로그인 실패 잠금 정책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 노출 ≤ 권한 (RBAC 우회 차단)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4233672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233672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4398264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자격증명 보호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6552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admin 비번: AES-256-GCM 암호화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env 주입(ADMIN_PASSWORD_ENC) + 별도 키파일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기동 시 복호 → BCrypt 재시드(하드코딩 시드 제거)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os_pw_enc 등 자격증명 AES-256-GCM 저장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IP·SSH계정·비밀번호 API/로그/응답 미노출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918704" y="1234440"/>
            <a:ext cx="3529584" cy="21945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918704" y="1234440"/>
            <a:ext cx="63500" cy="21945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083296" y="132588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 · 통신 보안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1584" y="1709928"/>
            <a:ext cx="3200400" cy="16459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전송 구간 HTTPS(nginx TLS 종단)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민감 컬럼(자격증명) API 응답에서 완전 제외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에러: 스택트레이스 미노출 — 요약 메시지만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감사 로그 기록(감사 추적)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SQL 바인딩 파라미터(주입 방지)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548640" y="3584448"/>
            <a:ext cx="10744200" cy="19202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548640" y="3584448"/>
            <a:ext cx="63500" cy="19202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13232" y="3675888"/>
            <a:ext cx="1046988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보안 불변 규칙 (전 솔루션 공통)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4059936"/>
            <a:ext cx="10415016" cy="13716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외부 API 금지 — 온프레미스 sLLM(Ollama)만 · Anthropic 단일 예외(소유자 승인)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자격증명(IP·SSH·비밀번호) API 응답/메신저/에러메시지 절대 노출 금지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암호화 필수 — AES-256-GCM · 마스터 키는 서버 별도 키파일(600) 관리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 학습 데이터 PII 마스킹 · 솔루션별 DuckDB 파일 격리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DATA MODEL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데이터 모델 요약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08 / 09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48640" y="1097280"/>
            <a:ext cx="109728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2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데이터베이스: cms_db / cms_user  ·  주요 엔티티/테이블 요약 (전체 스키마는 schema.sql 참조)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8640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548640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713232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콘텐츠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페이지/포스트/블록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버전 이력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예약게시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4233672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233672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4398264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커머스 콘텐츠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16552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상품콘텐츠/상세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배너/프로모션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7918704" y="1600200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7918704" y="1600200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8083296" y="1691640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구조·글로벌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01584" y="2075688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메뉴/카테고리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다국어/테마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SEO/리다이렉트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48640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548640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713232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참여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31520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폼빌더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UGC(리뷰/댓글)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회원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4233672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33672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4398264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관리자·AI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416552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RBAC·감사로그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ai_feedback·ai_infer_log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918704" y="3904488"/>
            <a:ext cx="3529584" cy="214884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7918704" y="3904488"/>
            <a:ext cx="63500" cy="214884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083296" y="3995928"/>
            <a:ext cx="3255264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101584" y="4379976"/>
            <a:ext cx="3200400" cy="1600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미디어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설정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914400"/>
          </a:xfrm>
          <a:prstGeom prst="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548640" y="713232"/>
            <a:ext cx="1005840" cy="4445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548640" y="109728"/>
            <a:ext cx="9144000" cy="292608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05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INTEGRATION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8640" y="347472"/>
            <a:ext cx="10058400" cy="45720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2100" b="1">
                <a:solidFill>
                  <a:srgbClr val="FFFFFF"/>
                </a:solidFill>
                <a:latin typeface="Pretendard"/>
                <a:ea typeface="Pretendard"/>
                <a:cs typeface="Pretendard"/>
              </a:rPr>
              <a:t>연계 아키텍처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329184"/>
            <a:ext cx="137160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11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09 / 09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937760" y="2743200"/>
            <a:ext cx="2286000" cy="1097280"/>
          </a:xfrm>
          <a:prstGeom prst="roundRect">
            <a:avLst/>
          </a:prstGeom>
          <a:solidFill>
            <a:srgbClr val="0A1F4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937760" y="2971800"/>
            <a:ext cx="2286000" cy="64008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1C3FF"/>
                </a:solidFill>
                <a:latin typeface="Pretendard"/>
                <a:ea typeface="Pretendard"/>
                <a:cs typeface="Pretendard"/>
              </a:rPr>
              <a:t>GUARDiA CMS</a:t>
            </a:r>
          </a:p>
          <a:p>
            <a:pPr algn="ctr">
              <a:spcBef>
                <a:spcPts val="0"/>
              </a:spcBef>
              <a:spcAft>
                <a:spcPts val="300"/>
              </a:spcAft>
            </a:pPr>
            <a:r>
              <a:rPr sz="1000" b="0">
                <a:solidFill>
                  <a:srgbClr val="E6F7FF"/>
                </a:solidFill>
                <a:latin typeface="Pretendard"/>
                <a:ea typeface="Pretendard"/>
                <a:cs typeface="Pretendard"/>
              </a:rPr>
              <a:t>BE 8012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548640" y="1234440"/>
            <a:ext cx="5394960" cy="470916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548640" y="1234440"/>
            <a:ext cx="63500" cy="470916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1323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크로스 솔루션 연계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1709928"/>
            <a:ext cx="5065776" cy="41605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Mall — 상품 콘텐츠·상세 빌더 연계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OCR — 문서 → 콘텐츠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CRM/BI — 콘텐츠 성과·회원 분석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— 콘텐츠 변경 감사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초안·태깅·번역·모더레이션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홈페이지 /solution/cms 소개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6172200" y="123444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172200" y="123444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336792" y="132588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공통 플랫폼 연계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55080" y="170992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ITSM 허브(9001) — SR·CMDB·인시던트 연동(해당 시)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중앙 guardia-rag — AI 검색·근거·학습 피드백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Ollama(11434) — 온프레미스 sLLM 추론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통합 메신저 앱 — QR 배포(ITSM 중앙 APK 저장소 재사용)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172200" y="3657600"/>
            <a:ext cx="5394960" cy="2286000"/>
          </a:xfrm>
          <a:prstGeom prst="roundRect">
            <a:avLst>
              <a:gd name="adj" fmla="val 6000"/>
            </a:avLst>
          </a:prstGeom>
          <a:solidFill>
            <a:srgbClr val="F4F7FB"/>
          </a:solidFill>
          <a:ln w="12700">
            <a:solidFill>
              <a:srgbClr val="D8E2E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172200" y="3657600"/>
            <a:ext cx="63500" cy="2286000"/>
          </a:xfrm>
          <a:prstGeom prst="rect">
            <a:avLst/>
          </a:prstGeom>
          <a:solidFill>
            <a:srgbClr val="11C3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336792" y="3749040"/>
            <a:ext cx="5120640" cy="3657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1300" b="1">
                <a:solidFill>
                  <a:srgbClr val="1A2B45"/>
                </a:solidFill>
                <a:latin typeface="Pretendard"/>
                <a:ea typeface="Pretendard"/>
                <a:cs typeface="Pretendard"/>
              </a:rPr>
              <a:t>연계 방식 · 보안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355080" y="4133088"/>
            <a:ext cx="5065776" cy="173736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REST(JSON) · JWT 전파 · 실패 시 degraded 폴백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샘플/폴백 데이터로 연계 장애 시 서비스 지속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연계 자격증명 미노출 · 최소 권한 원칙</a:t>
            </a:r>
          </a:p>
          <a:p>
            <a:pPr algn="l">
              <a:spcBef>
                <a:spcPts val="0"/>
              </a:spcBef>
              <a:spcAft>
                <a:spcPts val="400"/>
              </a:spcAft>
            </a:pPr>
            <a:r>
              <a:rPr sz="105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• 이벤트·상태는 감사 로그로 추적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8640" y="6510528"/>
            <a:ext cx="822960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l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GUARDiA · GUARDiA CMS 아키텍처 설계서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058400" y="6510528"/>
            <a:ext cx="1554480" cy="274320"/>
          </a:xfrm>
          <a:prstGeom prst="rect">
            <a:avLst/>
          </a:prstGeom>
          <a:noFill/>
        </p:spPr>
        <p:txBody>
          <a:bodyPr wrap="square" anchor="t" lIns="25400" rIns="25400" tIns="12700" bIns="12700">
            <a:spAutoFit/>
          </a:bodyPr>
          <a:lstStyle/>
          <a:p>
            <a:pPr algn="r">
              <a:spcBef>
                <a:spcPts val="0"/>
              </a:spcBef>
              <a:spcAft>
                <a:spcPts val="300"/>
              </a:spcAft>
            </a:pPr>
            <a:r>
              <a:rPr sz="800" b="0">
                <a:solidFill>
                  <a:srgbClr val="5B6B82"/>
                </a:solidFill>
                <a:latin typeface="Pretendard"/>
                <a:ea typeface="Pretendard"/>
                <a:cs typeface="Pretendard"/>
              </a:rPr>
              <a:t>지오정보기술㈜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