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228600" y="0"/>
            <a:ext cx="91440" cy="6858000"/>
          </a:xfrm>
          <a:prstGeom prst="rect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zioinfo_bann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9440" y="640080"/>
            <a:ext cx="3931920" cy="21945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2960" y="1920240"/>
            <a:ext cx="9601200" cy="21945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1000"/>
              </a:spcAft>
            </a:pPr>
            <a:r>
              <a:rPr sz="5200" b="1">
                <a:solidFill>
                  <a:srgbClr val="FFFFFF"/>
                </a:solidFill>
                <a:latin typeface="맑은 고딕"/>
              </a:rPr>
              <a:t>사내전용 설치가이드</a:t>
            </a:r>
          </a:p>
          <a:p>
            <a:pPr algn="l">
              <a:spcAft>
                <a:spcPts val="1000"/>
              </a:spcAft>
            </a:pPr>
            <a:r>
              <a:rPr sz="2100" b="1">
                <a:solidFill>
                  <a:srgbClr val="4FB3E8"/>
                </a:solidFill>
                <a:latin typeface="맑은 고딕"/>
              </a:rPr>
              <a:t>ythong 마켓플레이스 · zioinfo 통합 플러그인 v2.0.0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8680" y="4206240"/>
            <a:ext cx="10424160" cy="1463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800"/>
              </a:spcAft>
            </a:pPr>
            <a:r>
              <a:rPr sz="1600" b="1">
                <a:solidFill>
                  <a:srgbClr val="CFE4F5"/>
                </a:solidFill>
                <a:latin typeface="맑은 고딕"/>
              </a:rPr>
              <a:t>ZIO INFOTECH Suite — 풀스택 개발 · 하네스 팩토리 · 제안서 · PM·PMO 4개 트랙 통합</a:t>
            </a:r>
          </a:p>
          <a:p>
            <a:pPr algn="l">
              <a:spcAft>
                <a:spcPts val="800"/>
              </a:spcAft>
            </a:pPr>
            <a:r>
              <a:rPr sz="1400" b="0">
                <a:solidFill>
                  <a:srgbClr val="B9CDE6"/>
                </a:solidFill>
                <a:latin typeface="맑은 고딕"/>
              </a:rPr>
              <a:t>설치 2줄이면 끝 —  /plugin install zioinfo@ythong  →  /reload-plugins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5943600"/>
            <a:ext cx="10058400" cy="4572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0">
                <a:solidFill>
                  <a:srgbClr val="8A9FC0"/>
                </a:solidFill>
                <a:latin typeface="맑은 고딕"/>
              </a:rPr>
              <a:t>ZIO INFOTECH · 사내 배포용 · 외부 공유 금지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693408"/>
            <a:ext cx="12191695" cy="164592"/>
          </a:xfrm>
          <a:prstGeom prst="rect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zioinfo_ic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240" y="822960"/>
            <a:ext cx="1554480" cy="15544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2960" y="2651760"/>
            <a:ext cx="10515600" cy="20116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1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</a:rPr>
              <a:t>설치 2줄, 팀이 도착한다.</a:t>
            </a:r>
          </a:p>
          <a:p>
            <a:pPr algn="ctr">
              <a:spcAft>
                <a:spcPts val="1200"/>
              </a:spcAft>
            </a:pPr>
            <a:r>
              <a:rPr sz="1800" b="1">
                <a:solidFill>
                  <a:srgbClr val="4FB3E8"/>
                </a:solidFill>
                <a:latin typeface="맑은 고딕"/>
              </a:rPr>
              <a:t>/plugin install &lt;플러그인&gt;@ythong  ·  /reload-plugins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4937760"/>
            <a:ext cx="10515600" cy="10972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800"/>
              </a:spcAft>
            </a:pPr>
            <a:r>
              <a:rPr sz="1400" b="0">
                <a:solidFill>
                  <a:srgbClr val="CFE4F5"/>
                </a:solidFill>
                <a:latin typeface="맑은 고딕"/>
              </a:rPr>
              <a:t>문의: ZIO INFOTECH 인프라팀 · 저장소: git.zioinfo.co.kr/ythong/harness</a:t>
            </a:r>
          </a:p>
          <a:p>
            <a:pPr algn="ctr">
              <a:spcAft>
                <a:spcPts val="800"/>
              </a:spcAft>
            </a:pPr>
            <a:r>
              <a:rPr sz="1200" b="0">
                <a:solidFill>
                  <a:srgbClr val="9AAFD0"/>
                </a:solidFill>
                <a:latin typeface="맑은 고딕"/>
              </a:rPr>
              <a:t>사내 배포용 · 외부 공유 금지 · Apache-2.0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OVERVIEW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무엇이 설치되나 — zioinfo 통합 플러그인 (4개 트랙)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11064240" cy="960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96012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554480"/>
            <a:ext cx="2651760" cy="4572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풀스택 개발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1993392"/>
            <a:ext cx="265176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zio-harness 스킬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57600" y="1463040"/>
            <a:ext cx="7772400" cy="96012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0">
                <a:solidFill>
                  <a:srgbClr val="555F70"/>
                </a:solidFill>
                <a:latin typeface="맑은 고딕"/>
              </a:rPr>
              <a:t>React + Spring Boot + Mobile 6인 팀 — analyst·designer·agent·bot·hermes(전령: push·배포·알림)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2578608"/>
            <a:ext cx="11064240" cy="960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548640" y="2578608"/>
            <a:ext cx="109728" cy="96012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2670048"/>
            <a:ext cx="2651760" cy="4572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하네스 팩토리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68680" y="3108960"/>
            <a:ext cx="265176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harness 스킬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57600" y="2578608"/>
            <a:ext cx="7772400" cy="96012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0">
                <a:solidFill>
                  <a:srgbClr val="555F70"/>
                </a:solidFill>
                <a:latin typeface="맑은 고딕"/>
              </a:rPr>
              <a:t>메타 스킬 — 도메인 한 문장을 에이전트 팀 + 스킬로 자동 생성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3694176"/>
            <a:ext cx="11064240" cy="960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548640" y="3694176"/>
            <a:ext cx="109728" cy="96012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68680" y="3785615"/>
            <a:ext cx="2651760" cy="4572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제안서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68680" y="4224528"/>
            <a:ext cx="265176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/zioinfo:proposal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57600" y="3694176"/>
            <a:ext cx="7772400" cy="96012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0">
                <a:solidFill>
                  <a:srgbClr val="555F70"/>
                </a:solidFill>
                <a:latin typeface="맑은 고딕"/>
              </a:rPr>
              <a:t>RFP + PPT 템플릿 → 제안서 자동 완성 (전문가 7인 + 아키텍처 풀)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4809744"/>
            <a:ext cx="11064240" cy="960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4809744"/>
            <a:ext cx="109728" cy="96012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68680" y="4901183"/>
            <a:ext cx="2651760" cy="4572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PM·PMO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68680" y="5340096"/>
            <a:ext cx="265176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/zioinfo:pmo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657600" y="4809744"/>
            <a:ext cx="7772400" cy="96012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0">
                <a:solidFill>
                  <a:srgbClr val="555F70"/>
                </a:solidFill>
                <a:latin typeface="맑은 고딕"/>
              </a:rPr>
              <a:t>계획/WBS·리스크·보고(EVM)·감리·포트폴리오·AI 의뢰서 (8인) + LLM wiki(/zioinfo:wiki)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PREREQUISITES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사전 준비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03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5440680" cy="2103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210312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64208"/>
            <a:ext cx="5029200" cy="17373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필수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17357F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Claude Code v2.x 이상 (claude --version)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17357F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사내 Gitea 접근 가능 (git.zioinfo.co.kr)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17357F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git 클라이언트 설치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7920" y="1463040"/>
            <a:ext cx="5440680" cy="2103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217920" y="1463040"/>
            <a:ext cx="109728" cy="210312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0" y="1664208"/>
            <a:ext cx="5029200" cy="17373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선택 (기능별)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Agent Teams 팀 모드: CLAUDE_CODE_EXPERIMENTAL_AGENT_TEAMS=1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제안서 트랙 PPTX 생성: pip install python-pptx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지식그래프·LLM wiki: graphify (훅이 자동 설치, 끄기 ZIO_HARNESS_NO_GRAPHIFY=1)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794760"/>
            <a:ext cx="11109960" cy="192024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548640" y="3794760"/>
            <a:ext cx="109728" cy="1920240"/>
          </a:xfrm>
          <a:prstGeom prst="rect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59" y="3995928"/>
            <a:ext cx="10698480" cy="1554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권한·보안 안내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4FB3E8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마켓플레이스는 사내 Gitea 저장소(ythong/harness) 기준 — 외부 공개 저장소 아님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4FB3E8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플러그인 산출물에 자격증명·내부 IP 기재 금지 (하네스 공통 보안 원칙)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4FB3E8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설치 범위는 기본 user scope — 개인 PC 단위로 설치·관리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INSTALL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STEP 1 — 마켓플레이스 등록 (최초 1회)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04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11064240" cy="15544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15544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00200"/>
            <a:ext cx="1060704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Claude Code 세션 안에서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59" y="2011680"/>
            <a:ext cx="10607040" cy="8686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/plugin marketplace add https://git.zioinfo.co.kr/ythong/harness.git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200400"/>
            <a:ext cx="11064240" cy="15544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548640" y="3200400"/>
            <a:ext cx="109728" cy="15544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22959" y="3337560"/>
            <a:ext cx="1060704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또는 터미널에서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59" y="3749039"/>
            <a:ext cx="10607040" cy="8686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marketplace add https://git.zioinfo.co.kr/ythong/harness.git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5029200"/>
            <a:ext cx="11064240" cy="10972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600"/>
              </a:spcAft>
            </a:pPr>
            <a:r>
              <a:rPr sz="1300" b="0">
                <a:solidFill>
                  <a:srgbClr val="555F70"/>
                </a:solidFill>
                <a:latin typeface="맑은 고딕"/>
              </a:rPr>
              <a:t>⚠ 비-GitHub git 저장소는 URL 끝에 </a:t>
            </a:r>
            <a:r>
              <a:rPr sz="1300" b="1">
                <a:solidFill>
                  <a:srgbClr val="17357F"/>
                </a:solidFill>
                <a:latin typeface="맑은 고딕"/>
              </a:rPr>
              <a:t>.git 필수</a:t>
            </a:r>
            <a:r>
              <a:rPr sz="1300" b="0">
                <a:solidFill>
                  <a:srgbClr val="555F70"/>
                </a:solidFill>
                <a:latin typeface="맑은 고딕"/>
              </a:rPr>
              <a:t> — 없으면 "expected object, received string" 오류</a:t>
            </a:r>
          </a:p>
          <a:p>
            <a:pPr algn="l">
              <a:spcAft>
                <a:spcPts val="600"/>
              </a:spcAft>
            </a:pPr>
            <a:r>
              <a:rPr sz="1250" b="0">
                <a:solidFill>
                  <a:srgbClr val="2E9BD6"/>
                </a:solidFill>
                <a:latin typeface="맑은 고딕"/>
              </a:rPr>
              <a:t>→ 성공 메시지:  Successfully added marketplace: ythong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INSTALL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STEP 2 — 플러그인 설치 + 리로드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05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11064240" cy="182880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182880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00200"/>
            <a:ext cx="1060704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설치는 하나면 끝 (세션 안 2줄)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59" y="2011680"/>
            <a:ext cx="10607040" cy="11430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/plugin install zioinfo@ythong</a:t>
            </a:r>
          </a:p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/reload-plugins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3429000"/>
            <a:ext cx="11064240" cy="8229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600"/>
              </a:spcAft>
            </a:pPr>
            <a:r>
              <a:rPr sz="1250" b="0">
                <a:solidFill>
                  <a:srgbClr val="555F70"/>
                </a:solidFill>
                <a:latin typeface="맑은 고딕"/>
              </a:rPr>
              <a:t>구버전 4개(harness·zio-harness·proposal-builder·구 zioinfo)를 쓰던 PC는 먼저 </a:t>
            </a:r>
            <a:r>
              <a:rPr sz="1250" b="1">
                <a:solidFill>
                  <a:srgbClr val="17357F"/>
                </a:solidFill>
                <a:latin typeface="맑은 고딕"/>
              </a:rPr>
              <a:t>claude plugin uninstall &lt;이름&gt;@ythong</a:t>
            </a:r>
            <a:r>
              <a:rPr sz="1250" b="0">
                <a:solidFill>
                  <a:srgbClr val="555F70"/>
                </a:solidFill>
                <a:latin typeface="맑은 고딕"/>
              </a:rPr>
              <a:t> 으로 제거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4389120"/>
            <a:ext cx="11064240" cy="1463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600"/>
              </a:spcAft>
            </a:pPr>
            <a:r>
              <a:rPr sz="1350" b="0">
                <a:solidFill>
                  <a:srgbClr val="555F70"/>
                </a:solidFill>
                <a:latin typeface="맑은 고딕"/>
              </a:rPr>
              <a:t>설치 후 </a:t>
            </a:r>
            <a:r>
              <a:rPr sz="1350" b="1">
                <a:solidFill>
                  <a:srgbClr val="17357F"/>
                </a:solidFill>
                <a:latin typeface="맑은 고딕"/>
              </a:rPr>
              <a:t>/reload-plugins</a:t>
            </a:r>
            <a:r>
              <a:rPr sz="1350" b="0">
                <a:solidFill>
                  <a:srgbClr val="555F70"/>
                </a:solidFill>
                <a:latin typeface="맑은 고딕"/>
              </a:rPr>
              <a:t> 한 번이면 현재 세션에 즉시 반영 (재시작 불필요)</a:t>
            </a:r>
          </a:p>
          <a:p>
            <a:pPr algn="l">
              <a:spcAft>
                <a:spcPts val="600"/>
              </a:spcAft>
            </a:pPr>
            <a:r>
              <a:rPr sz="1250" b="0">
                <a:solidFill>
                  <a:srgbClr val="2E9BD6"/>
                </a:solidFill>
                <a:latin typeface="맑은 고딕"/>
              </a:rPr>
              <a:t>→ 성공 메시지:  Successfully installed plugin: &lt;이름&gt;@ythong (scope: user)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VERIFY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STEP 3 — 설치 검증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06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5440680" cy="20116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20116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00200"/>
            <a:ext cx="498348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설치 목록·상태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59" y="2011680"/>
            <a:ext cx="4983480" cy="13258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list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17920" y="1463040"/>
            <a:ext cx="5440680" cy="20116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217920" y="1463040"/>
            <a:ext cx="109728" cy="20116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92240" y="1600200"/>
            <a:ext cx="498348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컴포넌트 인벤토리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92240" y="2011680"/>
            <a:ext cx="4983480" cy="13258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details zioinfo@ythong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3749039"/>
            <a:ext cx="11109960" cy="20116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48640" y="3749039"/>
            <a:ext cx="109728" cy="201168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2959" y="3950207"/>
            <a:ext cx="10698480" cy="16459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정상 판정 기준 (zioinfo v2.0.0)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Skills 4: zio-harness·harness·proposal-builder-orchestrator·pm-pmo-orchestrator / Commands 3: pmo·proposal·wiki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Agents 15 · Hooks 1(SessionStart graphify) · Themes 1(ZIO WISE) · 오류 0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세션에서 /zioinfo:pmo 커맨드가 자동완성에 보이면 로드 완료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USAGE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설치 후 바로 쓰기 — 트리거 한 마디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07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17320"/>
            <a:ext cx="5440680" cy="22402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17320"/>
            <a:ext cx="109728" cy="224028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18488"/>
            <a:ext cx="5029200" cy="18745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풀스택 개발 (zio-harness 트랙)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"기능 추가해줘" · "push하고 배포 확인해줘"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→ 분석→디자인→구현→검증→전달(hermes) 6인 파이프라인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7920" y="1417320"/>
            <a:ext cx="5440680" cy="22402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217920" y="1417320"/>
            <a:ext cx="109728" cy="22402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0" y="1618488"/>
            <a:ext cx="5029200" cy="18745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하네스 팩토리 (harness 트랙)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17357F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"이 프로젝트용 하네스 구성해줘"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17357F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→ 에이전트 팀 + 스킬 + CLAUDE.md 자동 생성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886200"/>
            <a:ext cx="5440680" cy="22402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548640" y="3886200"/>
            <a:ext cx="109728" cy="2240280"/>
          </a:xfrm>
          <a:prstGeom prst="rect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59" y="4087368"/>
            <a:ext cx="5029200" cy="18745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제안서 (/zioinfo:proposal)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4FB3E8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/zioinfo:proposal ○○사업 제안서  또는 "제안서 작성해줘"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4FB3E8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→ RFP 분석→전략→아키텍처→본문→PPTX→QA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217920" y="3886200"/>
            <a:ext cx="5440680" cy="22402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6217920" y="3886200"/>
            <a:ext cx="109728" cy="2240280"/>
          </a:xfrm>
          <a:prstGeom prst="rect">
            <a:avLst/>
          </a:prstGeom>
          <a:solidFill>
            <a:srgbClr val="A7AB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0" y="4087368"/>
            <a:ext cx="5029200" cy="18745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PM·PMO + LLM wiki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A7ABB0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/zioinfo:pmo 프로젝트 계획 · 주간보고 · 감리 준비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A7ABB0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/zioinfo:wiki → graphify-out/wiki/ 코드베이스 위키 생성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MAINTAIN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업데이트 · 제거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08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5440680" cy="237744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237744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00200"/>
            <a:ext cx="498348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업데이트 (마켓플레이스 갱신 후 재설치)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59" y="2011680"/>
            <a:ext cx="4983480" cy="16916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marketplace update ythong</a:t>
            </a:r>
          </a:p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install zioinfo@ythong</a:t>
            </a:r>
          </a:p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/reload-plugins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17920" y="1463040"/>
            <a:ext cx="5440680" cy="237744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217920" y="1463040"/>
            <a:ext cx="109728" cy="237744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92240" y="1600200"/>
            <a:ext cx="498348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제거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92240" y="2011680"/>
            <a:ext cx="4983480" cy="16916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uninstall zioinfo@ythong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4114800"/>
            <a:ext cx="11109960" cy="173736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48640" y="4114800"/>
            <a:ext cx="109728" cy="173736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2959" y="4315968"/>
            <a:ext cx="10698480" cy="13716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버전 정책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플러그인 버전은 저장소 plugin.json이 진실원천 (Semantic Versioning)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변경 이력은 저장소 CLAUDE.md 하네스 섹션·CHANGELOG 참조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FAQ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트러블슈팅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09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371600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77240" y="1371600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plugin not found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09160" y="1371600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마켓플레이스 add 여부 확인 → /plugin marketplace add ... (.git 포함)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212848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77240" y="2212848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expected object, received string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09160" y="2212848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비-GitHub git URL에 .git 누락 — URL 끝에 .git을 붙여 재시도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054096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77240" y="3054096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invalid manifest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09160" y="3054096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plugins/&lt;이름&gt;/.claude-plugin/plugin.json 존재·JSON 유효성 확인 (BOM 없는 UTF-8)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8640" y="3895344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77240" y="3895344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설치했는데 커맨드가 안 보임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09160" y="3895344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/reload-plugins 실행 또는 세션 재시작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736592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77240" y="4736592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스킬이 트리거되지 않음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09160" y="4736592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명시적 표현 사용("제안서 작성", "프로젝트 계획") 또는 /proposal·/pmo 직접 호출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5577840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77240" y="5577840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팀 모드가 동작 안 함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09160" y="5577840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CLAUDE_CODE_EXPERIMENTAL_AGENT_TEAMS=1 환경변수 확인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